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comments/comment3.xml" ContentType="application/vnd.openxmlformats-officedocument.presentationml.comments+xml"/>
  <Override PartName="/ppt/notesSlides/notesSlide4.xml" ContentType="application/vnd.openxmlformats-officedocument.presentationml.notesSlide+xml"/>
  <Override PartName="/ppt/comments/comment4.xml" ContentType="application/vnd.openxmlformats-officedocument.presentationml.comments+xml"/>
  <Override PartName="/ppt/notesSlides/notesSlide5.xml" ContentType="application/vnd.openxmlformats-officedocument.presentationml.notesSlide+xml"/>
  <Override PartName="/ppt/comments/comment5.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6.xml" ContentType="application/vnd.openxmlformats-officedocument.presentationml.comments+xml"/>
  <Override PartName="/ppt/notesSlides/notesSlide9.xml" ContentType="application/vnd.openxmlformats-officedocument.presentationml.notesSlide+xml"/>
  <Override PartName="/ppt/comments/comment7.xml" ContentType="application/vnd.openxmlformats-officedocument.presentationml.comments+xml"/>
  <Override PartName="/ppt/notesSlides/notesSlide10.xml" ContentType="application/vnd.openxmlformats-officedocument.presentationml.notesSlide+xml"/>
  <Override PartName="/ppt/comments/comment8.xml" ContentType="application/vnd.openxmlformats-officedocument.presentationml.comments+xml"/>
  <Override PartName="/ppt/notesSlides/notesSlide11.xml" ContentType="application/vnd.openxmlformats-officedocument.presentationml.notesSlide+xml"/>
  <Override PartName="/ppt/comments/comment9.xml" ContentType="application/vnd.openxmlformats-officedocument.presentationml.comments+xml"/>
  <Override PartName="/ppt/notesSlides/notesSlide12.xml" ContentType="application/vnd.openxmlformats-officedocument.presentationml.notesSlide+xml"/>
  <Override PartName="/ppt/comments/comment10.xml" ContentType="application/vnd.openxmlformats-officedocument.presentationml.comments+xml"/>
  <Override PartName="/ppt/notesSlides/notesSlide13.xml" ContentType="application/vnd.openxmlformats-officedocument.presentationml.notesSlide+xml"/>
  <Override PartName="/ppt/comments/comment11.xml" ContentType="application/vnd.openxmlformats-officedocument.presentationml.comments+xml"/>
  <Override PartName="/ppt/notesSlides/notesSlide14.xml" ContentType="application/vnd.openxmlformats-officedocument.presentationml.notesSlide+xml"/>
  <Override PartName="/ppt/comments/comment12.xml" ContentType="application/vnd.openxmlformats-officedocument.presentationml.comments+xml"/>
  <Override PartName="/ppt/notesSlides/notesSlide15.xml" ContentType="application/vnd.openxmlformats-officedocument.presentationml.notesSlide+xml"/>
  <Override PartName="/ppt/comments/comment13.xml" ContentType="application/vnd.openxmlformats-officedocument.presentationml.comments+xml"/>
  <Override PartName="/ppt/notesSlides/notesSlide16.xml" ContentType="application/vnd.openxmlformats-officedocument.presentationml.notesSlide+xml"/>
  <Override PartName="/ppt/comments/comment14.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15.xml" ContentType="application/vnd.openxmlformats-officedocument.presentationml.comments+xml"/>
  <Override PartName="/ppt/notesSlides/notesSlide19.xml" ContentType="application/vnd.openxmlformats-officedocument.presentationml.notesSlide+xml"/>
  <Override PartName="/ppt/comments/comment16.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17.xml" ContentType="application/vnd.openxmlformats-officedocument.presentationml.comments+xml"/>
  <Override PartName="/ppt/notesSlides/notesSlide26.xml" ContentType="application/vnd.openxmlformats-officedocument.presentationml.notesSlide+xml"/>
  <Override PartName="/ppt/comments/comment18.xml" ContentType="application/vnd.openxmlformats-officedocument.presentationml.comments+xml"/>
  <Override PartName="/ppt/notesSlides/notesSlide27.xml" ContentType="application/vnd.openxmlformats-officedocument.presentationml.notesSlide+xml"/>
  <Override PartName="/ppt/comments/comment19.xml" ContentType="application/vnd.openxmlformats-officedocument.presentationml.comment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comment20.xml" ContentType="application/vnd.openxmlformats-officedocument.presentationml.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5"/>
  </p:notesMasterIdLst>
  <p:handoutMasterIdLst>
    <p:handoutMasterId r:id="rId56"/>
  </p:handoutMasterIdLst>
  <p:sldIdLst>
    <p:sldId id="356" r:id="rId2"/>
    <p:sldId id="355" r:id="rId3"/>
    <p:sldId id="258" r:id="rId4"/>
    <p:sldId id="259" r:id="rId5"/>
    <p:sldId id="366" r:id="rId6"/>
    <p:sldId id="260" r:id="rId7"/>
    <p:sldId id="281" r:id="rId8"/>
    <p:sldId id="261" r:id="rId9"/>
    <p:sldId id="263" r:id="rId10"/>
    <p:sldId id="268" r:id="rId11"/>
    <p:sldId id="262" r:id="rId12"/>
    <p:sldId id="269" r:id="rId13"/>
    <p:sldId id="265" r:id="rId14"/>
    <p:sldId id="266" r:id="rId15"/>
    <p:sldId id="267" r:id="rId16"/>
    <p:sldId id="270" r:id="rId17"/>
    <p:sldId id="271" r:id="rId18"/>
    <p:sldId id="273" r:id="rId19"/>
    <p:sldId id="272" r:id="rId20"/>
    <p:sldId id="325" r:id="rId21"/>
    <p:sldId id="328" r:id="rId22"/>
    <p:sldId id="329" r:id="rId23"/>
    <p:sldId id="362" r:id="rId24"/>
    <p:sldId id="343" r:id="rId25"/>
    <p:sldId id="333" r:id="rId26"/>
    <p:sldId id="279" r:id="rId27"/>
    <p:sldId id="339" r:id="rId28"/>
    <p:sldId id="348" r:id="rId29"/>
    <p:sldId id="364" r:id="rId30"/>
    <p:sldId id="332" r:id="rId31"/>
    <p:sldId id="361" r:id="rId32"/>
    <p:sldId id="282" r:id="rId33"/>
    <p:sldId id="286" r:id="rId34"/>
    <p:sldId id="287" r:id="rId35"/>
    <p:sldId id="363" r:id="rId36"/>
    <p:sldId id="288" r:id="rId37"/>
    <p:sldId id="301" r:id="rId38"/>
    <p:sldId id="289" r:id="rId39"/>
    <p:sldId id="334" r:id="rId40"/>
    <p:sldId id="318" r:id="rId41"/>
    <p:sldId id="299" r:id="rId42"/>
    <p:sldId id="317" r:id="rId43"/>
    <p:sldId id="335" r:id="rId44"/>
    <p:sldId id="351" r:id="rId45"/>
    <p:sldId id="293" r:id="rId46"/>
    <p:sldId id="294" r:id="rId47"/>
    <p:sldId id="338" r:id="rId48"/>
    <p:sldId id="349" r:id="rId49"/>
    <p:sldId id="350" r:id="rId50"/>
    <p:sldId id="358" r:id="rId51"/>
    <p:sldId id="359" r:id="rId52"/>
    <p:sldId id="314" r:id="rId53"/>
    <p:sldId id="365" r:id="rId54"/>
  </p:sldIdLst>
  <p:sldSz cx="9144000" cy="6858000" type="screen4x3"/>
  <p:notesSz cx="7026275" cy="9312275"/>
  <p:defaultTextStyle>
    <a:defPPr>
      <a:defRPr lang="en-US"/>
    </a:defPPr>
    <a:lvl1pPr algn="l" rtl="0" fontAlgn="base">
      <a:spcBef>
        <a:spcPct val="0"/>
      </a:spcBef>
      <a:spcAft>
        <a:spcPct val="0"/>
      </a:spcAft>
      <a:defRPr sz="2400" kern="1200" baseline="-250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2400" kern="1200" baseline="-250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400" kern="1200" baseline="-250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400" kern="1200" baseline="-250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400" kern="1200" baseline="-250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baseline="-250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baseline="-250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baseline="-250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baseline="-250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3">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y Lee" initials="JL" lastIdx="17" clrIdx="0">
    <p:extLst>
      <p:ext uri="{19B8F6BF-5375-455C-9EA6-DF929625EA0E}">
        <p15:presenceInfo xmlns:p15="http://schemas.microsoft.com/office/powerpoint/2012/main" userId="S::jlee@michaeldbaker.com::bc253850-8c43-48b0-96d8-4e5322514b72" providerId="AD"/>
      </p:ext>
    </p:extLst>
  </p:cmAuthor>
  <p:cmAuthor id="2" name="Remington, James W (NIH/NIEHS) [E]" initials="RJW([" lastIdx="19" clrIdx="1">
    <p:extLst>
      <p:ext uri="{19B8F6BF-5375-455C-9EA6-DF929625EA0E}">
        <p15:presenceInfo xmlns:p15="http://schemas.microsoft.com/office/powerpoint/2012/main" userId="S::remingtonj@nih.gov::a982ec2b-2d65-41b3-9ff3-de9405b859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000"/>
    <a:srgbClr val="737373"/>
    <a:srgbClr val="004080"/>
    <a:srgbClr val="0000FF"/>
    <a:srgbClr val="FE6136"/>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1" autoAdjust="0"/>
    <p:restoredTop sz="64873" autoAdjust="0"/>
  </p:normalViewPr>
  <p:slideViewPr>
    <p:cSldViewPr>
      <p:cViewPr varScale="1">
        <p:scale>
          <a:sx n="91" d="100"/>
          <a:sy n="91" d="100"/>
        </p:scale>
        <p:origin x="389" y="67"/>
      </p:cViewPr>
      <p:guideLst>
        <p:guide orient="horz" pos="2160"/>
        <p:guide pos="2880"/>
      </p:guideLst>
    </p:cSldViewPr>
  </p:slideViewPr>
  <p:outlineViewPr>
    <p:cViewPr>
      <p:scale>
        <a:sx n="33" d="100"/>
        <a:sy n="33" d="100"/>
      </p:scale>
      <p:origin x="0" y="8310"/>
    </p:cViewPr>
  </p:outlineViewPr>
  <p:notesTextViewPr>
    <p:cViewPr>
      <p:scale>
        <a:sx n="100" d="100"/>
        <a:sy n="100" d="100"/>
      </p:scale>
      <p:origin x="0" y="0"/>
    </p:cViewPr>
  </p:notesTextViewPr>
  <p:sorterViewPr>
    <p:cViewPr>
      <p:scale>
        <a:sx n="150" d="100"/>
        <a:sy n="150" d="100"/>
      </p:scale>
      <p:origin x="0" y="10920"/>
    </p:cViewPr>
  </p:sorterViewPr>
  <p:notesViewPr>
    <p:cSldViewPr>
      <p:cViewPr>
        <p:scale>
          <a:sx n="150" d="100"/>
          <a:sy n="150" d="100"/>
        </p:scale>
        <p:origin x="288" y="3636"/>
      </p:cViewPr>
      <p:guideLst>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3-09T13:23:01.035" idx="1">
    <p:pos x="10" y="10"/>
    <p:text>Change title from N1H1 to Coronavirus</p:text>
    <p:extLst mod="1">
      <p:ext uri="{C676402C-5697-4E1C-873F-D02D1690AC5C}">
        <p15:threadingInfo xmlns:p15="http://schemas.microsoft.com/office/powerpoint/2012/main" timeZoneBias="240"/>
      </p:ext>
    </p:extLst>
  </p:cm>
  <p:cm authorId="2" dt="2020-03-09T13:33:16.120" idx="2">
    <p:pos x="5062" y="777"/>
    <p:text>You can probably change this to "Coronaviruses" which would then cover MERS, SARS, and COVID 19</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0-03-09T13:38:27.395" idx="3">
    <p:pos x="10" y="10"/>
    <p:text>I would change it to NIEHS Coronavirus Response Training Tool</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03-05T16:14:18.362" idx="2">
    <p:pos x="10" y="10"/>
    <p:text>This quote will need to be deleted; map needs to be updated.  The notes section needs to be updated.</p:text>
    <p:extLst>
      <p:ext uri="{C676402C-5697-4E1C-873F-D02D1690AC5C}">
        <p15:threadingInfo xmlns:p15="http://schemas.microsoft.com/office/powerpoint/2012/main" timeZoneBias="300"/>
      </p:ext>
    </p:extLst>
  </p:cm>
  <p:cm authorId="2" dt="2020-03-09T13:43:19.317" idx="4">
    <p:pos x="10" y="106"/>
    <p:text>We should do a similar background for Covid 19</p:text>
    <p:extLst>
      <p:ext uri="{C676402C-5697-4E1C-873F-D02D1690AC5C}">
        <p15:threadingInfo xmlns:p15="http://schemas.microsoft.com/office/powerpoint/2012/main" timeZoneBias="240">
          <p15:parentCm authorId="1" idx="2"/>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03-05T16:15:44.173" idx="3">
    <p:pos x="4992" y="1129"/>
    <p:text>Stats needs to be updated; notes section</p:text>
    <p:extLst>
      <p:ext uri="{C676402C-5697-4E1C-873F-D02D1690AC5C}">
        <p15:threadingInfo xmlns:p15="http://schemas.microsoft.com/office/powerpoint/2012/main" timeZoneBias="300"/>
      </p:ext>
    </p:extLst>
  </p:cm>
  <p:cm authorId="2" dt="2020-03-09T13:45:56.216" idx="5">
    <p:pos x="4992" y="1225"/>
    <p:text>Yes, update stats keeping in mind that they will change as we are able to test more people.  Current stats are skewed.</p:text>
    <p:extLst>
      <p:ext uri="{C676402C-5697-4E1C-873F-D02D1690AC5C}">
        <p15:threadingInfo xmlns:p15="http://schemas.microsoft.com/office/powerpoint/2012/main" timeZoneBias="240">
          <p15:parentCm authorId="1" idx="3"/>
        </p15:threadingInfo>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2" dt="2020-03-09T13:51:52.278" idx="6">
    <p:pos x="5123" y="2575"/>
    <p:text>we don't know about resistance or mutations</p:text>
    <p:extLst>
      <p:ext uri="{C676402C-5697-4E1C-873F-D02D1690AC5C}">
        <p15:threadingInfo xmlns:p15="http://schemas.microsoft.com/office/powerpoint/2012/main" timeZoneBias="24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0-03-05T16:48:20.675" idx="4">
    <p:pos x="10" y="10"/>
    <p:text>the Picture needs to be updated; I updated the old notes information (crossed out text) with CDC information</p:text>
    <p:extLst>
      <p:ext uri="{C676402C-5697-4E1C-873F-D02D1690AC5C}">
        <p15:threadingInfo xmlns:p15="http://schemas.microsoft.com/office/powerpoint/2012/main" timeZoneBias="30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0-03-05T16:52:26.147" idx="5">
    <p:pos x="10" y="10"/>
    <p:text>Need to double check on how this virus is spread and the incubation period on slide</p:text>
    <p:extLst>
      <p:ext uri="{C676402C-5697-4E1C-873F-D02D1690AC5C}">
        <p15:threadingInfo xmlns:p15="http://schemas.microsoft.com/office/powerpoint/2012/main" timeZoneBias="300"/>
      </p:ext>
    </p:extLst>
  </p:cm>
  <p:cm authorId="2" dt="2020-03-10T13:55:58.422" idx="7">
    <p:pos x="5286" y="2946"/>
    <p:text>We can add aerosol, though not considered one of the standard transmission means it boarders between droplet and airborne.</p:text>
    <p:extLst>
      <p:ext uri="{C676402C-5697-4E1C-873F-D02D1690AC5C}">
        <p15:threadingInfo xmlns:p15="http://schemas.microsoft.com/office/powerpoint/2012/main" timeZoneBias="24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2" dt="2020-03-10T14:03:11.085" idx="8">
    <p:pos x="1200" y="792"/>
    <p:text>There are table out that directly compare flu and covid 19 and even allergies</p:text>
    <p:extLst>
      <p:ext uri="{C676402C-5697-4E1C-873F-D02D1690AC5C}">
        <p15:threadingInfo xmlns:p15="http://schemas.microsoft.com/office/powerpoint/2012/main" timeZoneBias="24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2" dt="2020-03-10T14:04:07.182" idx="9">
    <p:pos x="1296" y="3768"/>
    <p:text>can we put information source somewhere on the slide or in the instructor's notes?</p:text>
    <p:extLst>
      <p:ext uri="{C676402C-5697-4E1C-873F-D02D1690AC5C}">
        <p15:threadingInfo xmlns:p15="http://schemas.microsoft.com/office/powerpoint/2012/main" timeZoneBias="24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0-03-05T16:55:14.490" idx="6">
    <p:pos x="2022" y="2462"/>
    <p:text>Need to update notes</p:text>
    <p:extLst>
      <p:ext uri="{C676402C-5697-4E1C-873F-D02D1690AC5C}">
        <p15:threadingInfo xmlns:p15="http://schemas.microsoft.com/office/powerpoint/2012/main" timeZoneBias="300"/>
      </p:ext>
    </p:extLst>
  </p:cm>
  <p:cm authorId="2" dt="2020-03-10T14:05:45.671" idx="10">
    <p:pos x="2322" y="1368"/>
    <p:text>I don't think we know this for sure.  Due to the limited number of tests we are getting skewed results.  as the denominator gets bigger we may find it similar to seasonal flu</p:text>
    <p:extLst>
      <p:ext uri="{C676402C-5697-4E1C-873F-D02D1690AC5C}">
        <p15:threadingInfo xmlns:p15="http://schemas.microsoft.com/office/powerpoint/2012/main" timeZoneBias="24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0-03-09T10:56:02.636" idx="7">
    <p:pos x="10" y="10"/>
    <p:text>Do we want to keep this slide?</p:text>
    <p:extLst>
      <p:ext uri="{C676402C-5697-4E1C-873F-D02D1690AC5C}">
        <p15:threadingInfo xmlns:p15="http://schemas.microsoft.com/office/powerpoint/2012/main" timeZoneBias="24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0-03-09T10:56:32.775" idx="8">
    <p:pos x="10" y="10"/>
    <p:text>Delete this slide-- or change one to say that there are currently no vaccination available for COVID-19</p:text>
    <p:extLst>
      <p:ext uri="{C676402C-5697-4E1C-873F-D02D1690AC5C}">
        <p15:threadingInfo xmlns:p15="http://schemas.microsoft.com/office/powerpoint/2012/main" timeZoneBias="24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0-03-09T10:57:54.517" idx="9">
    <p:pos x="10" y="10"/>
    <p:text>Delete this slide</p:text>
    <p:extLst>
      <p:ext uri="{C676402C-5697-4E1C-873F-D02D1690AC5C}">
        <p15:threadingInfo xmlns:p15="http://schemas.microsoft.com/office/powerpoint/2012/main" timeZoneBias="240"/>
      </p:ext>
    </p:extLst>
  </p:cm>
  <p:cm authorId="2" dt="2020-03-10T14:10:05.655" idx="11">
    <p:pos x="10" y="106"/>
    <p:text>Yes</p:text>
    <p:extLst>
      <p:ext uri="{C676402C-5697-4E1C-873F-D02D1690AC5C}">
        <p15:threadingInfo xmlns:p15="http://schemas.microsoft.com/office/powerpoint/2012/main" timeZoneBias="240">
          <p15:parentCm authorId="1" idx="9"/>
        </p15:threadingInfo>
      </p:ext>
    </p:extLst>
  </p:cm>
  <p:cm authorId="2" dt="2020-03-10T14:11:45.033" idx="12">
    <p:pos x="10" y="202"/>
    <p:text>Yes, for now I'm sure the guidance will be similar.</p:text>
    <p:extLst>
      <p:ext uri="{C676402C-5697-4E1C-873F-D02D1690AC5C}">
        <p15:threadingInfo xmlns:p15="http://schemas.microsoft.com/office/powerpoint/2012/main" timeZoneBias="240">
          <p15:parentCm authorId="1" idx="9"/>
        </p15:threadingInfo>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2" dt="2020-03-10T14:12:09.247" idx="13">
    <p:pos x="5328" y="576"/>
    <p:text>OSHA, CDC, NIOSH, WHO have good information on this</p:text>
    <p:extLst>
      <p:ext uri="{C676402C-5697-4E1C-873F-D02D1690AC5C}">
        <p15:threadingInfo xmlns:p15="http://schemas.microsoft.com/office/powerpoint/2012/main" timeZoneBias="24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0-03-09T11:01:53.157" idx="10">
    <p:pos x="5150" y="599"/>
    <p:text>There are no clasifications for Corona, but this slide could still be relevant.  SHould we keep and update the slide?</p:text>
    <p:extLst>
      <p:ext uri="{C676402C-5697-4E1C-873F-D02D1690AC5C}">
        <p15:threadingInfo xmlns:p15="http://schemas.microsoft.com/office/powerpoint/2012/main" timeZoneBias="240"/>
      </p:ext>
    </p:extLst>
  </p:cm>
  <p:cm authorId="2" dt="2020-03-10T14:14:14.128" idx="14">
    <p:pos x="5150" y="695"/>
    <p:text>I would hold off using "pandemic" just yet.</p:text>
    <p:extLst>
      <p:ext uri="{C676402C-5697-4E1C-873F-D02D1690AC5C}">
        <p15:threadingInfo xmlns:p15="http://schemas.microsoft.com/office/powerpoint/2012/main" timeZoneBias="240">
          <p15:parentCm authorId="1" idx="10"/>
        </p15:threadingInfo>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0-03-09T11:03:58.731" idx="11">
    <p:pos x="3174" y="926"/>
    <p:text>I updated the text by substituting pandemic influenza with COVID-19</p:text>
    <p:extLst>
      <p:ext uri="{C676402C-5697-4E1C-873F-D02D1690AC5C}">
        <p15:threadingInfo xmlns:p15="http://schemas.microsoft.com/office/powerpoint/2012/main" timeZoneBias="240"/>
      </p:ext>
    </p:extLst>
  </p:cm>
  <p:cm authorId="2" dt="2020-03-10T14:15:04.797" idx="15">
    <p:pos x="3174" y="1022"/>
    <p:text>Sure</p:text>
    <p:extLst>
      <p:ext uri="{C676402C-5697-4E1C-873F-D02D1690AC5C}">
        <p15:threadingInfo xmlns:p15="http://schemas.microsoft.com/office/powerpoint/2012/main" timeZoneBias="240">
          <p15:parentCm authorId="1" idx="11"/>
        </p15:threadingInfo>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0-03-09T11:08:26.584" idx="12">
    <p:pos x="10" y="10"/>
    <p:text>Information is for Pandenmic, but again, relevant for COVID-19.  how should we update this?</p:text>
    <p:extLst>
      <p:ext uri="{C676402C-5697-4E1C-873F-D02D1690AC5C}">
        <p15:threadingInfo xmlns:p15="http://schemas.microsoft.com/office/powerpoint/2012/main" timeZoneBias="24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 dt="2020-03-09T11:09:43.482" idx="15">
    <p:pos x="10" y="10"/>
    <p:text>Should we delete this page?</p:text>
    <p:extLst>
      <p:ext uri="{C676402C-5697-4E1C-873F-D02D1690AC5C}">
        <p15:threadingInfo xmlns:p15="http://schemas.microsoft.com/office/powerpoint/2012/main" timeZoneBias="240"/>
      </p:ext>
    </p:extLst>
  </p:cm>
  <p:cm authorId="2" dt="2020-03-10T14:20:50.099" idx="16">
    <p:pos x="10" y="106"/>
    <p:text>yes</p:text>
    <p:extLst>
      <p:ext uri="{C676402C-5697-4E1C-873F-D02D1690AC5C}">
        <p15:threadingInfo xmlns:p15="http://schemas.microsoft.com/office/powerpoint/2012/main" timeZoneBias="240">
          <p15:parentCm authorId="1" idx="15"/>
        </p15:threadingInfo>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 dt="2020-03-09T11:10:02.225" idx="16">
    <p:pos x="10" y="10"/>
    <p:text>Delete?</p:text>
    <p:extLst>
      <p:ext uri="{C676402C-5697-4E1C-873F-D02D1690AC5C}">
        <p15:threadingInfo xmlns:p15="http://schemas.microsoft.com/office/powerpoint/2012/main" timeZoneBias="240"/>
      </p:ext>
    </p:extLst>
  </p:cm>
  <p:cm authorId="2" dt="2020-03-10T14:21:15.117" idx="17">
    <p:pos x="10" y="106"/>
    <p:text>yes</p:text>
    <p:extLst>
      <p:ext uri="{C676402C-5697-4E1C-873F-D02D1690AC5C}">
        <p15:threadingInfo xmlns:p15="http://schemas.microsoft.com/office/powerpoint/2012/main" timeZoneBias="240">
          <p15:parentCm authorId="1" idx="16"/>
        </p15:threadingInfo>
      </p:ext>
    </p:extLst>
  </p:cm>
</p:cmLst>
</file>

<file path=ppt/comments/comment20.xml><?xml version="1.0" encoding="utf-8"?>
<p:cmLst xmlns:a="http://schemas.openxmlformats.org/drawingml/2006/main" xmlns:r="http://schemas.openxmlformats.org/officeDocument/2006/relationships" xmlns:p="http://schemas.openxmlformats.org/presentationml/2006/main">
  <p:cm authorId="1" dt="2020-03-09T11:13:25.847" idx="17">
    <p:pos x="4438" y="1999"/>
    <p:text>Deleted "vaccinations" from bullet list and "Encourage workers to obtain the H1N1 vaccine and a seasonal influenza vaccine (this helps to prevent illness from seasonal influenza strains that may continue to circulate)." from the notes section</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530B40-6A7B-8942-B8EA-305319A9ED87}" type="doc">
      <dgm:prSet loTypeId="urn:microsoft.com/office/officeart/2005/8/layout/chevron2" loCatId="process" qsTypeId="urn:microsoft.com/office/officeart/2005/8/quickstyle/simple4" qsCatId="simple" csTypeId="urn:microsoft.com/office/officeart/2005/8/colors/accent1_2#1" csCatId="accent1" phldr="0"/>
      <dgm:spPr/>
      <dgm:t>
        <a:bodyPr/>
        <a:lstStyle/>
        <a:p>
          <a:endParaRPr lang="en-US"/>
        </a:p>
      </dgm:t>
    </dgm:pt>
    <dgm:pt modelId="{7819D43D-EA73-6E4F-917C-06585EB04EC1}">
      <dgm:prSet phldrT="[Text]" phldr="1"/>
      <dgm:spPr/>
      <dgm:t>
        <a:bodyPr/>
        <a:lstStyle/>
        <a:p>
          <a:endParaRPr lang="en-US" dirty="0"/>
        </a:p>
      </dgm:t>
    </dgm:pt>
    <dgm:pt modelId="{B2FA828B-41B2-BC44-9B04-617A480CB345}" type="parTrans" cxnId="{7697B4F8-1F6D-044E-81A4-F280F1B51DC8}">
      <dgm:prSet/>
      <dgm:spPr/>
      <dgm:t>
        <a:bodyPr/>
        <a:lstStyle/>
        <a:p>
          <a:endParaRPr lang="en-US"/>
        </a:p>
      </dgm:t>
    </dgm:pt>
    <dgm:pt modelId="{D6BD7938-D88F-AE48-8B86-3BE8F74C5843}" type="sibTrans" cxnId="{7697B4F8-1F6D-044E-81A4-F280F1B51DC8}">
      <dgm:prSet/>
      <dgm:spPr/>
      <dgm:t>
        <a:bodyPr/>
        <a:lstStyle/>
        <a:p>
          <a:endParaRPr lang="en-US"/>
        </a:p>
      </dgm:t>
    </dgm:pt>
    <dgm:pt modelId="{551D9D37-BF59-2240-9CC6-0BE75A1F9509}">
      <dgm:prSet phldrT="[Text]" phldr="1"/>
      <dgm:spPr/>
      <dgm:t>
        <a:bodyPr/>
        <a:lstStyle/>
        <a:p>
          <a:endParaRPr lang="en-US" dirty="0"/>
        </a:p>
      </dgm:t>
    </dgm:pt>
    <dgm:pt modelId="{2E456C16-E81B-C94F-B9EE-825399618F2B}" type="parTrans" cxnId="{5B5582DA-FA1C-F54A-B996-30F8EBB75D7A}">
      <dgm:prSet/>
      <dgm:spPr/>
      <dgm:t>
        <a:bodyPr/>
        <a:lstStyle/>
        <a:p>
          <a:endParaRPr lang="en-US"/>
        </a:p>
      </dgm:t>
    </dgm:pt>
    <dgm:pt modelId="{97913CFF-7D99-B54B-8E7D-991C0E60FD30}" type="sibTrans" cxnId="{5B5582DA-FA1C-F54A-B996-30F8EBB75D7A}">
      <dgm:prSet/>
      <dgm:spPr/>
      <dgm:t>
        <a:bodyPr/>
        <a:lstStyle/>
        <a:p>
          <a:endParaRPr lang="en-US"/>
        </a:p>
      </dgm:t>
    </dgm:pt>
    <dgm:pt modelId="{EF5B153F-0B58-D54E-BA31-5129DD5C22C1}">
      <dgm:prSet phldrT="[Text]" phldr="1"/>
      <dgm:spPr/>
      <dgm:t>
        <a:bodyPr/>
        <a:lstStyle/>
        <a:p>
          <a:endParaRPr lang="en-US" dirty="0"/>
        </a:p>
      </dgm:t>
    </dgm:pt>
    <dgm:pt modelId="{33E5082B-2F0D-E948-8B8B-7A1E55D62F4D}" type="parTrans" cxnId="{F8BA5E29-9011-494F-8B78-EB695A089C98}">
      <dgm:prSet/>
      <dgm:spPr/>
      <dgm:t>
        <a:bodyPr/>
        <a:lstStyle/>
        <a:p>
          <a:endParaRPr lang="en-US"/>
        </a:p>
      </dgm:t>
    </dgm:pt>
    <dgm:pt modelId="{D89859F4-26A0-DA40-BAA9-D885B1644B46}" type="sibTrans" cxnId="{F8BA5E29-9011-494F-8B78-EB695A089C98}">
      <dgm:prSet/>
      <dgm:spPr/>
      <dgm:t>
        <a:bodyPr/>
        <a:lstStyle/>
        <a:p>
          <a:endParaRPr lang="en-US"/>
        </a:p>
      </dgm:t>
    </dgm:pt>
    <dgm:pt modelId="{3CB7966E-17EE-4F49-9288-8C3C17507EE5}">
      <dgm:prSet phldrT="[Text]" phldr="1"/>
      <dgm:spPr/>
      <dgm:t>
        <a:bodyPr/>
        <a:lstStyle/>
        <a:p>
          <a:endParaRPr lang="en-US" dirty="0"/>
        </a:p>
      </dgm:t>
    </dgm:pt>
    <dgm:pt modelId="{BF1335A1-C01B-2342-9D33-E202FF4172C6}" type="parTrans" cxnId="{155427B8-4F14-414D-BEAB-A8DC338B60CD}">
      <dgm:prSet/>
      <dgm:spPr/>
      <dgm:t>
        <a:bodyPr/>
        <a:lstStyle/>
        <a:p>
          <a:endParaRPr lang="en-US"/>
        </a:p>
      </dgm:t>
    </dgm:pt>
    <dgm:pt modelId="{29752172-862C-3141-B923-9B5BB76BD4B0}" type="sibTrans" cxnId="{155427B8-4F14-414D-BEAB-A8DC338B60CD}">
      <dgm:prSet/>
      <dgm:spPr/>
      <dgm:t>
        <a:bodyPr/>
        <a:lstStyle/>
        <a:p>
          <a:endParaRPr lang="en-US"/>
        </a:p>
      </dgm:t>
    </dgm:pt>
    <dgm:pt modelId="{6FAEF120-A751-C049-9086-FCF35D7BD119}">
      <dgm:prSet phldrT="[Text]" phldr="1"/>
      <dgm:spPr/>
      <dgm:t>
        <a:bodyPr/>
        <a:lstStyle/>
        <a:p>
          <a:endParaRPr lang="en-US" dirty="0"/>
        </a:p>
      </dgm:t>
    </dgm:pt>
    <dgm:pt modelId="{BCB01ED1-9D7E-D44B-92F0-255C7417B07F}" type="parTrans" cxnId="{1B43B867-3720-2E45-B49D-6D0CB4FA7C75}">
      <dgm:prSet/>
      <dgm:spPr/>
      <dgm:t>
        <a:bodyPr/>
        <a:lstStyle/>
        <a:p>
          <a:endParaRPr lang="en-US"/>
        </a:p>
      </dgm:t>
    </dgm:pt>
    <dgm:pt modelId="{58865B23-8728-3244-A33A-F5AE94B85020}" type="sibTrans" cxnId="{1B43B867-3720-2E45-B49D-6D0CB4FA7C75}">
      <dgm:prSet/>
      <dgm:spPr/>
      <dgm:t>
        <a:bodyPr/>
        <a:lstStyle/>
        <a:p>
          <a:endParaRPr lang="en-US"/>
        </a:p>
      </dgm:t>
    </dgm:pt>
    <dgm:pt modelId="{C12C2FA9-0601-1D46-B545-44297CF507FF}">
      <dgm:prSet phldrT="[Text]" phldr="1"/>
      <dgm:spPr/>
      <dgm:t>
        <a:bodyPr/>
        <a:lstStyle/>
        <a:p>
          <a:endParaRPr lang="en-US" dirty="0"/>
        </a:p>
      </dgm:t>
    </dgm:pt>
    <dgm:pt modelId="{130B8097-AD38-F245-B15B-F3AECB2709BB}" type="parTrans" cxnId="{1E027B5A-013E-2447-814A-735F21C34370}">
      <dgm:prSet/>
      <dgm:spPr/>
      <dgm:t>
        <a:bodyPr/>
        <a:lstStyle/>
        <a:p>
          <a:endParaRPr lang="en-US"/>
        </a:p>
      </dgm:t>
    </dgm:pt>
    <dgm:pt modelId="{78E9E407-46EC-1143-ACB6-F3C8D1923819}" type="sibTrans" cxnId="{1E027B5A-013E-2447-814A-735F21C34370}">
      <dgm:prSet/>
      <dgm:spPr/>
      <dgm:t>
        <a:bodyPr/>
        <a:lstStyle/>
        <a:p>
          <a:endParaRPr lang="en-US"/>
        </a:p>
      </dgm:t>
    </dgm:pt>
    <dgm:pt modelId="{BB2D43C1-17BE-3246-BE09-33314173DEF7}">
      <dgm:prSet phldrT="[Text]" phldr="1"/>
      <dgm:spPr/>
      <dgm:t>
        <a:bodyPr/>
        <a:lstStyle/>
        <a:p>
          <a:endParaRPr lang="en-US" dirty="0"/>
        </a:p>
      </dgm:t>
    </dgm:pt>
    <dgm:pt modelId="{262ADFB8-3FB3-F24E-8A70-E4E2165D806B}" type="parTrans" cxnId="{D5E213DF-2C9B-4844-A5A8-6B7E9BEB4BB4}">
      <dgm:prSet/>
      <dgm:spPr/>
      <dgm:t>
        <a:bodyPr/>
        <a:lstStyle/>
        <a:p>
          <a:endParaRPr lang="en-US"/>
        </a:p>
      </dgm:t>
    </dgm:pt>
    <dgm:pt modelId="{93BD7211-1C8F-014E-8AB5-E54BF21BC523}" type="sibTrans" cxnId="{D5E213DF-2C9B-4844-A5A8-6B7E9BEB4BB4}">
      <dgm:prSet/>
      <dgm:spPr/>
      <dgm:t>
        <a:bodyPr/>
        <a:lstStyle/>
        <a:p>
          <a:endParaRPr lang="en-US"/>
        </a:p>
      </dgm:t>
    </dgm:pt>
    <dgm:pt modelId="{E2A17FC5-F4A8-634C-BCB7-D5AA2FD16766}">
      <dgm:prSet phldrT="[Text]" phldr="1"/>
      <dgm:spPr/>
      <dgm:t>
        <a:bodyPr/>
        <a:lstStyle/>
        <a:p>
          <a:endParaRPr lang="en-US" dirty="0"/>
        </a:p>
      </dgm:t>
    </dgm:pt>
    <dgm:pt modelId="{A35CD5BC-0115-7848-8512-15F7CFF1FF87}" type="parTrans" cxnId="{FF352DF0-3105-544D-A4A0-8EC0982B9CA4}">
      <dgm:prSet/>
      <dgm:spPr/>
      <dgm:t>
        <a:bodyPr/>
        <a:lstStyle/>
        <a:p>
          <a:endParaRPr lang="en-US"/>
        </a:p>
      </dgm:t>
    </dgm:pt>
    <dgm:pt modelId="{ED06CF7B-7B4B-DE44-932B-BF83D938C720}" type="sibTrans" cxnId="{FF352DF0-3105-544D-A4A0-8EC0982B9CA4}">
      <dgm:prSet/>
      <dgm:spPr/>
      <dgm:t>
        <a:bodyPr/>
        <a:lstStyle/>
        <a:p>
          <a:endParaRPr lang="en-US"/>
        </a:p>
      </dgm:t>
    </dgm:pt>
    <dgm:pt modelId="{B0724C2D-B5D3-DE4D-8D1F-356DE1717603}">
      <dgm:prSet phldrT="[Text]" phldr="1"/>
      <dgm:spPr/>
      <dgm:t>
        <a:bodyPr/>
        <a:lstStyle/>
        <a:p>
          <a:endParaRPr lang="en-US" dirty="0"/>
        </a:p>
      </dgm:t>
    </dgm:pt>
    <dgm:pt modelId="{93B2671A-8D29-DC43-B3C0-F80EE8FF7944}" type="parTrans" cxnId="{CCCB2B44-48BE-1A47-9CA6-3AC51B4F645C}">
      <dgm:prSet/>
      <dgm:spPr/>
      <dgm:t>
        <a:bodyPr/>
        <a:lstStyle/>
        <a:p>
          <a:endParaRPr lang="en-US"/>
        </a:p>
      </dgm:t>
    </dgm:pt>
    <dgm:pt modelId="{9FF5E6E3-2A84-D04D-BAE7-D0CF02736E7B}" type="sibTrans" cxnId="{CCCB2B44-48BE-1A47-9CA6-3AC51B4F645C}">
      <dgm:prSet/>
      <dgm:spPr/>
      <dgm:t>
        <a:bodyPr/>
        <a:lstStyle/>
        <a:p>
          <a:endParaRPr lang="en-US"/>
        </a:p>
      </dgm:t>
    </dgm:pt>
    <dgm:pt modelId="{E9F14FF1-0CCC-0249-A0F4-5B57FE13A1FE}" type="pres">
      <dgm:prSet presAssocID="{D9530B40-6A7B-8942-B8EA-305319A9ED87}" presName="linearFlow" presStyleCnt="0">
        <dgm:presLayoutVars>
          <dgm:dir/>
          <dgm:animLvl val="lvl"/>
          <dgm:resizeHandles val="exact"/>
        </dgm:presLayoutVars>
      </dgm:prSet>
      <dgm:spPr/>
    </dgm:pt>
    <dgm:pt modelId="{17B1CC96-CFF8-B546-ACE7-0ACC28A281FA}" type="pres">
      <dgm:prSet presAssocID="{7819D43D-EA73-6E4F-917C-06585EB04EC1}" presName="composite" presStyleCnt="0"/>
      <dgm:spPr/>
    </dgm:pt>
    <dgm:pt modelId="{1104A1D0-708F-3744-AECF-60BB9D515EAD}" type="pres">
      <dgm:prSet presAssocID="{7819D43D-EA73-6E4F-917C-06585EB04EC1}" presName="parentText" presStyleLbl="alignNode1" presStyleIdx="0" presStyleCnt="3">
        <dgm:presLayoutVars>
          <dgm:chMax val="1"/>
          <dgm:bulletEnabled val="1"/>
        </dgm:presLayoutVars>
      </dgm:prSet>
      <dgm:spPr/>
    </dgm:pt>
    <dgm:pt modelId="{992F217B-3532-D84C-842F-F02317A2A46E}" type="pres">
      <dgm:prSet presAssocID="{7819D43D-EA73-6E4F-917C-06585EB04EC1}" presName="descendantText" presStyleLbl="alignAcc1" presStyleIdx="0" presStyleCnt="3">
        <dgm:presLayoutVars>
          <dgm:bulletEnabled val="1"/>
        </dgm:presLayoutVars>
      </dgm:prSet>
      <dgm:spPr/>
    </dgm:pt>
    <dgm:pt modelId="{3B1FAF1C-A75B-D045-9E2A-467FFA610109}" type="pres">
      <dgm:prSet presAssocID="{D6BD7938-D88F-AE48-8B86-3BE8F74C5843}" presName="sp" presStyleCnt="0"/>
      <dgm:spPr/>
    </dgm:pt>
    <dgm:pt modelId="{07D27C32-9FEF-9C46-A27B-82C0C1B335E6}" type="pres">
      <dgm:prSet presAssocID="{3CB7966E-17EE-4F49-9288-8C3C17507EE5}" presName="composite" presStyleCnt="0"/>
      <dgm:spPr/>
    </dgm:pt>
    <dgm:pt modelId="{40EED7EA-9502-FB4E-9043-F1CCC3001711}" type="pres">
      <dgm:prSet presAssocID="{3CB7966E-17EE-4F49-9288-8C3C17507EE5}" presName="parentText" presStyleLbl="alignNode1" presStyleIdx="1" presStyleCnt="3">
        <dgm:presLayoutVars>
          <dgm:chMax val="1"/>
          <dgm:bulletEnabled val="1"/>
        </dgm:presLayoutVars>
      </dgm:prSet>
      <dgm:spPr/>
    </dgm:pt>
    <dgm:pt modelId="{39360B13-0D8A-A94C-A245-C462F77CAA9F}" type="pres">
      <dgm:prSet presAssocID="{3CB7966E-17EE-4F49-9288-8C3C17507EE5}" presName="descendantText" presStyleLbl="alignAcc1" presStyleIdx="1" presStyleCnt="3">
        <dgm:presLayoutVars>
          <dgm:bulletEnabled val="1"/>
        </dgm:presLayoutVars>
      </dgm:prSet>
      <dgm:spPr/>
    </dgm:pt>
    <dgm:pt modelId="{528C803E-179C-0041-94E9-1AAE396B7032}" type="pres">
      <dgm:prSet presAssocID="{29752172-862C-3141-B923-9B5BB76BD4B0}" presName="sp" presStyleCnt="0"/>
      <dgm:spPr/>
    </dgm:pt>
    <dgm:pt modelId="{D9827228-F47F-E342-9D49-1A39CD406C03}" type="pres">
      <dgm:prSet presAssocID="{BB2D43C1-17BE-3246-BE09-33314173DEF7}" presName="composite" presStyleCnt="0"/>
      <dgm:spPr/>
    </dgm:pt>
    <dgm:pt modelId="{E84E896C-6BB3-4F42-995A-819A20250E53}" type="pres">
      <dgm:prSet presAssocID="{BB2D43C1-17BE-3246-BE09-33314173DEF7}" presName="parentText" presStyleLbl="alignNode1" presStyleIdx="2" presStyleCnt="3">
        <dgm:presLayoutVars>
          <dgm:chMax val="1"/>
          <dgm:bulletEnabled val="1"/>
        </dgm:presLayoutVars>
      </dgm:prSet>
      <dgm:spPr/>
    </dgm:pt>
    <dgm:pt modelId="{BB116FF6-F45B-CE45-BFB9-F68C5725650D}" type="pres">
      <dgm:prSet presAssocID="{BB2D43C1-17BE-3246-BE09-33314173DEF7}" presName="descendantText" presStyleLbl="alignAcc1" presStyleIdx="2" presStyleCnt="3">
        <dgm:presLayoutVars>
          <dgm:bulletEnabled val="1"/>
        </dgm:presLayoutVars>
      </dgm:prSet>
      <dgm:spPr/>
    </dgm:pt>
  </dgm:ptLst>
  <dgm:cxnLst>
    <dgm:cxn modelId="{2F562627-A83F-FB4A-A0AD-E98735959BAD}" type="presOf" srcId="{3CB7966E-17EE-4F49-9288-8C3C17507EE5}" destId="{40EED7EA-9502-FB4E-9043-F1CCC3001711}" srcOrd="0" destOrd="0" presId="urn:microsoft.com/office/officeart/2005/8/layout/chevron2"/>
    <dgm:cxn modelId="{F8BA5E29-9011-494F-8B78-EB695A089C98}" srcId="{7819D43D-EA73-6E4F-917C-06585EB04EC1}" destId="{EF5B153F-0B58-D54E-BA31-5129DD5C22C1}" srcOrd="1" destOrd="0" parTransId="{33E5082B-2F0D-E948-8B8B-7A1E55D62F4D}" sibTransId="{D89859F4-26A0-DA40-BAA9-D885B1644B46}"/>
    <dgm:cxn modelId="{14DDAA3B-3E8F-3444-B93E-4A975AA34D64}" type="presOf" srcId="{551D9D37-BF59-2240-9CC6-0BE75A1F9509}" destId="{992F217B-3532-D84C-842F-F02317A2A46E}" srcOrd="0" destOrd="0" presId="urn:microsoft.com/office/officeart/2005/8/layout/chevron2"/>
    <dgm:cxn modelId="{CCCB2B44-48BE-1A47-9CA6-3AC51B4F645C}" srcId="{BB2D43C1-17BE-3246-BE09-33314173DEF7}" destId="{B0724C2D-B5D3-DE4D-8D1F-356DE1717603}" srcOrd="1" destOrd="0" parTransId="{93B2671A-8D29-DC43-B3C0-F80EE8FF7944}" sibTransId="{9FF5E6E3-2A84-D04D-BAE7-D0CF02736E7B}"/>
    <dgm:cxn modelId="{1B43B867-3720-2E45-B49D-6D0CB4FA7C75}" srcId="{3CB7966E-17EE-4F49-9288-8C3C17507EE5}" destId="{6FAEF120-A751-C049-9086-FCF35D7BD119}" srcOrd="0" destOrd="0" parTransId="{BCB01ED1-9D7E-D44B-92F0-255C7417B07F}" sibTransId="{58865B23-8728-3244-A33A-F5AE94B85020}"/>
    <dgm:cxn modelId="{719F4E73-4D25-B044-94FB-058867A34F6C}" type="presOf" srcId="{C12C2FA9-0601-1D46-B545-44297CF507FF}" destId="{39360B13-0D8A-A94C-A245-C462F77CAA9F}" srcOrd="0" destOrd="1" presId="urn:microsoft.com/office/officeart/2005/8/layout/chevron2"/>
    <dgm:cxn modelId="{6D0D7874-84A7-AB42-8698-F811DC664682}" type="presOf" srcId="{BB2D43C1-17BE-3246-BE09-33314173DEF7}" destId="{E84E896C-6BB3-4F42-995A-819A20250E53}" srcOrd="0" destOrd="0" presId="urn:microsoft.com/office/officeart/2005/8/layout/chevron2"/>
    <dgm:cxn modelId="{1E027B5A-013E-2447-814A-735F21C34370}" srcId="{3CB7966E-17EE-4F49-9288-8C3C17507EE5}" destId="{C12C2FA9-0601-1D46-B545-44297CF507FF}" srcOrd="1" destOrd="0" parTransId="{130B8097-AD38-F245-B15B-F3AECB2709BB}" sibTransId="{78E9E407-46EC-1143-ACB6-F3C8D1923819}"/>
    <dgm:cxn modelId="{DF2A7D7D-6D35-1F4A-B2FF-C03B45D12ECA}" type="presOf" srcId="{E2A17FC5-F4A8-634C-BCB7-D5AA2FD16766}" destId="{BB116FF6-F45B-CE45-BFB9-F68C5725650D}" srcOrd="0" destOrd="0" presId="urn:microsoft.com/office/officeart/2005/8/layout/chevron2"/>
    <dgm:cxn modelId="{1A39A09C-5473-8E49-A197-13E8C30E447C}" type="presOf" srcId="{D9530B40-6A7B-8942-B8EA-305319A9ED87}" destId="{E9F14FF1-0CCC-0249-A0F4-5B57FE13A1FE}" srcOrd="0" destOrd="0" presId="urn:microsoft.com/office/officeart/2005/8/layout/chevron2"/>
    <dgm:cxn modelId="{4C7EA9A1-6613-2540-91F9-DF86201FFA09}" type="presOf" srcId="{7819D43D-EA73-6E4F-917C-06585EB04EC1}" destId="{1104A1D0-708F-3744-AECF-60BB9D515EAD}" srcOrd="0" destOrd="0" presId="urn:microsoft.com/office/officeart/2005/8/layout/chevron2"/>
    <dgm:cxn modelId="{155427B8-4F14-414D-BEAB-A8DC338B60CD}" srcId="{D9530B40-6A7B-8942-B8EA-305319A9ED87}" destId="{3CB7966E-17EE-4F49-9288-8C3C17507EE5}" srcOrd="1" destOrd="0" parTransId="{BF1335A1-C01B-2342-9D33-E202FF4172C6}" sibTransId="{29752172-862C-3141-B923-9B5BB76BD4B0}"/>
    <dgm:cxn modelId="{9C1842C4-3640-2F4E-B725-A83AAE37B683}" type="presOf" srcId="{B0724C2D-B5D3-DE4D-8D1F-356DE1717603}" destId="{BB116FF6-F45B-CE45-BFB9-F68C5725650D}" srcOrd="0" destOrd="1" presId="urn:microsoft.com/office/officeart/2005/8/layout/chevron2"/>
    <dgm:cxn modelId="{B9D02BD3-ED28-914D-B4FF-3CEF8E5AC414}" type="presOf" srcId="{6FAEF120-A751-C049-9086-FCF35D7BD119}" destId="{39360B13-0D8A-A94C-A245-C462F77CAA9F}" srcOrd="0" destOrd="0" presId="urn:microsoft.com/office/officeart/2005/8/layout/chevron2"/>
    <dgm:cxn modelId="{5B5582DA-FA1C-F54A-B996-30F8EBB75D7A}" srcId="{7819D43D-EA73-6E4F-917C-06585EB04EC1}" destId="{551D9D37-BF59-2240-9CC6-0BE75A1F9509}" srcOrd="0" destOrd="0" parTransId="{2E456C16-E81B-C94F-B9EE-825399618F2B}" sibTransId="{97913CFF-7D99-B54B-8E7D-991C0E60FD30}"/>
    <dgm:cxn modelId="{D5E213DF-2C9B-4844-A5A8-6B7E9BEB4BB4}" srcId="{D9530B40-6A7B-8942-B8EA-305319A9ED87}" destId="{BB2D43C1-17BE-3246-BE09-33314173DEF7}" srcOrd="2" destOrd="0" parTransId="{262ADFB8-3FB3-F24E-8A70-E4E2165D806B}" sibTransId="{93BD7211-1C8F-014E-8AB5-E54BF21BC523}"/>
    <dgm:cxn modelId="{FF352DF0-3105-544D-A4A0-8EC0982B9CA4}" srcId="{BB2D43C1-17BE-3246-BE09-33314173DEF7}" destId="{E2A17FC5-F4A8-634C-BCB7-D5AA2FD16766}" srcOrd="0" destOrd="0" parTransId="{A35CD5BC-0115-7848-8512-15F7CFF1FF87}" sibTransId="{ED06CF7B-7B4B-DE44-932B-BF83D938C720}"/>
    <dgm:cxn modelId="{7697B4F8-1F6D-044E-81A4-F280F1B51DC8}" srcId="{D9530B40-6A7B-8942-B8EA-305319A9ED87}" destId="{7819D43D-EA73-6E4F-917C-06585EB04EC1}" srcOrd="0" destOrd="0" parTransId="{B2FA828B-41B2-BC44-9B04-617A480CB345}" sibTransId="{D6BD7938-D88F-AE48-8B86-3BE8F74C5843}"/>
    <dgm:cxn modelId="{54D76DFA-4C9D-9D4F-BEC3-96D83384A73E}" type="presOf" srcId="{EF5B153F-0B58-D54E-BA31-5129DD5C22C1}" destId="{992F217B-3532-D84C-842F-F02317A2A46E}" srcOrd="0" destOrd="1" presId="urn:microsoft.com/office/officeart/2005/8/layout/chevron2"/>
    <dgm:cxn modelId="{F4BD2A7A-A2E6-DA4F-B447-6AE8BB3EAD50}" type="presParOf" srcId="{E9F14FF1-0CCC-0249-A0F4-5B57FE13A1FE}" destId="{17B1CC96-CFF8-B546-ACE7-0ACC28A281FA}" srcOrd="0" destOrd="0" presId="urn:microsoft.com/office/officeart/2005/8/layout/chevron2"/>
    <dgm:cxn modelId="{C8BF5BF1-8760-CC41-9996-386CB085864B}" type="presParOf" srcId="{17B1CC96-CFF8-B546-ACE7-0ACC28A281FA}" destId="{1104A1D0-708F-3744-AECF-60BB9D515EAD}" srcOrd="0" destOrd="0" presId="urn:microsoft.com/office/officeart/2005/8/layout/chevron2"/>
    <dgm:cxn modelId="{33CB7EFA-8C8B-C242-A4E2-12E5D7C5D324}" type="presParOf" srcId="{17B1CC96-CFF8-B546-ACE7-0ACC28A281FA}" destId="{992F217B-3532-D84C-842F-F02317A2A46E}" srcOrd="1" destOrd="0" presId="urn:microsoft.com/office/officeart/2005/8/layout/chevron2"/>
    <dgm:cxn modelId="{AB063185-6C59-8A42-9224-2A8A326AF22F}" type="presParOf" srcId="{E9F14FF1-0CCC-0249-A0F4-5B57FE13A1FE}" destId="{3B1FAF1C-A75B-D045-9E2A-467FFA610109}" srcOrd="1" destOrd="0" presId="urn:microsoft.com/office/officeart/2005/8/layout/chevron2"/>
    <dgm:cxn modelId="{51214356-4378-4949-9D36-FF2444C8CB7D}" type="presParOf" srcId="{E9F14FF1-0CCC-0249-A0F4-5B57FE13A1FE}" destId="{07D27C32-9FEF-9C46-A27B-82C0C1B335E6}" srcOrd="2" destOrd="0" presId="urn:microsoft.com/office/officeart/2005/8/layout/chevron2"/>
    <dgm:cxn modelId="{2F2866ED-C79A-C245-8F86-145A837AA99D}" type="presParOf" srcId="{07D27C32-9FEF-9C46-A27B-82C0C1B335E6}" destId="{40EED7EA-9502-FB4E-9043-F1CCC3001711}" srcOrd="0" destOrd="0" presId="urn:microsoft.com/office/officeart/2005/8/layout/chevron2"/>
    <dgm:cxn modelId="{F569FA8B-C2CA-B94A-A6EF-2DDD1A168B3D}" type="presParOf" srcId="{07D27C32-9FEF-9C46-A27B-82C0C1B335E6}" destId="{39360B13-0D8A-A94C-A245-C462F77CAA9F}" srcOrd="1" destOrd="0" presId="urn:microsoft.com/office/officeart/2005/8/layout/chevron2"/>
    <dgm:cxn modelId="{34095162-3451-4443-B308-09984714276D}" type="presParOf" srcId="{E9F14FF1-0CCC-0249-A0F4-5B57FE13A1FE}" destId="{528C803E-179C-0041-94E9-1AAE396B7032}" srcOrd="3" destOrd="0" presId="urn:microsoft.com/office/officeart/2005/8/layout/chevron2"/>
    <dgm:cxn modelId="{01B2EB80-FE90-A349-BE4D-80CA47089895}" type="presParOf" srcId="{E9F14FF1-0CCC-0249-A0F4-5B57FE13A1FE}" destId="{D9827228-F47F-E342-9D49-1A39CD406C03}" srcOrd="4" destOrd="0" presId="urn:microsoft.com/office/officeart/2005/8/layout/chevron2"/>
    <dgm:cxn modelId="{A3502C39-9A9F-A74E-A48F-3C74F377B6E4}" type="presParOf" srcId="{D9827228-F47F-E342-9D49-1A39CD406C03}" destId="{E84E896C-6BB3-4F42-995A-819A20250E53}" srcOrd="0" destOrd="0" presId="urn:microsoft.com/office/officeart/2005/8/layout/chevron2"/>
    <dgm:cxn modelId="{C86FFFA2-4FB5-A348-819E-81AB8DE1DD3F}" type="presParOf" srcId="{D9827228-F47F-E342-9D49-1A39CD406C03}" destId="{BB116FF6-F45B-CE45-BFB9-F68C5725650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039D24-8D8E-9F45-863F-E655B8C0DFBC}" type="doc">
      <dgm:prSet loTypeId="urn:microsoft.com/office/officeart/2005/8/layout/hierarchy2" loCatId="hierarchy" qsTypeId="urn:microsoft.com/office/officeart/2005/8/quickstyle/simple4" qsCatId="simple" csTypeId="urn:microsoft.com/office/officeart/2005/8/colors/accent1_2#2" csCatId="accent1" phldr="1"/>
      <dgm:spPr/>
      <dgm:t>
        <a:bodyPr/>
        <a:lstStyle/>
        <a:p>
          <a:endParaRPr lang="en-US"/>
        </a:p>
      </dgm:t>
    </dgm:pt>
    <dgm:pt modelId="{61DC51E6-1F9C-BF49-B768-1FAAA2117805}">
      <dgm:prSet custT="1"/>
      <dgm:spPr>
        <a:solidFill>
          <a:srgbClr val="3366FF"/>
        </a:solidFill>
      </dgm:spPr>
      <dgm:t>
        <a:bodyPr/>
        <a:lstStyle/>
        <a:p>
          <a:r>
            <a:rPr lang="en-US" sz="1400" dirty="0">
              <a:ln>
                <a:solidFill>
                  <a:srgbClr val="010000"/>
                </a:solidFill>
              </a:ln>
              <a:solidFill>
                <a:srgbClr val="010000"/>
              </a:solidFill>
            </a:rPr>
            <a:t>Minimal contact with public </a:t>
          </a:r>
        </a:p>
        <a:p>
          <a:r>
            <a:rPr lang="en-US" sz="1400" dirty="0">
              <a:ln>
                <a:solidFill>
                  <a:srgbClr val="010000"/>
                </a:solidFill>
              </a:ln>
              <a:solidFill>
                <a:srgbClr val="010000"/>
              </a:solidFill>
            </a:rPr>
            <a:t>(office)</a:t>
          </a:r>
        </a:p>
      </dgm:t>
    </dgm:pt>
    <dgm:pt modelId="{65189571-76E6-0646-A449-D6560AAA7FDA}">
      <dgm:prSet custT="1"/>
      <dgm:spPr>
        <a:solidFill>
          <a:srgbClr val="FFFF00"/>
        </a:solidFill>
      </dgm:spPr>
      <dgm:t>
        <a:bodyPr/>
        <a:lstStyle/>
        <a:p>
          <a:r>
            <a:rPr lang="en-US" sz="1400" dirty="0">
              <a:ln>
                <a:solidFill>
                  <a:schemeClr val="tx1"/>
                </a:solidFill>
              </a:ln>
              <a:solidFill>
                <a:srgbClr val="010000"/>
              </a:solidFill>
            </a:rPr>
            <a:t>High frequency contact with general public but not to known or suspected source (cafeteria)</a:t>
          </a:r>
          <a:endParaRPr lang="en-US" sz="1400" dirty="0">
            <a:solidFill>
              <a:srgbClr val="010000"/>
            </a:solidFill>
          </a:endParaRPr>
        </a:p>
      </dgm:t>
    </dgm:pt>
    <dgm:pt modelId="{7A59BA8F-6081-4B44-A39F-C1A279248B93}">
      <dgm:prSet phldrT="[Text]" custT="1"/>
      <dgm:spPr>
        <a:solidFill>
          <a:srgbClr val="FF6600"/>
        </a:solidFill>
      </dgm:spPr>
      <dgm:t>
        <a:bodyPr/>
        <a:lstStyle/>
        <a:p>
          <a:r>
            <a:rPr lang="en-US" sz="1400" dirty="0">
              <a:ln>
                <a:solidFill>
                  <a:schemeClr val="tx1"/>
                </a:solidFill>
              </a:ln>
              <a:solidFill>
                <a:srgbClr val="010000"/>
              </a:solidFill>
            </a:rPr>
            <a:t>Provide care to known or suspected patients (bedside care)</a:t>
          </a:r>
          <a:endParaRPr lang="en-US" sz="1400" dirty="0">
            <a:solidFill>
              <a:srgbClr val="010000"/>
            </a:solidFill>
          </a:endParaRPr>
        </a:p>
      </dgm:t>
    </dgm:pt>
    <dgm:pt modelId="{E4E98D92-2895-524B-B88F-BA75189CEE9D}">
      <dgm:prSet custT="1"/>
      <dgm:spPr>
        <a:solidFill>
          <a:srgbClr val="FF0000"/>
        </a:solidFill>
      </dgm:spPr>
      <dgm:t>
        <a:bodyPr/>
        <a:lstStyle/>
        <a:p>
          <a:r>
            <a:rPr lang="en-US" sz="1400" dirty="0">
              <a:ln>
                <a:solidFill>
                  <a:schemeClr val="tx1"/>
                </a:solidFill>
              </a:ln>
              <a:solidFill>
                <a:srgbClr val="010000"/>
              </a:solidFill>
            </a:rPr>
            <a:t>Perform or present during procedures that produce aerosols</a:t>
          </a:r>
        </a:p>
        <a:p>
          <a:r>
            <a:rPr lang="en-US" sz="1400" dirty="0">
              <a:ln>
                <a:solidFill>
                  <a:schemeClr val="tx1"/>
                </a:solidFill>
              </a:ln>
              <a:solidFill>
                <a:srgbClr val="010000"/>
              </a:solidFill>
            </a:rPr>
            <a:t>(</a:t>
          </a:r>
          <a:r>
            <a:rPr lang="en-US" sz="1400" dirty="0" err="1">
              <a:ln>
                <a:solidFill>
                  <a:schemeClr val="tx1"/>
                </a:solidFill>
              </a:ln>
              <a:solidFill>
                <a:srgbClr val="010000"/>
              </a:solidFill>
            </a:rPr>
            <a:t>bronchoscopy</a:t>
          </a:r>
          <a:r>
            <a:rPr lang="en-US" sz="1400" dirty="0">
              <a:ln>
                <a:solidFill>
                  <a:schemeClr val="tx1"/>
                </a:solidFill>
              </a:ln>
              <a:solidFill>
                <a:srgbClr val="010000"/>
              </a:solidFill>
            </a:rPr>
            <a:t>, sputum induction)</a:t>
          </a:r>
          <a:endParaRPr lang="en-US" sz="1400" dirty="0">
            <a:ln w="9525" cap="flat" cmpd="sng" algn="ctr">
              <a:solidFill>
                <a:schemeClr val="tx1">
                  <a:alpha val="0"/>
                </a:schemeClr>
              </a:solidFill>
              <a:prstDash val="solid"/>
              <a:round/>
              <a:headEnd type="none" w="med" len="med"/>
              <a:tailEnd type="none" w="med" len="med"/>
            </a:ln>
            <a:solidFill>
              <a:srgbClr val="010000"/>
            </a:solidFill>
          </a:endParaRPr>
        </a:p>
      </dgm:t>
    </dgm:pt>
    <dgm:pt modelId="{0312881F-E5CF-674E-A0E4-909B395A4641}">
      <dgm:prSet phldrT="[Text]" custT="1"/>
      <dgm:spPr>
        <a:solidFill>
          <a:srgbClr val="FF0000"/>
        </a:solidFill>
      </dgm:spPr>
      <dgm:t>
        <a:bodyPr/>
        <a:lstStyle/>
        <a:p>
          <a:r>
            <a:rPr lang="en-US" sz="1600" dirty="0">
              <a:ln>
                <a:solidFill>
                  <a:schemeClr val="tx1"/>
                </a:solidFill>
              </a:ln>
              <a:solidFill>
                <a:srgbClr val="010000"/>
              </a:solidFill>
            </a:rPr>
            <a:t>Health care</a:t>
          </a:r>
        </a:p>
      </dgm:t>
    </dgm:pt>
    <dgm:pt modelId="{D65C11CC-62DD-854C-B6A2-1767209EED77}" type="sibTrans" cxnId="{64087E87-CD48-A24D-9872-B4880827C8B3}">
      <dgm:prSet/>
      <dgm:spPr/>
      <dgm:t>
        <a:bodyPr/>
        <a:lstStyle/>
        <a:p>
          <a:endParaRPr lang="en-US"/>
        </a:p>
      </dgm:t>
    </dgm:pt>
    <dgm:pt modelId="{483B9B2B-7201-A14F-9D91-ADB9A0A7A939}" type="parTrans" cxnId="{64087E87-CD48-A24D-9872-B4880827C8B3}">
      <dgm:prSet/>
      <dgm:spPr/>
      <dgm:t>
        <a:bodyPr/>
        <a:lstStyle/>
        <a:p>
          <a:endParaRPr lang="en-US"/>
        </a:p>
      </dgm:t>
    </dgm:pt>
    <dgm:pt modelId="{FA340500-979F-E54B-8ECB-D1BC3705D8DC}" type="sibTrans" cxnId="{C88CEFC3-F917-0844-ADC6-290C50874A38}">
      <dgm:prSet/>
      <dgm:spPr/>
      <dgm:t>
        <a:bodyPr/>
        <a:lstStyle/>
        <a:p>
          <a:endParaRPr lang="en-US"/>
        </a:p>
      </dgm:t>
    </dgm:pt>
    <dgm:pt modelId="{F6574189-65E4-DC4B-A7E9-27822DBEE9F4}" type="parTrans" cxnId="{C88CEFC3-F917-0844-ADC6-290C50874A38}">
      <dgm:prSet/>
      <dgm:spPr/>
      <dgm:t>
        <a:bodyPr/>
        <a:lstStyle/>
        <a:p>
          <a:endParaRPr lang="en-US"/>
        </a:p>
      </dgm:t>
    </dgm:pt>
    <dgm:pt modelId="{25B3C9D4-C54E-4542-8793-2F3A615CCEF1}" type="sibTrans" cxnId="{32CE60FE-5CE2-2349-A910-07D8D6AA4086}">
      <dgm:prSet/>
      <dgm:spPr/>
      <dgm:t>
        <a:bodyPr/>
        <a:lstStyle/>
        <a:p>
          <a:endParaRPr lang="en-US"/>
        </a:p>
      </dgm:t>
    </dgm:pt>
    <dgm:pt modelId="{BBA3565A-632D-DD49-81AF-49D3E39810CC}" type="parTrans" cxnId="{32CE60FE-5CE2-2349-A910-07D8D6AA4086}">
      <dgm:prSet/>
      <dgm:spPr/>
      <dgm:t>
        <a:bodyPr/>
        <a:lstStyle/>
        <a:p>
          <a:endParaRPr lang="en-US"/>
        </a:p>
      </dgm:t>
    </dgm:pt>
    <dgm:pt modelId="{87CBB8C2-819A-D148-8831-8BD4D8C14F12}" type="sibTrans" cxnId="{8C7AB8DF-132B-4445-9D37-BFA470D28C83}">
      <dgm:prSet/>
      <dgm:spPr/>
      <dgm:t>
        <a:bodyPr/>
        <a:lstStyle/>
        <a:p>
          <a:endParaRPr lang="en-US"/>
        </a:p>
      </dgm:t>
    </dgm:pt>
    <dgm:pt modelId="{1BF78E66-1399-6845-A10D-279A5ECA9DFB}" type="parTrans" cxnId="{8C7AB8DF-132B-4445-9D37-BFA470D28C83}">
      <dgm:prSet/>
      <dgm:spPr/>
      <dgm:t>
        <a:bodyPr/>
        <a:lstStyle/>
        <a:p>
          <a:endParaRPr lang="en-US"/>
        </a:p>
      </dgm:t>
    </dgm:pt>
    <dgm:pt modelId="{2D25A045-9182-884E-AAE4-B1F8140068FC}" type="sibTrans" cxnId="{601051C2-EDB5-D945-8EAD-E51C4D3383D4}">
      <dgm:prSet/>
      <dgm:spPr/>
      <dgm:t>
        <a:bodyPr/>
        <a:lstStyle/>
        <a:p>
          <a:endParaRPr lang="en-US"/>
        </a:p>
      </dgm:t>
    </dgm:pt>
    <dgm:pt modelId="{880E862A-BAB5-0D45-8991-19B986896480}" type="parTrans" cxnId="{601051C2-EDB5-D945-8EAD-E51C4D3383D4}">
      <dgm:prSet/>
      <dgm:spPr/>
      <dgm:t>
        <a:bodyPr/>
        <a:lstStyle/>
        <a:p>
          <a:endParaRPr lang="en-US"/>
        </a:p>
      </dgm:t>
    </dgm:pt>
    <dgm:pt modelId="{D85B4F53-E437-D746-9561-A79EF7F7F0BB}" type="pres">
      <dgm:prSet presAssocID="{D5039D24-8D8E-9F45-863F-E655B8C0DFBC}" presName="diagram" presStyleCnt="0">
        <dgm:presLayoutVars>
          <dgm:chPref val="1"/>
          <dgm:dir/>
          <dgm:animOne val="branch"/>
          <dgm:animLvl val="lvl"/>
          <dgm:resizeHandles val="exact"/>
        </dgm:presLayoutVars>
      </dgm:prSet>
      <dgm:spPr/>
    </dgm:pt>
    <dgm:pt modelId="{C8DFC722-D1D4-6E44-886B-033E68B8630E}" type="pres">
      <dgm:prSet presAssocID="{0312881F-E5CF-674E-A0E4-909B395A4641}" presName="root1" presStyleCnt="0"/>
      <dgm:spPr/>
    </dgm:pt>
    <dgm:pt modelId="{5B863F1D-CEFB-7E4C-B8E8-BD1B052B392C}" type="pres">
      <dgm:prSet presAssocID="{0312881F-E5CF-674E-A0E4-909B395A4641}" presName="LevelOneTextNode" presStyleLbl="node0" presStyleIdx="0" presStyleCnt="1" custScaleX="94264" custScaleY="135053" custLinFactNeighborX="-48888" custLinFactNeighborY="2042">
        <dgm:presLayoutVars>
          <dgm:chPref val="3"/>
        </dgm:presLayoutVars>
      </dgm:prSet>
      <dgm:spPr/>
    </dgm:pt>
    <dgm:pt modelId="{FCE4ED6A-A3B7-DB40-AA63-677D14DF8C14}" type="pres">
      <dgm:prSet presAssocID="{0312881F-E5CF-674E-A0E4-909B395A4641}" presName="level2hierChild" presStyleCnt="0"/>
      <dgm:spPr/>
    </dgm:pt>
    <dgm:pt modelId="{D146CB14-9950-5C48-84A7-031E179F9F72}" type="pres">
      <dgm:prSet presAssocID="{880E862A-BAB5-0D45-8991-19B986896480}" presName="conn2-1" presStyleLbl="parChTrans1D2" presStyleIdx="0" presStyleCnt="4"/>
      <dgm:spPr/>
    </dgm:pt>
    <dgm:pt modelId="{B351F6D2-1C30-414D-8AA9-7A6763107EAD}" type="pres">
      <dgm:prSet presAssocID="{880E862A-BAB5-0D45-8991-19B986896480}" presName="connTx" presStyleLbl="parChTrans1D2" presStyleIdx="0" presStyleCnt="4"/>
      <dgm:spPr/>
    </dgm:pt>
    <dgm:pt modelId="{CA6A50DB-E9C1-064F-8189-A87FF4E0154B}" type="pres">
      <dgm:prSet presAssocID="{E4E98D92-2895-524B-B88F-BA75189CEE9D}" presName="root2" presStyleCnt="0"/>
      <dgm:spPr/>
    </dgm:pt>
    <dgm:pt modelId="{13319417-E863-1F47-B68C-F7A860283542}" type="pres">
      <dgm:prSet presAssocID="{E4E98D92-2895-524B-B88F-BA75189CEE9D}" presName="LevelTwoTextNode" presStyleLbl="node2" presStyleIdx="0" presStyleCnt="4" custScaleX="99805" custScaleY="42157" custLinFactNeighborX="-10957" custLinFactNeighborY="-502">
        <dgm:presLayoutVars>
          <dgm:chPref val="3"/>
        </dgm:presLayoutVars>
      </dgm:prSet>
      <dgm:spPr/>
    </dgm:pt>
    <dgm:pt modelId="{2D4DCADC-9E98-8040-93BD-23EAC409BD9B}" type="pres">
      <dgm:prSet presAssocID="{E4E98D92-2895-524B-B88F-BA75189CEE9D}" presName="level3hierChild" presStyleCnt="0"/>
      <dgm:spPr/>
    </dgm:pt>
    <dgm:pt modelId="{70ED5CF8-985B-E346-A161-05DD7A7DA56D}" type="pres">
      <dgm:prSet presAssocID="{1BF78E66-1399-6845-A10D-279A5ECA9DFB}" presName="conn2-1" presStyleLbl="parChTrans1D2" presStyleIdx="1" presStyleCnt="4"/>
      <dgm:spPr/>
    </dgm:pt>
    <dgm:pt modelId="{AED524E5-0FBA-544D-8CB0-6D7EB8DC48EE}" type="pres">
      <dgm:prSet presAssocID="{1BF78E66-1399-6845-A10D-279A5ECA9DFB}" presName="connTx" presStyleLbl="parChTrans1D2" presStyleIdx="1" presStyleCnt="4"/>
      <dgm:spPr/>
    </dgm:pt>
    <dgm:pt modelId="{F22D6F18-66A9-5549-B538-EAFDA27C5A04}" type="pres">
      <dgm:prSet presAssocID="{7A59BA8F-6081-4B44-A39F-C1A279248B93}" presName="root2" presStyleCnt="0"/>
      <dgm:spPr/>
    </dgm:pt>
    <dgm:pt modelId="{2F946629-FFB4-9542-9346-3D5CF80DCEB6}" type="pres">
      <dgm:prSet presAssocID="{7A59BA8F-6081-4B44-A39F-C1A279248B93}" presName="LevelTwoTextNode" presStyleLbl="node2" presStyleIdx="1" presStyleCnt="4" custScaleY="35749" custLinFactNeighborX="-10957" custLinFactNeighborY="-3611">
        <dgm:presLayoutVars>
          <dgm:chPref val="3"/>
        </dgm:presLayoutVars>
      </dgm:prSet>
      <dgm:spPr/>
    </dgm:pt>
    <dgm:pt modelId="{C2B2B065-2E20-E743-AA03-C02937D15361}" type="pres">
      <dgm:prSet presAssocID="{7A59BA8F-6081-4B44-A39F-C1A279248B93}" presName="level3hierChild" presStyleCnt="0"/>
      <dgm:spPr/>
    </dgm:pt>
    <dgm:pt modelId="{78698000-602F-2A47-9F72-9BADC074AAB7}" type="pres">
      <dgm:prSet presAssocID="{BBA3565A-632D-DD49-81AF-49D3E39810CC}" presName="conn2-1" presStyleLbl="parChTrans1D2" presStyleIdx="2" presStyleCnt="4"/>
      <dgm:spPr/>
    </dgm:pt>
    <dgm:pt modelId="{FB2C9CBB-9130-5647-B56E-1F6D16E4D1FC}" type="pres">
      <dgm:prSet presAssocID="{BBA3565A-632D-DD49-81AF-49D3E39810CC}" presName="connTx" presStyleLbl="parChTrans1D2" presStyleIdx="2" presStyleCnt="4"/>
      <dgm:spPr/>
    </dgm:pt>
    <dgm:pt modelId="{189596D4-AD53-7844-A92C-945DEC1EA549}" type="pres">
      <dgm:prSet presAssocID="{65189571-76E6-0646-A449-D6560AAA7FDA}" presName="root2" presStyleCnt="0"/>
      <dgm:spPr/>
    </dgm:pt>
    <dgm:pt modelId="{6E1DE61D-7279-6047-8F81-9DD59A0309B1}" type="pres">
      <dgm:prSet presAssocID="{65189571-76E6-0646-A449-D6560AAA7FDA}" presName="LevelTwoTextNode" presStyleLbl="node2" presStyleIdx="2" presStyleCnt="4" custScaleY="43555" custLinFactNeighborX="-6960" custLinFactNeighborY="1272">
        <dgm:presLayoutVars>
          <dgm:chPref val="3"/>
        </dgm:presLayoutVars>
      </dgm:prSet>
      <dgm:spPr/>
    </dgm:pt>
    <dgm:pt modelId="{743A7692-E4A9-9644-92D3-6279BF4CCB94}" type="pres">
      <dgm:prSet presAssocID="{65189571-76E6-0646-A449-D6560AAA7FDA}" presName="level3hierChild" presStyleCnt="0"/>
      <dgm:spPr/>
    </dgm:pt>
    <dgm:pt modelId="{FDE705B1-4411-774A-8487-30EDC29B978A}" type="pres">
      <dgm:prSet presAssocID="{F6574189-65E4-DC4B-A7E9-27822DBEE9F4}" presName="conn2-1" presStyleLbl="parChTrans1D2" presStyleIdx="3" presStyleCnt="4"/>
      <dgm:spPr/>
    </dgm:pt>
    <dgm:pt modelId="{4D3EEF67-6DD5-744D-9A48-EB6234C63046}" type="pres">
      <dgm:prSet presAssocID="{F6574189-65E4-DC4B-A7E9-27822DBEE9F4}" presName="connTx" presStyleLbl="parChTrans1D2" presStyleIdx="3" presStyleCnt="4"/>
      <dgm:spPr/>
    </dgm:pt>
    <dgm:pt modelId="{6C3650C2-A056-4245-9DF1-3E10D03F4E38}" type="pres">
      <dgm:prSet presAssocID="{61DC51E6-1F9C-BF49-B768-1FAAA2117805}" presName="root2" presStyleCnt="0"/>
      <dgm:spPr/>
    </dgm:pt>
    <dgm:pt modelId="{44FF6ECA-2214-794B-BD1B-D3CA88A1D278}" type="pres">
      <dgm:prSet presAssocID="{61DC51E6-1F9C-BF49-B768-1FAAA2117805}" presName="LevelTwoTextNode" presStyleLbl="node2" presStyleIdx="3" presStyleCnt="4" custScaleY="35004" custLinFactNeighborX="-6960" custLinFactNeighborY="-1837">
        <dgm:presLayoutVars>
          <dgm:chPref val="3"/>
        </dgm:presLayoutVars>
      </dgm:prSet>
      <dgm:spPr/>
    </dgm:pt>
    <dgm:pt modelId="{F3CE5B83-9AFC-2B48-937D-A2D2E73DFF61}" type="pres">
      <dgm:prSet presAssocID="{61DC51E6-1F9C-BF49-B768-1FAAA2117805}" presName="level3hierChild" presStyleCnt="0"/>
      <dgm:spPr/>
    </dgm:pt>
  </dgm:ptLst>
  <dgm:cxnLst>
    <dgm:cxn modelId="{3E006E0F-CE2C-1C47-B8FA-B6DD4ACCE2C5}" type="presOf" srcId="{0312881F-E5CF-674E-A0E4-909B395A4641}" destId="{5B863F1D-CEFB-7E4C-B8E8-BD1B052B392C}" srcOrd="0" destOrd="0" presId="urn:microsoft.com/office/officeart/2005/8/layout/hierarchy2"/>
    <dgm:cxn modelId="{D5B26711-B2C5-5946-9FBD-CE49CD71BA45}" type="presOf" srcId="{BBA3565A-632D-DD49-81AF-49D3E39810CC}" destId="{78698000-602F-2A47-9F72-9BADC074AAB7}" srcOrd="0" destOrd="0" presId="urn:microsoft.com/office/officeart/2005/8/layout/hierarchy2"/>
    <dgm:cxn modelId="{129C635F-3EE5-D44A-9D4C-4FBE1F18DB45}" type="presOf" srcId="{1BF78E66-1399-6845-A10D-279A5ECA9DFB}" destId="{AED524E5-0FBA-544D-8CB0-6D7EB8DC48EE}" srcOrd="1" destOrd="0" presId="urn:microsoft.com/office/officeart/2005/8/layout/hierarchy2"/>
    <dgm:cxn modelId="{C0D35A41-D9B7-9548-8B5E-92A75E5C574F}" type="presOf" srcId="{E4E98D92-2895-524B-B88F-BA75189CEE9D}" destId="{13319417-E863-1F47-B68C-F7A860283542}" srcOrd="0" destOrd="0" presId="urn:microsoft.com/office/officeart/2005/8/layout/hierarchy2"/>
    <dgm:cxn modelId="{88CCE843-8346-A94D-A474-AEF00816C760}" type="presOf" srcId="{880E862A-BAB5-0D45-8991-19B986896480}" destId="{B351F6D2-1C30-414D-8AA9-7A6763107EAD}" srcOrd="1" destOrd="0" presId="urn:microsoft.com/office/officeart/2005/8/layout/hierarchy2"/>
    <dgm:cxn modelId="{2C4C3B70-3718-0A4C-9F71-EDAB9BC1A102}" type="presOf" srcId="{880E862A-BAB5-0D45-8991-19B986896480}" destId="{D146CB14-9950-5C48-84A7-031E179F9F72}" srcOrd="0" destOrd="0" presId="urn:microsoft.com/office/officeart/2005/8/layout/hierarchy2"/>
    <dgm:cxn modelId="{CCAE8451-9AE2-2943-9712-3BB0AE7B452D}" type="presOf" srcId="{61DC51E6-1F9C-BF49-B768-1FAAA2117805}" destId="{44FF6ECA-2214-794B-BD1B-D3CA88A1D278}" srcOrd="0" destOrd="0" presId="urn:microsoft.com/office/officeart/2005/8/layout/hierarchy2"/>
    <dgm:cxn modelId="{DD341A73-75BB-9C47-9E2C-D2499A458E75}" type="presOf" srcId="{BBA3565A-632D-DD49-81AF-49D3E39810CC}" destId="{FB2C9CBB-9130-5647-B56E-1F6D16E4D1FC}" srcOrd="1" destOrd="0" presId="urn:microsoft.com/office/officeart/2005/8/layout/hierarchy2"/>
    <dgm:cxn modelId="{83B81557-8324-B34E-88F3-D30B5E7AB5DF}" type="presOf" srcId="{F6574189-65E4-DC4B-A7E9-27822DBEE9F4}" destId="{4D3EEF67-6DD5-744D-9A48-EB6234C63046}" srcOrd="1" destOrd="0" presId="urn:microsoft.com/office/officeart/2005/8/layout/hierarchy2"/>
    <dgm:cxn modelId="{64087E87-CD48-A24D-9872-B4880827C8B3}" srcId="{D5039D24-8D8E-9F45-863F-E655B8C0DFBC}" destId="{0312881F-E5CF-674E-A0E4-909B395A4641}" srcOrd="0" destOrd="0" parTransId="{483B9B2B-7201-A14F-9D91-ADB9A0A7A939}" sibTransId="{D65C11CC-62DD-854C-B6A2-1767209EED77}"/>
    <dgm:cxn modelId="{65CE3F8B-02BB-CC4D-A55D-1173D1B8FB48}" type="presOf" srcId="{F6574189-65E4-DC4B-A7E9-27822DBEE9F4}" destId="{FDE705B1-4411-774A-8487-30EDC29B978A}" srcOrd="0" destOrd="0" presId="urn:microsoft.com/office/officeart/2005/8/layout/hierarchy2"/>
    <dgm:cxn modelId="{4AC6419B-9385-6D42-AFFA-C4464810D3D2}" type="presOf" srcId="{1BF78E66-1399-6845-A10D-279A5ECA9DFB}" destId="{70ED5CF8-985B-E346-A161-05DD7A7DA56D}" srcOrd="0" destOrd="0" presId="urn:microsoft.com/office/officeart/2005/8/layout/hierarchy2"/>
    <dgm:cxn modelId="{601051C2-EDB5-D945-8EAD-E51C4D3383D4}" srcId="{0312881F-E5CF-674E-A0E4-909B395A4641}" destId="{E4E98D92-2895-524B-B88F-BA75189CEE9D}" srcOrd="0" destOrd="0" parTransId="{880E862A-BAB5-0D45-8991-19B986896480}" sibTransId="{2D25A045-9182-884E-AAE4-B1F8140068FC}"/>
    <dgm:cxn modelId="{C88CEFC3-F917-0844-ADC6-290C50874A38}" srcId="{0312881F-E5CF-674E-A0E4-909B395A4641}" destId="{61DC51E6-1F9C-BF49-B768-1FAAA2117805}" srcOrd="3" destOrd="0" parTransId="{F6574189-65E4-DC4B-A7E9-27822DBEE9F4}" sibTransId="{FA340500-979F-E54B-8ECB-D1BC3705D8DC}"/>
    <dgm:cxn modelId="{F07104D9-2279-C94E-8EF4-0A7ABC5C42A8}" type="presOf" srcId="{65189571-76E6-0646-A449-D6560AAA7FDA}" destId="{6E1DE61D-7279-6047-8F81-9DD59A0309B1}" srcOrd="0" destOrd="0" presId="urn:microsoft.com/office/officeart/2005/8/layout/hierarchy2"/>
    <dgm:cxn modelId="{8C7AB8DF-132B-4445-9D37-BFA470D28C83}" srcId="{0312881F-E5CF-674E-A0E4-909B395A4641}" destId="{7A59BA8F-6081-4B44-A39F-C1A279248B93}" srcOrd="1" destOrd="0" parTransId="{1BF78E66-1399-6845-A10D-279A5ECA9DFB}" sibTransId="{87CBB8C2-819A-D148-8831-8BD4D8C14F12}"/>
    <dgm:cxn modelId="{CD6FE3EC-B93A-0F4E-9665-48FF3BD71254}" type="presOf" srcId="{D5039D24-8D8E-9F45-863F-E655B8C0DFBC}" destId="{D85B4F53-E437-D746-9561-A79EF7F7F0BB}" srcOrd="0" destOrd="0" presId="urn:microsoft.com/office/officeart/2005/8/layout/hierarchy2"/>
    <dgm:cxn modelId="{AB4AF0FA-05CE-DF40-85CC-3DA9619EF27F}" type="presOf" srcId="{7A59BA8F-6081-4B44-A39F-C1A279248B93}" destId="{2F946629-FFB4-9542-9346-3D5CF80DCEB6}" srcOrd="0" destOrd="0" presId="urn:microsoft.com/office/officeart/2005/8/layout/hierarchy2"/>
    <dgm:cxn modelId="{32CE60FE-5CE2-2349-A910-07D8D6AA4086}" srcId="{0312881F-E5CF-674E-A0E4-909B395A4641}" destId="{65189571-76E6-0646-A449-D6560AAA7FDA}" srcOrd="2" destOrd="0" parTransId="{BBA3565A-632D-DD49-81AF-49D3E39810CC}" sibTransId="{25B3C9D4-C54E-4542-8793-2F3A615CCEF1}"/>
    <dgm:cxn modelId="{468F4BFB-1C6F-E346-B052-897AF31830F9}" type="presParOf" srcId="{D85B4F53-E437-D746-9561-A79EF7F7F0BB}" destId="{C8DFC722-D1D4-6E44-886B-033E68B8630E}" srcOrd="0" destOrd="0" presId="urn:microsoft.com/office/officeart/2005/8/layout/hierarchy2"/>
    <dgm:cxn modelId="{6FECD989-B388-0943-9C9F-DD1B613EB88E}" type="presParOf" srcId="{C8DFC722-D1D4-6E44-886B-033E68B8630E}" destId="{5B863F1D-CEFB-7E4C-B8E8-BD1B052B392C}" srcOrd="0" destOrd="0" presId="urn:microsoft.com/office/officeart/2005/8/layout/hierarchy2"/>
    <dgm:cxn modelId="{60B73FD2-BCA6-6649-B1E7-4971E4507DA8}" type="presParOf" srcId="{C8DFC722-D1D4-6E44-886B-033E68B8630E}" destId="{FCE4ED6A-A3B7-DB40-AA63-677D14DF8C14}" srcOrd="1" destOrd="0" presId="urn:microsoft.com/office/officeart/2005/8/layout/hierarchy2"/>
    <dgm:cxn modelId="{922F5DC2-8CF8-1742-9829-A4F566E59EF4}" type="presParOf" srcId="{FCE4ED6A-A3B7-DB40-AA63-677D14DF8C14}" destId="{D146CB14-9950-5C48-84A7-031E179F9F72}" srcOrd="0" destOrd="0" presId="urn:microsoft.com/office/officeart/2005/8/layout/hierarchy2"/>
    <dgm:cxn modelId="{A990E94E-13B5-764D-9B16-C9E0BF429379}" type="presParOf" srcId="{D146CB14-9950-5C48-84A7-031E179F9F72}" destId="{B351F6D2-1C30-414D-8AA9-7A6763107EAD}" srcOrd="0" destOrd="0" presId="urn:microsoft.com/office/officeart/2005/8/layout/hierarchy2"/>
    <dgm:cxn modelId="{201ACA21-BCC7-4043-A249-69DCAB2548E1}" type="presParOf" srcId="{FCE4ED6A-A3B7-DB40-AA63-677D14DF8C14}" destId="{CA6A50DB-E9C1-064F-8189-A87FF4E0154B}" srcOrd="1" destOrd="0" presId="urn:microsoft.com/office/officeart/2005/8/layout/hierarchy2"/>
    <dgm:cxn modelId="{6BE0AEC1-FE26-3E4D-9368-94CB6484FC45}" type="presParOf" srcId="{CA6A50DB-E9C1-064F-8189-A87FF4E0154B}" destId="{13319417-E863-1F47-B68C-F7A860283542}" srcOrd="0" destOrd="0" presId="urn:microsoft.com/office/officeart/2005/8/layout/hierarchy2"/>
    <dgm:cxn modelId="{1780D998-5056-8143-B93A-90916D61A9EF}" type="presParOf" srcId="{CA6A50DB-E9C1-064F-8189-A87FF4E0154B}" destId="{2D4DCADC-9E98-8040-93BD-23EAC409BD9B}" srcOrd="1" destOrd="0" presId="urn:microsoft.com/office/officeart/2005/8/layout/hierarchy2"/>
    <dgm:cxn modelId="{8D487E5B-C056-E341-AB92-85D7043A4678}" type="presParOf" srcId="{FCE4ED6A-A3B7-DB40-AA63-677D14DF8C14}" destId="{70ED5CF8-985B-E346-A161-05DD7A7DA56D}" srcOrd="2" destOrd="0" presId="urn:microsoft.com/office/officeart/2005/8/layout/hierarchy2"/>
    <dgm:cxn modelId="{FF87902F-87C0-5C48-9CC6-7F0B744D88E1}" type="presParOf" srcId="{70ED5CF8-985B-E346-A161-05DD7A7DA56D}" destId="{AED524E5-0FBA-544D-8CB0-6D7EB8DC48EE}" srcOrd="0" destOrd="0" presId="urn:microsoft.com/office/officeart/2005/8/layout/hierarchy2"/>
    <dgm:cxn modelId="{F0E68832-5F02-7B40-A221-C3B80603CF90}" type="presParOf" srcId="{FCE4ED6A-A3B7-DB40-AA63-677D14DF8C14}" destId="{F22D6F18-66A9-5549-B538-EAFDA27C5A04}" srcOrd="3" destOrd="0" presId="urn:microsoft.com/office/officeart/2005/8/layout/hierarchy2"/>
    <dgm:cxn modelId="{7A4B9980-2D7F-874F-A72C-A4097329E5EA}" type="presParOf" srcId="{F22D6F18-66A9-5549-B538-EAFDA27C5A04}" destId="{2F946629-FFB4-9542-9346-3D5CF80DCEB6}" srcOrd="0" destOrd="0" presId="urn:microsoft.com/office/officeart/2005/8/layout/hierarchy2"/>
    <dgm:cxn modelId="{E4D0500E-47C3-304D-A9D3-33995D2EF48F}" type="presParOf" srcId="{F22D6F18-66A9-5549-B538-EAFDA27C5A04}" destId="{C2B2B065-2E20-E743-AA03-C02937D15361}" srcOrd="1" destOrd="0" presId="urn:microsoft.com/office/officeart/2005/8/layout/hierarchy2"/>
    <dgm:cxn modelId="{3AE5D7F3-2875-914A-B5FB-58E7F0956B44}" type="presParOf" srcId="{FCE4ED6A-A3B7-DB40-AA63-677D14DF8C14}" destId="{78698000-602F-2A47-9F72-9BADC074AAB7}" srcOrd="4" destOrd="0" presId="urn:microsoft.com/office/officeart/2005/8/layout/hierarchy2"/>
    <dgm:cxn modelId="{05C30F3C-0B06-D543-BDB2-0674AFC2F953}" type="presParOf" srcId="{78698000-602F-2A47-9F72-9BADC074AAB7}" destId="{FB2C9CBB-9130-5647-B56E-1F6D16E4D1FC}" srcOrd="0" destOrd="0" presId="urn:microsoft.com/office/officeart/2005/8/layout/hierarchy2"/>
    <dgm:cxn modelId="{5794D20F-8029-0B47-88CF-A6CAFF2AE3B7}" type="presParOf" srcId="{FCE4ED6A-A3B7-DB40-AA63-677D14DF8C14}" destId="{189596D4-AD53-7844-A92C-945DEC1EA549}" srcOrd="5" destOrd="0" presId="urn:microsoft.com/office/officeart/2005/8/layout/hierarchy2"/>
    <dgm:cxn modelId="{7452396A-0049-7B40-987D-139E0CDE9CBE}" type="presParOf" srcId="{189596D4-AD53-7844-A92C-945DEC1EA549}" destId="{6E1DE61D-7279-6047-8F81-9DD59A0309B1}" srcOrd="0" destOrd="0" presId="urn:microsoft.com/office/officeart/2005/8/layout/hierarchy2"/>
    <dgm:cxn modelId="{1A1AED32-B936-5D4D-9757-1B1A4460AE73}" type="presParOf" srcId="{189596D4-AD53-7844-A92C-945DEC1EA549}" destId="{743A7692-E4A9-9644-92D3-6279BF4CCB94}" srcOrd="1" destOrd="0" presId="urn:microsoft.com/office/officeart/2005/8/layout/hierarchy2"/>
    <dgm:cxn modelId="{4131B0D8-C2EC-214B-9B5B-5E8DF2ED48D0}" type="presParOf" srcId="{FCE4ED6A-A3B7-DB40-AA63-677D14DF8C14}" destId="{FDE705B1-4411-774A-8487-30EDC29B978A}" srcOrd="6" destOrd="0" presId="urn:microsoft.com/office/officeart/2005/8/layout/hierarchy2"/>
    <dgm:cxn modelId="{AB678BF4-6763-7F48-A3CF-ECA76F403363}" type="presParOf" srcId="{FDE705B1-4411-774A-8487-30EDC29B978A}" destId="{4D3EEF67-6DD5-744D-9A48-EB6234C63046}" srcOrd="0" destOrd="0" presId="urn:microsoft.com/office/officeart/2005/8/layout/hierarchy2"/>
    <dgm:cxn modelId="{A2CB6F2D-CC9E-5C46-8EED-647DD4CA95B6}" type="presParOf" srcId="{FCE4ED6A-A3B7-DB40-AA63-677D14DF8C14}" destId="{6C3650C2-A056-4245-9DF1-3E10D03F4E38}" srcOrd="7" destOrd="0" presId="urn:microsoft.com/office/officeart/2005/8/layout/hierarchy2"/>
    <dgm:cxn modelId="{B907D1C4-A70D-F247-8E62-63DCFE800DAC}" type="presParOf" srcId="{6C3650C2-A056-4245-9DF1-3E10D03F4E38}" destId="{44FF6ECA-2214-794B-BD1B-D3CA88A1D278}" srcOrd="0" destOrd="0" presId="urn:microsoft.com/office/officeart/2005/8/layout/hierarchy2"/>
    <dgm:cxn modelId="{C86DACFA-0C43-4749-A1E2-C415F67EA132}" type="presParOf" srcId="{6C3650C2-A056-4245-9DF1-3E10D03F4E38}" destId="{F3CE5B83-9AFC-2B48-937D-A2D2E73DFF61}"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FD6285-517A-514E-9284-5C2DA28337D8}" type="doc">
      <dgm:prSet loTypeId="urn:microsoft.com/office/officeart/2005/8/layout/chevron2" loCatId="process" qsTypeId="urn:microsoft.com/office/officeart/2005/8/quickstyle/simple4" qsCatId="simple" csTypeId="urn:microsoft.com/office/officeart/2005/8/colors/accent1_2#3" csCatId="accent1" phldr="1"/>
      <dgm:spPr/>
      <dgm:t>
        <a:bodyPr/>
        <a:lstStyle/>
        <a:p>
          <a:endParaRPr lang="en-US"/>
        </a:p>
      </dgm:t>
    </dgm:pt>
    <dgm:pt modelId="{90ED5F5D-C6A0-F040-9303-F5066ED4A2BC}">
      <dgm:prSet phldrT="[Text]"/>
      <dgm:spPr>
        <a:solidFill>
          <a:srgbClr val="FFFF00">
            <a:alpha val="90000"/>
          </a:srgbClr>
        </a:solidFill>
      </dgm:spPr>
      <dgm:t>
        <a:bodyPr/>
        <a:lstStyle/>
        <a:p>
          <a:r>
            <a:rPr lang="en-US" dirty="0"/>
            <a:t>Work practices	</a:t>
          </a:r>
        </a:p>
      </dgm:t>
    </dgm:pt>
    <dgm:pt modelId="{77F71989-57F0-2649-ADD3-6A4DB0C76E85}" type="parTrans" cxnId="{B6E4EFBD-1935-0243-B64A-6B07D6BC51AA}">
      <dgm:prSet/>
      <dgm:spPr/>
      <dgm:t>
        <a:bodyPr/>
        <a:lstStyle/>
        <a:p>
          <a:endParaRPr lang="en-US"/>
        </a:p>
      </dgm:t>
    </dgm:pt>
    <dgm:pt modelId="{AFDAE337-698D-5F47-9370-727725EB3272}" type="sibTrans" cxnId="{B6E4EFBD-1935-0243-B64A-6B07D6BC51AA}">
      <dgm:prSet/>
      <dgm:spPr/>
      <dgm:t>
        <a:bodyPr/>
        <a:lstStyle/>
        <a:p>
          <a:endParaRPr lang="en-US"/>
        </a:p>
      </dgm:t>
    </dgm:pt>
    <dgm:pt modelId="{C4E65491-0209-1E4B-95B8-A964390648B8}">
      <dgm:prSet phldrT="[Text]"/>
      <dgm:spPr>
        <a:solidFill>
          <a:srgbClr val="FFFF00">
            <a:alpha val="90000"/>
          </a:srgbClr>
        </a:solidFill>
      </dgm:spPr>
      <dgm:t>
        <a:bodyPr/>
        <a:lstStyle/>
        <a:p>
          <a:r>
            <a:rPr lang="en-US" dirty="0"/>
            <a:t>Administrative controls</a:t>
          </a:r>
        </a:p>
      </dgm:t>
    </dgm:pt>
    <dgm:pt modelId="{CD85E849-C81B-FC4B-BEF8-D4ACCCAFE461}" type="parTrans" cxnId="{865A3B11-1A91-4F41-9DD0-3D1CAC15B271}">
      <dgm:prSet/>
      <dgm:spPr/>
      <dgm:t>
        <a:bodyPr/>
        <a:lstStyle/>
        <a:p>
          <a:endParaRPr lang="en-US"/>
        </a:p>
      </dgm:t>
    </dgm:pt>
    <dgm:pt modelId="{0DEF46AB-605A-3D4C-BC6B-166D96B8E113}" type="sibTrans" cxnId="{865A3B11-1A91-4F41-9DD0-3D1CAC15B271}">
      <dgm:prSet/>
      <dgm:spPr/>
      <dgm:t>
        <a:bodyPr/>
        <a:lstStyle/>
        <a:p>
          <a:endParaRPr lang="en-US"/>
        </a:p>
      </dgm:t>
    </dgm:pt>
    <dgm:pt modelId="{E843F075-C6A1-2548-B2D6-1B305AA32556}">
      <dgm:prSet phldrT="[Text]" phldr="1"/>
      <dgm:spPr>
        <a:solidFill>
          <a:srgbClr val="0000FF"/>
        </a:solidFill>
      </dgm:spPr>
      <dgm:t>
        <a:bodyPr/>
        <a:lstStyle/>
        <a:p>
          <a:endParaRPr lang="en-US" dirty="0">
            <a:solidFill>
              <a:srgbClr val="0000FF"/>
            </a:solidFill>
          </a:endParaRPr>
        </a:p>
      </dgm:t>
    </dgm:pt>
    <dgm:pt modelId="{B040BCAB-0E61-0F4A-9FB1-31A83573A9CE}" type="parTrans" cxnId="{6B22BF9B-28FF-B148-9578-871B13AD55B9}">
      <dgm:prSet/>
      <dgm:spPr/>
      <dgm:t>
        <a:bodyPr/>
        <a:lstStyle/>
        <a:p>
          <a:endParaRPr lang="en-US"/>
        </a:p>
      </dgm:t>
    </dgm:pt>
    <dgm:pt modelId="{0986731F-1800-AC40-9044-4DB1878C4630}" type="sibTrans" cxnId="{6B22BF9B-28FF-B148-9578-871B13AD55B9}">
      <dgm:prSet/>
      <dgm:spPr/>
      <dgm:t>
        <a:bodyPr/>
        <a:lstStyle/>
        <a:p>
          <a:endParaRPr lang="en-US"/>
        </a:p>
      </dgm:t>
    </dgm:pt>
    <dgm:pt modelId="{1365066E-7F29-D944-99D3-F559DEAF2640}">
      <dgm:prSet phldrT="[Text]"/>
      <dgm:spPr>
        <a:solidFill>
          <a:srgbClr val="FFFF00">
            <a:alpha val="90000"/>
          </a:srgbClr>
        </a:solidFill>
      </dgm:spPr>
      <dgm:t>
        <a:bodyPr/>
        <a:lstStyle/>
        <a:p>
          <a:r>
            <a:rPr lang="en-US" dirty="0"/>
            <a:t>Personal protective equipment</a:t>
          </a:r>
        </a:p>
      </dgm:t>
    </dgm:pt>
    <dgm:pt modelId="{8282CCAF-7648-6E43-9503-6F80828C2B1D}" type="parTrans" cxnId="{533A6027-1D21-A14C-BC96-3EACFBD61B44}">
      <dgm:prSet/>
      <dgm:spPr/>
      <dgm:t>
        <a:bodyPr/>
        <a:lstStyle/>
        <a:p>
          <a:endParaRPr lang="en-US"/>
        </a:p>
      </dgm:t>
    </dgm:pt>
    <dgm:pt modelId="{903F0A14-3FEE-4840-B080-4B2DD57A5282}" type="sibTrans" cxnId="{533A6027-1D21-A14C-BC96-3EACFBD61B44}">
      <dgm:prSet/>
      <dgm:spPr/>
      <dgm:t>
        <a:bodyPr/>
        <a:lstStyle/>
        <a:p>
          <a:endParaRPr lang="en-US"/>
        </a:p>
      </dgm:t>
    </dgm:pt>
    <dgm:pt modelId="{FDAB2C44-7F84-854F-BD61-1559DB440ECF}">
      <dgm:prSet phldrT="[Text]" phldr="1"/>
      <dgm:spPr>
        <a:solidFill>
          <a:srgbClr val="0000FF"/>
        </a:solidFill>
      </dgm:spPr>
      <dgm:t>
        <a:bodyPr/>
        <a:lstStyle/>
        <a:p>
          <a:endParaRPr lang="en-US" dirty="0"/>
        </a:p>
      </dgm:t>
    </dgm:pt>
    <dgm:pt modelId="{6A6A296F-7AD8-D547-95D2-0561A8918477}" type="sibTrans" cxnId="{55993A9B-5485-3A4F-971E-6BA1FFE6F37D}">
      <dgm:prSet/>
      <dgm:spPr/>
      <dgm:t>
        <a:bodyPr/>
        <a:lstStyle/>
        <a:p>
          <a:endParaRPr lang="en-US"/>
        </a:p>
      </dgm:t>
    </dgm:pt>
    <dgm:pt modelId="{FD2601E0-F779-F640-B905-86A1E03C50C9}" type="parTrans" cxnId="{55993A9B-5485-3A4F-971E-6BA1FFE6F37D}">
      <dgm:prSet/>
      <dgm:spPr/>
      <dgm:t>
        <a:bodyPr/>
        <a:lstStyle/>
        <a:p>
          <a:endParaRPr lang="en-US"/>
        </a:p>
      </dgm:t>
    </dgm:pt>
    <dgm:pt modelId="{32EC30AC-C20F-A64F-8F18-783C875E3920}">
      <dgm:prSet phldrT="[Text]"/>
      <dgm:spPr>
        <a:solidFill>
          <a:srgbClr val="0000FF"/>
        </a:solidFill>
      </dgm:spPr>
      <dgm:t>
        <a:bodyPr/>
        <a:lstStyle/>
        <a:p>
          <a:endParaRPr lang="en-US" dirty="0"/>
        </a:p>
      </dgm:t>
    </dgm:pt>
    <dgm:pt modelId="{67AF16D2-38D1-4B45-A36B-FFBD5338240B}" type="parTrans" cxnId="{A1360A63-BB7E-0446-B22D-AF33BB7383D2}">
      <dgm:prSet/>
      <dgm:spPr/>
      <dgm:t>
        <a:bodyPr/>
        <a:lstStyle/>
        <a:p>
          <a:endParaRPr lang="en-US"/>
        </a:p>
      </dgm:t>
    </dgm:pt>
    <dgm:pt modelId="{357FD728-A624-FB41-A513-DDA383205646}" type="sibTrans" cxnId="{A1360A63-BB7E-0446-B22D-AF33BB7383D2}">
      <dgm:prSet/>
      <dgm:spPr/>
      <dgm:t>
        <a:bodyPr/>
        <a:lstStyle/>
        <a:p>
          <a:endParaRPr lang="en-US"/>
        </a:p>
      </dgm:t>
    </dgm:pt>
    <dgm:pt modelId="{7131DF54-A7BB-1341-923E-004121CBD411}">
      <dgm:prSet/>
      <dgm:spPr>
        <a:solidFill>
          <a:srgbClr val="FFFF00">
            <a:alpha val="90000"/>
          </a:srgbClr>
        </a:solidFill>
      </dgm:spPr>
      <dgm:t>
        <a:bodyPr/>
        <a:lstStyle/>
        <a:p>
          <a:r>
            <a:rPr lang="en-US" dirty="0"/>
            <a:t>Engineering controls</a:t>
          </a:r>
        </a:p>
      </dgm:t>
    </dgm:pt>
    <dgm:pt modelId="{B663EF33-6792-2141-8FA8-00A2B7967267}" type="sibTrans" cxnId="{C2C69397-D313-5E41-A3AE-3F8142A10F38}">
      <dgm:prSet/>
      <dgm:spPr/>
      <dgm:t>
        <a:bodyPr/>
        <a:lstStyle/>
        <a:p>
          <a:endParaRPr lang="en-US"/>
        </a:p>
      </dgm:t>
    </dgm:pt>
    <dgm:pt modelId="{6B100638-E93F-CB45-B949-4AB925552FB7}" type="parTrans" cxnId="{C2C69397-D313-5E41-A3AE-3F8142A10F38}">
      <dgm:prSet/>
      <dgm:spPr/>
      <dgm:t>
        <a:bodyPr/>
        <a:lstStyle/>
        <a:p>
          <a:endParaRPr lang="en-US"/>
        </a:p>
      </dgm:t>
    </dgm:pt>
    <dgm:pt modelId="{5DB3B083-7152-FA46-9F33-570C25C4F793}">
      <dgm:prSet phldrT="[Text]" phldr="1"/>
      <dgm:spPr>
        <a:solidFill>
          <a:srgbClr val="0000FF"/>
        </a:solidFill>
      </dgm:spPr>
      <dgm:t>
        <a:bodyPr/>
        <a:lstStyle/>
        <a:p>
          <a:endParaRPr lang="en-US" dirty="0"/>
        </a:p>
      </dgm:t>
    </dgm:pt>
    <dgm:pt modelId="{7A793570-F775-4142-8482-F4314BEB7111}" type="sibTrans" cxnId="{CA2CA3BF-2986-D24B-9EB5-64AC95D8466F}">
      <dgm:prSet/>
      <dgm:spPr/>
      <dgm:t>
        <a:bodyPr/>
        <a:lstStyle/>
        <a:p>
          <a:endParaRPr lang="en-US"/>
        </a:p>
      </dgm:t>
    </dgm:pt>
    <dgm:pt modelId="{4594D1F3-C5EC-A34F-8CCD-817D8476AFD7}" type="parTrans" cxnId="{CA2CA3BF-2986-D24B-9EB5-64AC95D8466F}">
      <dgm:prSet/>
      <dgm:spPr/>
      <dgm:t>
        <a:bodyPr/>
        <a:lstStyle/>
        <a:p>
          <a:endParaRPr lang="en-US"/>
        </a:p>
      </dgm:t>
    </dgm:pt>
    <dgm:pt modelId="{062E025A-65D2-2B40-B315-D15B30071848}" type="pres">
      <dgm:prSet presAssocID="{72FD6285-517A-514E-9284-5C2DA28337D8}" presName="linearFlow" presStyleCnt="0">
        <dgm:presLayoutVars>
          <dgm:dir/>
          <dgm:animLvl val="lvl"/>
          <dgm:resizeHandles val="exact"/>
        </dgm:presLayoutVars>
      </dgm:prSet>
      <dgm:spPr/>
    </dgm:pt>
    <dgm:pt modelId="{1CCBBEB5-001D-4645-B4AD-8EAB89D46252}" type="pres">
      <dgm:prSet presAssocID="{5DB3B083-7152-FA46-9F33-570C25C4F793}" presName="composite" presStyleCnt="0"/>
      <dgm:spPr/>
    </dgm:pt>
    <dgm:pt modelId="{FE02B7E8-3759-154E-980E-727AC9DAF672}" type="pres">
      <dgm:prSet presAssocID="{5DB3B083-7152-FA46-9F33-570C25C4F793}" presName="parentText" presStyleLbl="alignNode1" presStyleIdx="0" presStyleCnt="4">
        <dgm:presLayoutVars>
          <dgm:chMax val="1"/>
          <dgm:bulletEnabled val="1"/>
        </dgm:presLayoutVars>
      </dgm:prSet>
      <dgm:spPr/>
    </dgm:pt>
    <dgm:pt modelId="{3C74CF6E-5044-A643-B463-326E1A396A6E}" type="pres">
      <dgm:prSet presAssocID="{5DB3B083-7152-FA46-9F33-570C25C4F793}" presName="descendantText" presStyleLbl="alignAcc1" presStyleIdx="0" presStyleCnt="4">
        <dgm:presLayoutVars>
          <dgm:bulletEnabled val="1"/>
        </dgm:presLayoutVars>
      </dgm:prSet>
      <dgm:spPr/>
    </dgm:pt>
    <dgm:pt modelId="{F3472D0A-E040-3B42-9A8E-71C1D67F953F}" type="pres">
      <dgm:prSet presAssocID="{7A793570-F775-4142-8482-F4314BEB7111}" presName="sp" presStyleCnt="0"/>
      <dgm:spPr/>
    </dgm:pt>
    <dgm:pt modelId="{E0F00B4C-CEF2-0243-B798-F5C1367CADC8}" type="pres">
      <dgm:prSet presAssocID="{32EC30AC-C20F-A64F-8F18-783C875E3920}" presName="composite" presStyleCnt="0"/>
      <dgm:spPr/>
    </dgm:pt>
    <dgm:pt modelId="{EC144E4F-AFB4-D846-9E43-6DDDEB7249C7}" type="pres">
      <dgm:prSet presAssocID="{32EC30AC-C20F-A64F-8F18-783C875E3920}" presName="parentText" presStyleLbl="alignNode1" presStyleIdx="1" presStyleCnt="4">
        <dgm:presLayoutVars>
          <dgm:chMax val="1"/>
          <dgm:bulletEnabled val="1"/>
        </dgm:presLayoutVars>
      </dgm:prSet>
      <dgm:spPr/>
    </dgm:pt>
    <dgm:pt modelId="{2115E03A-2D0D-484F-8006-9CE0DBA6F2E9}" type="pres">
      <dgm:prSet presAssocID="{32EC30AC-C20F-A64F-8F18-783C875E3920}" presName="descendantText" presStyleLbl="alignAcc1" presStyleIdx="1" presStyleCnt="4">
        <dgm:presLayoutVars>
          <dgm:bulletEnabled val="1"/>
        </dgm:presLayoutVars>
      </dgm:prSet>
      <dgm:spPr/>
    </dgm:pt>
    <dgm:pt modelId="{847132FF-54B4-AA45-83FD-A57E3D51B0E3}" type="pres">
      <dgm:prSet presAssocID="{357FD728-A624-FB41-A513-DDA383205646}" presName="sp" presStyleCnt="0"/>
      <dgm:spPr/>
    </dgm:pt>
    <dgm:pt modelId="{6BBF0ECA-BA0B-EA4F-A44F-596605CCCC8D}" type="pres">
      <dgm:prSet presAssocID="{FDAB2C44-7F84-854F-BD61-1559DB440ECF}" presName="composite" presStyleCnt="0"/>
      <dgm:spPr/>
    </dgm:pt>
    <dgm:pt modelId="{4CE86CC0-B03D-B34D-874E-42261D7DB769}" type="pres">
      <dgm:prSet presAssocID="{FDAB2C44-7F84-854F-BD61-1559DB440ECF}" presName="parentText" presStyleLbl="alignNode1" presStyleIdx="2" presStyleCnt="4">
        <dgm:presLayoutVars>
          <dgm:chMax val="1"/>
          <dgm:bulletEnabled val="1"/>
        </dgm:presLayoutVars>
      </dgm:prSet>
      <dgm:spPr/>
    </dgm:pt>
    <dgm:pt modelId="{66F75DA0-24BE-A744-9EDD-96DD27335914}" type="pres">
      <dgm:prSet presAssocID="{FDAB2C44-7F84-854F-BD61-1559DB440ECF}" presName="descendantText" presStyleLbl="alignAcc1" presStyleIdx="2" presStyleCnt="4">
        <dgm:presLayoutVars>
          <dgm:bulletEnabled val="1"/>
        </dgm:presLayoutVars>
      </dgm:prSet>
      <dgm:spPr/>
    </dgm:pt>
    <dgm:pt modelId="{9E4AEA25-734E-CD48-B840-1A19B88CE3E8}" type="pres">
      <dgm:prSet presAssocID="{6A6A296F-7AD8-D547-95D2-0561A8918477}" presName="sp" presStyleCnt="0"/>
      <dgm:spPr/>
    </dgm:pt>
    <dgm:pt modelId="{4351457B-BEC4-4047-9373-2A36C7460FA2}" type="pres">
      <dgm:prSet presAssocID="{E843F075-C6A1-2548-B2D6-1B305AA32556}" presName="composite" presStyleCnt="0"/>
      <dgm:spPr/>
    </dgm:pt>
    <dgm:pt modelId="{F1A3C803-B41F-9649-AE8A-AACE5C228CFA}" type="pres">
      <dgm:prSet presAssocID="{E843F075-C6A1-2548-B2D6-1B305AA32556}" presName="parentText" presStyleLbl="alignNode1" presStyleIdx="3" presStyleCnt="4" custLinFactNeighborX="-7771" custLinFactNeighborY="-14182">
        <dgm:presLayoutVars>
          <dgm:chMax val="1"/>
          <dgm:bulletEnabled val="1"/>
        </dgm:presLayoutVars>
      </dgm:prSet>
      <dgm:spPr/>
    </dgm:pt>
    <dgm:pt modelId="{D0336CED-304A-044A-A99A-844F6E0E87EC}" type="pres">
      <dgm:prSet presAssocID="{E843F075-C6A1-2548-B2D6-1B305AA32556}" presName="descendantText" presStyleLbl="alignAcc1" presStyleIdx="3" presStyleCnt="4">
        <dgm:presLayoutVars>
          <dgm:bulletEnabled val="1"/>
        </dgm:presLayoutVars>
      </dgm:prSet>
      <dgm:spPr/>
    </dgm:pt>
  </dgm:ptLst>
  <dgm:cxnLst>
    <dgm:cxn modelId="{865A3B11-1A91-4F41-9DD0-3D1CAC15B271}" srcId="{FDAB2C44-7F84-854F-BD61-1559DB440ECF}" destId="{C4E65491-0209-1E4B-95B8-A964390648B8}" srcOrd="0" destOrd="0" parTransId="{CD85E849-C81B-FC4B-BEF8-D4ACCCAFE461}" sibTransId="{0DEF46AB-605A-3D4C-BC6B-166D96B8E113}"/>
    <dgm:cxn modelId="{D2A11D18-58F6-1E44-890E-A29426D761CC}" type="presOf" srcId="{32EC30AC-C20F-A64F-8F18-783C875E3920}" destId="{EC144E4F-AFB4-D846-9E43-6DDDEB7249C7}" srcOrd="0" destOrd="0" presId="urn:microsoft.com/office/officeart/2005/8/layout/chevron2"/>
    <dgm:cxn modelId="{533A6027-1D21-A14C-BC96-3EACFBD61B44}" srcId="{E843F075-C6A1-2548-B2D6-1B305AA32556}" destId="{1365066E-7F29-D944-99D3-F559DEAF2640}" srcOrd="0" destOrd="0" parTransId="{8282CCAF-7648-6E43-9503-6F80828C2B1D}" sibTransId="{903F0A14-3FEE-4840-B080-4B2DD57A5282}"/>
    <dgm:cxn modelId="{0683862E-1F7F-4041-9DCE-D4410E2F5741}" type="presOf" srcId="{1365066E-7F29-D944-99D3-F559DEAF2640}" destId="{D0336CED-304A-044A-A99A-844F6E0E87EC}" srcOrd="0" destOrd="0" presId="urn:microsoft.com/office/officeart/2005/8/layout/chevron2"/>
    <dgm:cxn modelId="{A1360A63-BB7E-0446-B22D-AF33BB7383D2}" srcId="{72FD6285-517A-514E-9284-5C2DA28337D8}" destId="{32EC30AC-C20F-A64F-8F18-783C875E3920}" srcOrd="1" destOrd="0" parTransId="{67AF16D2-38D1-4B45-A36B-FFBD5338240B}" sibTransId="{357FD728-A624-FB41-A513-DDA383205646}"/>
    <dgm:cxn modelId="{C2C69397-D313-5E41-A3AE-3F8142A10F38}" srcId="{5DB3B083-7152-FA46-9F33-570C25C4F793}" destId="{7131DF54-A7BB-1341-923E-004121CBD411}" srcOrd="0" destOrd="0" parTransId="{6B100638-E93F-CB45-B949-4AB925552FB7}" sibTransId="{B663EF33-6792-2141-8FA8-00A2B7967267}"/>
    <dgm:cxn modelId="{371B2698-7501-FF41-B119-52EAF946BCC4}" type="presOf" srcId="{5DB3B083-7152-FA46-9F33-570C25C4F793}" destId="{FE02B7E8-3759-154E-980E-727AC9DAF672}" srcOrd="0" destOrd="0" presId="urn:microsoft.com/office/officeart/2005/8/layout/chevron2"/>
    <dgm:cxn modelId="{55993A9B-5485-3A4F-971E-6BA1FFE6F37D}" srcId="{72FD6285-517A-514E-9284-5C2DA28337D8}" destId="{FDAB2C44-7F84-854F-BD61-1559DB440ECF}" srcOrd="2" destOrd="0" parTransId="{FD2601E0-F779-F640-B905-86A1E03C50C9}" sibTransId="{6A6A296F-7AD8-D547-95D2-0561A8918477}"/>
    <dgm:cxn modelId="{6B22BF9B-28FF-B148-9578-871B13AD55B9}" srcId="{72FD6285-517A-514E-9284-5C2DA28337D8}" destId="{E843F075-C6A1-2548-B2D6-1B305AA32556}" srcOrd="3" destOrd="0" parTransId="{B040BCAB-0E61-0F4A-9FB1-31A83573A9CE}" sibTransId="{0986731F-1800-AC40-9044-4DB1878C4630}"/>
    <dgm:cxn modelId="{4A7965A0-46A6-DB40-98EC-41D7E8209F10}" type="presOf" srcId="{90ED5F5D-C6A0-F040-9303-F5066ED4A2BC}" destId="{2115E03A-2D0D-484F-8006-9CE0DBA6F2E9}" srcOrd="0" destOrd="0" presId="urn:microsoft.com/office/officeart/2005/8/layout/chevron2"/>
    <dgm:cxn modelId="{BEC0EAA0-F848-0243-897C-B4937FFF265B}" type="presOf" srcId="{FDAB2C44-7F84-854F-BD61-1559DB440ECF}" destId="{4CE86CC0-B03D-B34D-874E-42261D7DB769}" srcOrd="0" destOrd="0" presId="urn:microsoft.com/office/officeart/2005/8/layout/chevron2"/>
    <dgm:cxn modelId="{B6E4EFBD-1935-0243-B64A-6B07D6BC51AA}" srcId="{32EC30AC-C20F-A64F-8F18-783C875E3920}" destId="{90ED5F5D-C6A0-F040-9303-F5066ED4A2BC}" srcOrd="0" destOrd="0" parTransId="{77F71989-57F0-2649-ADD3-6A4DB0C76E85}" sibTransId="{AFDAE337-698D-5F47-9370-727725EB3272}"/>
    <dgm:cxn modelId="{CA2CA3BF-2986-D24B-9EB5-64AC95D8466F}" srcId="{72FD6285-517A-514E-9284-5C2DA28337D8}" destId="{5DB3B083-7152-FA46-9F33-570C25C4F793}" srcOrd="0" destOrd="0" parTransId="{4594D1F3-C5EC-A34F-8CCD-817D8476AFD7}" sibTransId="{7A793570-F775-4142-8482-F4314BEB7111}"/>
    <dgm:cxn modelId="{D5EA06D5-F66E-4649-A5ED-71128F16E023}" type="presOf" srcId="{7131DF54-A7BB-1341-923E-004121CBD411}" destId="{3C74CF6E-5044-A643-B463-326E1A396A6E}" srcOrd="0" destOrd="0" presId="urn:microsoft.com/office/officeart/2005/8/layout/chevron2"/>
    <dgm:cxn modelId="{C7CAB8D7-8388-4545-B73F-73A88232FD80}" type="presOf" srcId="{E843F075-C6A1-2548-B2D6-1B305AA32556}" destId="{F1A3C803-B41F-9649-AE8A-AACE5C228CFA}" srcOrd="0" destOrd="0" presId="urn:microsoft.com/office/officeart/2005/8/layout/chevron2"/>
    <dgm:cxn modelId="{3CF854EA-85C8-DB49-80CD-68258BE51409}" type="presOf" srcId="{72FD6285-517A-514E-9284-5C2DA28337D8}" destId="{062E025A-65D2-2B40-B315-D15B30071848}" srcOrd="0" destOrd="0" presId="urn:microsoft.com/office/officeart/2005/8/layout/chevron2"/>
    <dgm:cxn modelId="{CAD839F5-513B-D041-9BEE-EEC5650D8FB6}" type="presOf" srcId="{C4E65491-0209-1E4B-95B8-A964390648B8}" destId="{66F75DA0-24BE-A744-9EDD-96DD27335914}" srcOrd="0" destOrd="0" presId="urn:microsoft.com/office/officeart/2005/8/layout/chevron2"/>
    <dgm:cxn modelId="{8A71D7E4-FA87-E447-B715-B5CAA6E21A01}" type="presParOf" srcId="{062E025A-65D2-2B40-B315-D15B30071848}" destId="{1CCBBEB5-001D-4645-B4AD-8EAB89D46252}" srcOrd="0" destOrd="0" presId="urn:microsoft.com/office/officeart/2005/8/layout/chevron2"/>
    <dgm:cxn modelId="{12737565-616F-C24A-92E0-80AD45DCEAA4}" type="presParOf" srcId="{1CCBBEB5-001D-4645-B4AD-8EAB89D46252}" destId="{FE02B7E8-3759-154E-980E-727AC9DAF672}" srcOrd="0" destOrd="0" presId="urn:microsoft.com/office/officeart/2005/8/layout/chevron2"/>
    <dgm:cxn modelId="{CC3D0F0C-781E-3D4B-990F-13A4CA5C6945}" type="presParOf" srcId="{1CCBBEB5-001D-4645-B4AD-8EAB89D46252}" destId="{3C74CF6E-5044-A643-B463-326E1A396A6E}" srcOrd="1" destOrd="0" presId="urn:microsoft.com/office/officeart/2005/8/layout/chevron2"/>
    <dgm:cxn modelId="{2227210F-2613-AA45-8A7C-40FAE5BB6842}" type="presParOf" srcId="{062E025A-65D2-2B40-B315-D15B30071848}" destId="{F3472D0A-E040-3B42-9A8E-71C1D67F953F}" srcOrd="1" destOrd="0" presId="urn:microsoft.com/office/officeart/2005/8/layout/chevron2"/>
    <dgm:cxn modelId="{D0CBEE11-17D3-D341-902C-192BF1BF8D8C}" type="presParOf" srcId="{062E025A-65D2-2B40-B315-D15B30071848}" destId="{E0F00B4C-CEF2-0243-B798-F5C1367CADC8}" srcOrd="2" destOrd="0" presId="urn:microsoft.com/office/officeart/2005/8/layout/chevron2"/>
    <dgm:cxn modelId="{D0A70D39-23B7-F147-912E-76F1CA1DD8FB}" type="presParOf" srcId="{E0F00B4C-CEF2-0243-B798-F5C1367CADC8}" destId="{EC144E4F-AFB4-D846-9E43-6DDDEB7249C7}" srcOrd="0" destOrd="0" presId="urn:microsoft.com/office/officeart/2005/8/layout/chevron2"/>
    <dgm:cxn modelId="{55F4543C-093E-314A-9DE1-682F3738AB6F}" type="presParOf" srcId="{E0F00B4C-CEF2-0243-B798-F5C1367CADC8}" destId="{2115E03A-2D0D-484F-8006-9CE0DBA6F2E9}" srcOrd="1" destOrd="0" presId="urn:microsoft.com/office/officeart/2005/8/layout/chevron2"/>
    <dgm:cxn modelId="{8C108EA9-06F4-DC4C-BA94-E0F6AD30D7F9}" type="presParOf" srcId="{062E025A-65D2-2B40-B315-D15B30071848}" destId="{847132FF-54B4-AA45-83FD-A57E3D51B0E3}" srcOrd="3" destOrd="0" presId="urn:microsoft.com/office/officeart/2005/8/layout/chevron2"/>
    <dgm:cxn modelId="{88CE69DA-3E1B-DF49-9045-35D83871FB91}" type="presParOf" srcId="{062E025A-65D2-2B40-B315-D15B30071848}" destId="{6BBF0ECA-BA0B-EA4F-A44F-596605CCCC8D}" srcOrd="4" destOrd="0" presId="urn:microsoft.com/office/officeart/2005/8/layout/chevron2"/>
    <dgm:cxn modelId="{A7E3845F-1298-C64D-92BF-851A6D27DF8E}" type="presParOf" srcId="{6BBF0ECA-BA0B-EA4F-A44F-596605CCCC8D}" destId="{4CE86CC0-B03D-B34D-874E-42261D7DB769}" srcOrd="0" destOrd="0" presId="urn:microsoft.com/office/officeart/2005/8/layout/chevron2"/>
    <dgm:cxn modelId="{807D28DD-6B34-764F-AF14-196653E3E7FF}" type="presParOf" srcId="{6BBF0ECA-BA0B-EA4F-A44F-596605CCCC8D}" destId="{66F75DA0-24BE-A744-9EDD-96DD27335914}" srcOrd="1" destOrd="0" presId="urn:microsoft.com/office/officeart/2005/8/layout/chevron2"/>
    <dgm:cxn modelId="{86680F3B-D5F4-B840-9429-11148A79AE5F}" type="presParOf" srcId="{062E025A-65D2-2B40-B315-D15B30071848}" destId="{9E4AEA25-734E-CD48-B840-1A19B88CE3E8}" srcOrd="5" destOrd="0" presId="urn:microsoft.com/office/officeart/2005/8/layout/chevron2"/>
    <dgm:cxn modelId="{873CDDAF-91AE-1141-A58B-E93B211840A2}" type="presParOf" srcId="{062E025A-65D2-2B40-B315-D15B30071848}" destId="{4351457B-BEC4-4047-9373-2A36C7460FA2}" srcOrd="6" destOrd="0" presId="urn:microsoft.com/office/officeart/2005/8/layout/chevron2"/>
    <dgm:cxn modelId="{281336A4-699F-C241-BE20-9E59F1CF8A05}" type="presParOf" srcId="{4351457B-BEC4-4047-9373-2A36C7460FA2}" destId="{F1A3C803-B41F-9649-AE8A-AACE5C228CFA}" srcOrd="0" destOrd="0" presId="urn:microsoft.com/office/officeart/2005/8/layout/chevron2"/>
    <dgm:cxn modelId="{A5DE6D16-18A6-CE49-BE1F-70CD8FBE0E17}" type="presParOf" srcId="{4351457B-BEC4-4047-9373-2A36C7460FA2}" destId="{D0336CED-304A-044A-A99A-844F6E0E87E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4A1D0-708F-3744-AECF-60BB9D515EAD}">
      <dsp:nvSpPr>
        <dsp:cNvPr id="0" name=""/>
        <dsp:cNvSpPr/>
      </dsp:nvSpPr>
      <dsp:spPr>
        <a:xfrm rot="5400000">
          <a:off x="-222646" y="223826"/>
          <a:ext cx="1484312" cy="1039018"/>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endParaRPr lang="en-US" sz="3000" kern="1200" dirty="0"/>
        </a:p>
      </dsp:txBody>
      <dsp:txXfrm rot="-5400000">
        <a:off x="1" y="520688"/>
        <a:ext cx="1039018" cy="445294"/>
      </dsp:txXfrm>
    </dsp:sp>
    <dsp:sp modelId="{992F217B-3532-D84C-842F-F02317A2A46E}">
      <dsp:nvSpPr>
        <dsp:cNvPr id="0" name=""/>
        <dsp:cNvSpPr/>
      </dsp:nvSpPr>
      <dsp:spPr>
        <a:xfrm rot="5400000">
          <a:off x="3085107" y="-2044909"/>
          <a:ext cx="964803" cy="5056981"/>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endParaRPr lang="en-US" sz="2900" kern="1200" dirty="0"/>
        </a:p>
        <a:p>
          <a:pPr marL="285750" lvl="1" indent="-285750" algn="l" defTabSz="1289050">
            <a:lnSpc>
              <a:spcPct val="90000"/>
            </a:lnSpc>
            <a:spcBef>
              <a:spcPct val="0"/>
            </a:spcBef>
            <a:spcAft>
              <a:spcPct val="15000"/>
            </a:spcAft>
            <a:buChar char="•"/>
          </a:pPr>
          <a:endParaRPr lang="en-US" sz="2900" kern="1200" dirty="0"/>
        </a:p>
      </dsp:txBody>
      <dsp:txXfrm rot="-5400000">
        <a:off x="1039018" y="48278"/>
        <a:ext cx="5009883" cy="870607"/>
      </dsp:txXfrm>
    </dsp:sp>
    <dsp:sp modelId="{40EED7EA-9502-FB4E-9043-F1CCC3001711}">
      <dsp:nvSpPr>
        <dsp:cNvPr id="0" name=""/>
        <dsp:cNvSpPr/>
      </dsp:nvSpPr>
      <dsp:spPr>
        <a:xfrm rot="5400000">
          <a:off x="-222646" y="1512490"/>
          <a:ext cx="1484312" cy="1039018"/>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endParaRPr lang="en-US" sz="3000" kern="1200" dirty="0"/>
        </a:p>
      </dsp:txBody>
      <dsp:txXfrm rot="-5400000">
        <a:off x="1" y="1809352"/>
        <a:ext cx="1039018" cy="445294"/>
      </dsp:txXfrm>
    </dsp:sp>
    <dsp:sp modelId="{39360B13-0D8A-A94C-A245-C462F77CAA9F}">
      <dsp:nvSpPr>
        <dsp:cNvPr id="0" name=""/>
        <dsp:cNvSpPr/>
      </dsp:nvSpPr>
      <dsp:spPr>
        <a:xfrm rot="5400000">
          <a:off x="3085107" y="-756245"/>
          <a:ext cx="964803" cy="5056981"/>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endParaRPr lang="en-US" sz="2900" kern="1200" dirty="0"/>
        </a:p>
        <a:p>
          <a:pPr marL="285750" lvl="1" indent="-285750" algn="l" defTabSz="1289050">
            <a:lnSpc>
              <a:spcPct val="90000"/>
            </a:lnSpc>
            <a:spcBef>
              <a:spcPct val="0"/>
            </a:spcBef>
            <a:spcAft>
              <a:spcPct val="15000"/>
            </a:spcAft>
            <a:buChar char="•"/>
          </a:pPr>
          <a:endParaRPr lang="en-US" sz="2900" kern="1200" dirty="0"/>
        </a:p>
      </dsp:txBody>
      <dsp:txXfrm rot="-5400000">
        <a:off x="1039018" y="1336942"/>
        <a:ext cx="5009883" cy="870607"/>
      </dsp:txXfrm>
    </dsp:sp>
    <dsp:sp modelId="{E84E896C-6BB3-4F42-995A-819A20250E53}">
      <dsp:nvSpPr>
        <dsp:cNvPr id="0" name=""/>
        <dsp:cNvSpPr/>
      </dsp:nvSpPr>
      <dsp:spPr>
        <a:xfrm rot="5400000">
          <a:off x="-222646" y="2801154"/>
          <a:ext cx="1484312" cy="1039018"/>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endParaRPr lang="en-US" sz="3000" kern="1200" dirty="0"/>
        </a:p>
      </dsp:txBody>
      <dsp:txXfrm rot="-5400000">
        <a:off x="1" y="3098016"/>
        <a:ext cx="1039018" cy="445294"/>
      </dsp:txXfrm>
    </dsp:sp>
    <dsp:sp modelId="{BB116FF6-F45B-CE45-BFB9-F68C5725650D}">
      <dsp:nvSpPr>
        <dsp:cNvPr id="0" name=""/>
        <dsp:cNvSpPr/>
      </dsp:nvSpPr>
      <dsp:spPr>
        <a:xfrm rot="5400000">
          <a:off x="3085107" y="532418"/>
          <a:ext cx="964803" cy="5056981"/>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endParaRPr lang="en-US" sz="2900" kern="1200" dirty="0"/>
        </a:p>
        <a:p>
          <a:pPr marL="285750" lvl="1" indent="-285750" algn="l" defTabSz="1289050">
            <a:lnSpc>
              <a:spcPct val="90000"/>
            </a:lnSpc>
            <a:spcBef>
              <a:spcPct val="0"/>
            </a:spcBef>
            <a:spcAft>
              <a:spcPct val="15000"/>
            </a:spcAft>
            <a:buChar char="•"/>
          </a:pPr>
          <a:endParaRPr lang="en-US" sz="2900" kern="1200" dirty="0"/>
        </a:p>
      </dsp:txBody>
      <dsp:txXfrm rot="-5400000">
        <a:off x="1039018" y="2625605"/>
        <a:ext cx="5009883" cy="8706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863F1D-CEFB-7E4C-B8E8-BD1B052B392C}">
      <dsp:nvSpPr>
        <dsp:cNvPr id="0" name=""/>
        <dsp:cNvSpPr/>
      </dsp:nvSpPr>
      <dsp:spPr>
        <a:xfrm>
          <a:off x="0" y="819546"/>
          <a:ext cx="3124989" cy="2238602"/>
        </a:xfrm>
        <a:prstGeom prst="roundRect">
          <a:avLst>
            <a:gd name="adj" fmla="val 10000"/>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n>
                <a:solidFill>
                  <a:schemeClr val="tx1"/>
                </a:solidFill>
              </a:ln>
              <a:solidFill>
                <a:srgbClr val="010000"/>
              </a:solidFill>
            </a:rPr>
            <a:t>Health care</a:t>
          </a:r>
        </a:p>
      </dsp:txBody>
      <dsp:txXfrm>
        <a:off x="65566" y="885112"/>
        <a:ext cx="2993857" cy="2107470"/>
      </dsp:txXfrm>
    </dsp:sp>
    <dsp:sp modelId="{D146CB14-9950-5C48-84A7-031E179F9F72}">
      <dsp:nvSpPr>
        <dsp:cNvPr id="0" name=""/>
        <dsp:cNvSpPr/>
      </dsp:nvSpPr>
      <dsp:spPr>
        <a:xfrm rot="18320054">
          <a:off x="2772877" y="1218446"/>
          <a:ext cx="1670145" cy="78310"/>
        </a:xfrm>
        <a:custGeom>
          <a:avLst/>
          <a:gdLst/>
          <a:ahLst/>
          <a:cxnLst/>
          <a:rect l="0" t="0" r="0" b="0"/>
          <a:pathLst>
            <a:path>
              <a:moveTo>
                <a:pt x="0" y="39155"/>
              </a:moveTo>
              <a:lnTo>
                <a:pt x="1670145" y="3915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566196" y="1215847"/>
        <a:ext cx="83507" cy="83507"/>
      </dsp:txXfrm>
    </dsp:sp>
    <dsp:sp modelId="{13319417-E863-1F47-B68C-F7A860283542}">
      <dsp:nvSpPr>
        <dsp:cNvPr id="0" name=""/>
        <dsp:cNvSpPr/>
      </dsp:nvSpPr>
      <dsp:spPr>
        <a:xfrm>
          <a:off x="4090910" y="226964"/>
          <a:ext cx="3308681" cy="698783"/>
        </a:xfrm>
        <a:prstGeom prst="roundRect">
          <a:avLst>
            <a:gd name="adj" fmla="val 10000"/>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n>
                <a:solidFill>
                  <a:schemeClr val="tx1"/>
                </a:solidFill>
              </a:ln>
              <a:solidFill>
                <a:srgbClr val="010000"/>
              </a:solidFill>
            </a:rPr>
            <a:t>Perform or present during procedures that produce aerosols</a:t>
          </a:r>
        </a:p>
        <a:p>
          <a:pPr marL="0" lvl="0" indent="0" algn="ctr" defTabSz="622300">
            <a:lnSpc>
              <a:spcPct val="90000"/>
            </a:lnSpc>
            <a:spcBef>
              <a:spcPct val="0"/>
            </a:spcBef>
            <a:spcAft>
              <a:spcPct val="35000"/>
            </a:spcAft>
            <a:buNone/>
          </a:pPr>
          <a:r>
            <a:rPr lang="en-US" sz="1400" kern="1200" dirty="0">
              <a:ln>
                <a:solidFill>
                  <a:schemeClr val="tx1"/>
                </a:solidFill>
              </a:ln>
              <a:solidFill>
                <a:srgbClr val="010000"/>
              </a:solidFill>
            </a:rPr>
            <a:t>(</a:t>
          </a:r>
          <a:r>
            <a:rPr lang="en-US" sz="1400" kern="1200" dirty="0" err="1">
              <a:ln>
                <a:solidFill>
                  <a:schemeClr val="tx1"/>
                </a:solidFill>
              </a:ln>
              <a:solidFill>
                <a:srgbClr val="010000"/>
              </a:solidFill>
            </a:rPr>
            <a:t>bronchoscopy</a:t>
          </a:r>
          <a:r>
            <a:rPr lang="en-US" sz="1400" kern="1200" dirty="0">
              <a:ln>
                <a:solidFill>
                  <a:schemeClr val="tx1"/>
                </a:solidFill>
              </a:ln>
              <a:solidFill>
                <a:srgbClr val="010000"/>
              </a:solidFill>
            </a:rPr>
            <a:t>, sputum induction)</a:t>
          </a:r>
          <a:endParaRPr lang="en-US" sz="1400" kern="1200" dirty="0">
            <a:ln w="9525" cap="flat" cmpd="sng" algn="ctr">
              <a:solidFill>
                <a:schemeClr val="tx1">
                  <a:alpha val="0"/>
                </a:schemeClr>
              </a:solidFill>
              <a:prstDash val="solid"/>
              <a:round/>
              <a:headEnd type="none" w="med" len="med"/>
              <a:tailEnd type="none" w="med" len="med"/>
            </a:ln>
            <a:solidFill>
              <a:srgbClr val="010000"/>
            </a:solidFill>
          </a:endParaRPr>
        </a:p>
      </dsp:txBody>
      <dsp:txXfrm>
        <a:off x="4111377" y="247431"/>
        <a:ext cx="3267747" cy="657849"/>
      </dsp:txXfrm>
    </dsp:sp>
    <dsp:sp modelId="{70ED5CF8-985B-E346-A161-05DD7A7DA56D}">
      <dsp:nvSpPr>
        <dsp:cNvPr id="0" name=""/>
        <dsp:cNvSpPr/>
      </dsp:nvSpPr>
      <dsp:spPr>
        <a:xfrm rot="19903046">
          <a:off x="3059518" y="1639834"/>
          <a:ext cx="1096862" cy="78310"/>
        </a:xfrm>
        <a:custGeom>
          <a:avLst/>
          <a:gdLst/>
          <a:ahLst/>
          <a:cxnLst/>
          <a:rect l="0" t="0" r="0" b="0"/>
          <a:pathLst>
            <a:path>
              <a:moveTo>
                <a:pt x="0" y="39155"/>
              </a:moveTo>
              <a:lnTo>
                <a:pt x="1096862" y="3915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80528" y="1651568"/>
        <a:ext cx="54843" cy="54843"/>
      </dsp:txXfrm>
    </dsp:sp>
    <dsp:sp modelId="{2F946629-FFB4-9542-9346-3D5CF80DCEB6}">
      <dsp:nvSpPr>
        <dsp:cNvPr id="0" name=""/>
        <dsp:cNvSpPr/>
      </dsp:nvSpPr>
      <dsp:spPr>
        <a:xfrm>
          <a:off x="4090910" y="1122849"/>
          <a:ext cx="3315146" cy="592565"/>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n>
                <a:solidFill>
                  <a:schemeClr val="tx1"/>
                </a:solidFill>
              </a:ln>
              <a:solidFill>
                <a:srgbClr val="010000"/>
              </a:solidFill>
            </a:rPr>
            <a:t>Provide care to known or suspected patients (bedside care)</a:t>
          </a:r>
          <a:endParaRPr lang="en-US" sz="1400" kern="1200" dirty="0">
            <a:solidFill>
              <a:srgbClr val="010000"/>
            </a:solidFill>
          </a:endParaRPr>
        </a:p>
      </dsp:txBody>
      <dsp:txXfrm>
        <a:off x="4108266" y="1140205"/>
        <a:ext cx="3280434" cy="557853"/>
      </dsp:txXfrm>
    </dsp:sp>
    <dsp:sp modelId="{78698000-602F-2A47-9F72-9BADC074AAB7}">
      <dsp:nvSpPr>
        <dsp:cNvPr id="0" name=""/>
        <dsp:cNvSpPr/>
      </dsp:nvSpPr>
      <dsp:spPr>
        <a:xfrm rot="1382296">
          <a:off x="3077390" y="2133252"/>
          <a:ext cx="1193626" cy="78310"/>
        </a:xfrm>
        <a:custGeom>
          <a:avLst/>
          <a:gdLst/>
          <a:ahLst/>
          <a:cxnLst/>
          <a:rect l="0" t="0" r="0" b="0"/>
          <a:pathLst>
            <a:path>
              <a:moveTo>
                <a:pt x="0" y="39155"/>
              </a:moveTo>
              <a:lnTo>
                <a:pt x="1193626" y="3915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44362" y="2142567"/>
        <a:ext cx="59681" cy="59681"/>
      </dsp:txXfrm>
    </dsp:sp>
    <dsp:sp modelId="{6E1DE61D-7279-6047-8F81-9DD59A0309B1}">
      <dsp:nvSpPr>
        <dsp:cNvPr id="0" name=""/>
        <dsp:cNvSpPr/>
      </dsp:nvSpPr>
      <dsp:spPr>
        <a:xfrm>
          <a:off x="4223416" y="2044990"/>
          <a:ext cx="3315146" cy="721956"/>
        </a:xfrm>
        <a:prstGeom prst="roundRect">
          <a:avLst>
            <a:gd name="adj" fmla="val 10000"/>
          </a:avLst>
        </a:prstGeom>
        <a:solidFill>
          <a:srgbClr val="FFFF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n>
                <a:solidFill>
                  <a:schemeClr val="tx1"/>
                </a:solidFill>
              </a:ln>
              <a:solidFill>
                <a:srgbClr val="010000"/>
              </a:solidFill>
            </a:rPr>
            <a:t>High frequency contact with general public but not to known or suspected source (cafeteria)</a:t>
          </a:r>
          <a:endParaRPr lang="en-US" sz="1400" kern="1200" dirty="0">
            <a:solidFill>
              <a:srgbClr val="010000"/>
            </a:solidFill>
          </a:endParaRPr>
        </a:p>
      </dsp:txBody>
      <dsp:txXfrm>
        <a:off x="4244561" y="2066135"/>
        <a:ext cx="3272856" cy="679666"/>
      </dsp:txXfrm>
    </dsp:sp>
    <dsp:sp modelId="{FDE705B1-4411-774A-8487-30EDC29B978A}">
      <dsp:nvSpPr>
        <dsp:cNvPr id="0" name=""/>
        <dsp:cNvSpPr/>
      </dsp:nvSpPr>
      <dsp:spPr>
        <a:xfrm rot="3008066">
          <a:off x="2817380" y="2557346"/>
          <a:ext cx="1713645" cy="78310"/>
        </a:xfrm>
        <a:custGeom>
          <a:avLst/>
          <a:gdLst/>
          <a:ahLst/>
          <a:cxnLst/>
          <a:rect l="0" t="0" r="0" b="0"/>
          <a:pathLst>
            <a:path>
              <a:moveTo>
                <a:pt x="0" y="39155"/>
              </a:moveTo>
              <a:lnTo>
                <a:pt x="1713645" y="3915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631362" y="2553661"/>
        <a:ext cx="85682" cy="85682"/>
      </dsp:txXfrm>
    </dsp:sp>
    <dsp:sp modelId="{44FF6ECA-2214-794B-BD1B-D3CA88A1D278}">
      <dsp:nvSpPr>
        <dsp:cNvPr id="0" name=""/>
        <dsp:cNvSpPr/>
      </dsp:nvSpPr>
      <dsp:spPr>
        <a:xfrm>
          <a:off x="4223416" y="2964048"/>
          <a:ext cx="3315146" cy="580216"/>
        </a:xfrm>
        <a:prstGeom prst="roundRect">
          <a:avLst>
            <a:gd name="adj" fmla="val 10000"/>
          </a:avLst>
        </a:prstGeom>
        <a:solidFill>
          <a:srgbClr val="3366F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n>
                <a:solidFill>
                  <a:srgbClr val="010000"/>
                </a:solidFill>
              </a:ln>
              <a:solidFill>
                <a:srgbClr val="010000"/>
              </a:solidFill>
            </a:rPr>
            <a:t>Minimal contact with public </a:t>
          </a:r>
        </a:p>
        <a:p>
          <a:pPr marL="0" lvl="0" indent="0" algn="ctr" defTabSz="622300">
            <a:lnSpc>
              <a:spcPct val="90000"/>
            </a:lnSpc>
            <a:spcBef>
              <a:spcPct val="0"/>
            </a:spcBef>
            <a:spcAft>
              <a:spcPct val="35000"/>
            </a:spcAft>
            <a:buNone/>
          </a:pPr>
          <a:r>
            <a:rPr lang="en-US" sz="1400" kern="1200" dirty="0">
              <a:ln>
                <a:solidFill>
                  <a:srgbClr val="010000"/>
                </a:solidFill>
              </a:ln>
              <a:solidFill>
                <a:srgbClr val="010000"/>
              </a:solidFill>
            </a:rPr>
            <a:t>(office)</a:t>
          </a:r>
        </a:p>
      </dsp:txBody>
      <dsp:txXfrm>
        <a:off x="4240410" y="2981042"/>
        <a:ext cx="3281158" cy="5462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2B7E8-3759-154E-980E-727AC9DAF672}">
      <dsp:nvSpPr>
        <dsp:cNvPr id="0" name=""/>
        <dsp:cNvSpPr/>
      </dsp:nvSpPr>
      <dsp:spPr>
        <a:xfrm rot="5400000">
          <a:off x="-159618" y="160796"/>
          <a:ext cx="1064121" cy="744884"/>
        </a:xfrm>
        <a:prstGeom prst="chevron">
          <a:avLst/>
        </a:prstGeom>
        <a:solidFill>
          <a:srgbClr val="0000FF"/>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5400000">
        <a:off x="1" y="373619"/>
        <a:ext cx="744884" cy="319237"/>
      </dsp:txXfrm>
    </dsp:sp>
    <dsp:sp modelId="{3C74CF6E-5044-A643-B463-326E1A396A6E}">
      <dsp:nvSpPr>
        <dsp:cNvPr id="0" name=""/>
        <dsp:cNvSpPr/>
      </dsp:nvSpPr>
      <dsp:spPr>
        <a:xfrm rot="5400000">
          <a:off x="3912803" y="-3166739"/>
          <a:ext cx="691678" cy="7027515"/>
        </a:xfrm>
        <a:prstGeom prst="round2SameRect">
          <a:avLst/>
        </a:prstGeom>
        <a:solidFill>
          <a:srgbClr val="FFFF00">
            <a:alpha val="90000"/>
          </a:srgb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3144" tIns="23495" rIns="23495" bIns="23495" numCol="1" spcCol="1270" anchor="ctr" anchorCtr="0">
          <a:noAutofit/>
        </a:bodyPr>
        <a:lstStyle/>
        <a:p>
          <a:pPr marL="285750" lvl="1" indent="-285750" algn="l" defTabSz="1644650">
            <a:lnSpc>
              <a:spcPct val="90000"/>
            </a:lnSpc>
            <a:spcBef>
              <a:spcPct val="0"/>
            </a:spcBef>
            <a:spcAft>
              <a:spcPct val="15000"/>
            </a:spcAft>
            <a:buChar char="•"/>
          </a:pPr>
          <a:r>
            <a:rPr lang="en-US" sz="3700" kern="1200" dirty="0"/>
            <a:t>Engineering controls</a:t>
          </a:r>
        </a:p>
      </dsp:txBody>
      <dsp:txXfrm rot="-5400000">
        <a:off x="744885" y="34944"/>
        <a:ext cx="6993750" cy="624148"/>
      </dsp:txXfrm>
    </dsp:sp>
    <dsp:sp modelId="{EC144E4F-AFB4-D846-9E43-6DDDEB7249C7}">
      <dsp:nvSpPr>
        <dsp:cNvPr id="0" name=""/>
        <dsp:cNvSpPr/>
      </dsp:nvSpPr>
      <dsp:spPr>
        <a:xfrm rot="5400000">
          <a:off x="-159618" y="1075303"/>
          <a:ext cx="1064121" cy="744884"/>
        </a:xfrm>
        <a:prstGeom prst="chevron">
          <a:avLst/>
        </a:prstGeom>
        <a:solidFill>
          <a:srgbClr val="0000FF"/>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5400000">
        <a:off x="1" y="1288126"/>
        <a:ext cx="744884" cy="319237"/>
      </dsp:txXfrm>
    </dsp:sp>
    <dsp:sp modelId="{2115E03A-2D0D-484F-8006-9CE0DBA6F2E9}">
      <dsp:nvSpPr>
        <dsp:cNvPr id="0" name=""/>
        <dsp:cNvSpPr/>
      </dsp:nvSpPr>
      <dsp:spPr>
        <a:xfrm rot="5400000">
          <a:off x="3912803" y="-2252232"/>
          <a:ext cx="691678" cy="7027515"/>
        </a:xfrm>
        <a:prstGeom prst="round2SameRect">
          <a:avLst/>
        </a:prstGeom>
        <a:solidFill>
          <a:srgbClr val="FFFF00">
            <a:alpha val="90000"/>
          </a:srgb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3144" tIns="23495" rIns="23495" bIns="23495" numCol="1" spcCol="1270" anchor="ctr" anchorCtr="0">
          <a:noAutofit/>
        </a:bodyPr>
        <a:lstStyle/>
        <a:p>
          <a:pPr marL="285750" lvl="1" indent="-285750" algn="l" defTabSz="1644650">
            <a:lnSpc>
              <a:spcPct val="90000"/>
            </a:lnSpc>
            <a:spcBef>
              <a:spcPct val="0"/>
            </a:spcBef>
            <a:spcAft>
              <a:spcPct val="15000"/>
            </a:spcAft>
            <a:buChar char="•"/>
          </a:pPr>
          <a:r>
            <a:rPr lang="en-US" sz="3700" kern="1200" dirty="0"/>
            <a:t>Work practices	</a:t>
          </a:r>
        </a:p>
      </dsp:txBody>
      <dsp:txXfrm rot="-5400000">
        <a:off x="744885" y="949451"/>
        <a:ext cx="6993750" cy="624148"/>
      </dsp:txXfrm>
    </dsp:sp>
    <dsp:sp modelId="{4CE86CC0-B03D-B34D-874E-42261D7DB769}">
      <dsp:nvSpPr>
        <dsp:cNvPr id="0" name=""/>
        <dsp:cNvSpPr/>
      </dsp:nvSpPr>
      <dsp:spPr>
        <a:xfrm rot="5400000">
          <a:off x="-159618" y="1989811"/>
          <a:ext cx="1064121" cy="744884"/>
        </a:xfrm>
        <a:prstGeom prst="chevron">
          <a:avLst/>
        </a:prstGeom>
        <a:solidFill>
          <a:srgbClr val="0000FF"/>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5400000">
        <a:off x="1" y="2202634"/>
        <a:ext cx="744884" cy="319237"/>
      </dsp:txXfrm>
    </dsp:sp>
    <dsp:sp modelId="{66F75DA0-24BE-A744-9EDD-96DD27335914}">
      <dsp:nvSpPr>
        <dsp:cNvPr id="0" name=""/>
        <dsp:cNvSpPr/>
      </dsp:nvSpPr>
      <dsp:spPr>
        <a:xfrm rot="5400000">
          <a:off x="3912803" y="-1337725"/>
          <a:ext cx="691678" cy="7027515"/>
        </a:xfrm>
        <a:prstGeom prst="round2SameRect">
          <a:avLst/>
        </a:prstGeom>
        <a:solidFill>
          <a:srgbClr val="FFFF00">
            <a:alpha val="90000"/>
          </a:srgb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3144" tIns="23495" rIns="23495" bIns="23495" numCol="1" spcCol="1270" anchor="ctr" anchorCtr="0">
          <a:noAutofit/>
        </a:bodyPr>
        <a:lstStyle/>
        <a:p>
          <a:pPr marL="285750" lvl="1" indent="-285750" algn="l" defTabSz="1644650">
            <a:lnSpc>
              <a:spcPct val="90000"/>
            </a:lnSpc>
            <a:spcBef>
              <a:spcPct val="0"/>
            </a:spcBef>
            <a:spcAft>
              <a:spcPct val="15000"/>
            </a:spcAft>
            <a:buChar char="•"/>
          </a:pPr>
          <a:r>
            <a:rPr lang="en-US" sz="3700" kern="1200" dirty="0"/>
            <a:t>Administrative controls</a:t>
          </a:r>
        </a:p>
      </dsp:txBody>
      <dsp:txXfrm rot="-5400000">
        <a:off x="744885" y="1863958"/>
        <a:ext cx="6993750" cy="624148"/>
      </dsp:txXfrm>
    </dsp:sp>
    <dsp:sp modelId="{F1A3C803-B41F-9649-AE8A-AACE5C228CFA}">
      <dsp:nvSpPr>
        <dsp:cNvPr id="0" name=""/>
        <dsp:cNvSpPr/>
      </dsp:nvSpPr>
      <dsp:spPr>
        <a:xfrm rot="5400000">
          <a:off x="-159618" y="2753404"/>
          <a:ext cx="1064121" cy="744884"/>
        </a:xfrm>
        <a:prstGeom prst="chevron">
          <a:avLst/>
        </a:prstGeom>
        <a:solidFill>
          <a:srgbClr val="0000FF"/>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kern="1200" dirty="0">
            <a:solidFill>
              <a:srgbClr val="0000FF"/>
            </a:solidFill>
          </a:endParaRPr>
        </a:p>
      </dsp:txBody>
      <dsp:txXfrm rot="-5400000">
        <a:off x="1" y="2966227"/>
        <a:ext cx="744884" cy="319237"/>
      </dsp:txXfrm>
    </dsp:sp>
    <dsp:sp modelId="{D0336CED-304A-044A-A99A-844F6E0E87EC}">
      <dsp:nvSpPr>
        <dsp:cNvPr id="0" name=""/>
        <dsp:cNvSpPr/>
      </dsp:nvSpPr>
      <dsp:spPr>
        <a:xfrm rot="5400000">
          <a:off x="3912803" y="-423217"/>
          <a:ext cx="691678" cy="7027515"/>
        </a:xfrm>
        <a:prstGeom prst="round2SameRect">
          <a:avLst/>
        </a:prstGeom>
        <a:solidFill>
          <a:srgbClr val="FFFF00">
            <a:alpha val="90000"/>
          </a:srgb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3144" tIns="23495" rIns="23495" bIns="23495" numCol="1" spcCol="1270" anchor="ctr" anchorCtr="0">
          <a:noAutofit/>
        </a:bodyPr>
        <a:lstStyle/>
        <a:p>
          <a:pPr marL="285750" lvl="1" indent="-285750" algn="l" defTabSz="1644650">
            <a:lnSpc>
              <a:spcPct val="90000"/>
            </a:lnSpc>
            <a:spcBef>
              <a:spcPct val="0"/>
            </a:spcBef>
            <a:spcAft>
              <a:spcPct val="15000"/>
            </a:spcAft>
            <a:buChar char="•"/>
          </a:pPr>
          <a:r>
            <a:rPr lang="en-US" sz="3700" kern="1200" dirty="0"/>
            <a:t>Personal protective equipment</a:t>
          </a:r>
        </a:p>
      </dsp:txBody>
      <dsp:txXfrm rot="-5400000">
        <a:off x="744885" y="2778466"/>
        <a:ext cx="6993750" cy="6241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7E062D01-F175-45ED-B735-D0A86D5FA081}"/>
              </a:ext>
            </a:extLst>
          </p:cNvPr>
          <p:cNvSpPr>
            <a:spLocks noGrp="1" noChangeArrowheads="1"/>
          </p:cNvSpPr>
          <p:nvPr>
            <p:ph type="hdr" sz="quarter"/>
          </p:nvPr>
        </p:nvSpPr>
        <p:spPr bwMode="auto">
          <a:xfrm>
            <a:off x="0" y="0"/>
            <a:ext cx="3044825" cy="465138"/>
          </a:xfrm>
          <a:prstGeom prst="rect">
            <a:avLst/>
          </a:prstGeom>
          <a:noFill/>
          <a:ln w="9525">
            <a:noFill/>
            <a:miter lim="800000"/>
            <a:headEnd/>
            <a:tailEnd/>
          </a:ln>
          <a:effectLst/>
        </p:spPr>
        <p:txBody>
          <a:bodyPr vert="horz" wrap="square" lIns="93360" tIns="46680" rIns="93360" bIns="46680" numCol="1" anchor="t" anchorCtr="0" compatLnSpc="1">
            <a:prstTxWarp prst="textNoShape">
              <a:avLst/>
            </a:prstTxWarp>
          </a:bodyPr>
          <a:lstStyle>
            <a:lvl1pPr defTabSz="933450" eaLnBrk="0" hangingPunct="0">
              <a:defRPr sz="1200" baseline="0">
                <a:latin typeface="Arial" pitchFamily="-110" charset="0"/>
                <a:ea typeface="ＭＳ Ｐゴシック" pitchFamily="-110" charset="-128"/>
                <a:cs typeface="ＭＳ Ｐゴシック" pitchFamily="-110" charset="-128"/>
              </a:defRPr>
            </a:lvl1pPr>
          </a:lstStyle>
          <a:p>
            <a:pPr>
              <a:defRPr/>
            </a:pPr>
            <a:r>
              <a:rPr lang="en-US"/>
              <a:t>DRAFT</a:t>
            </a:r>
          </a:p>
        </p:txBody>
      </p:sp>
      <p:sp>
        <p:nvSpPr>
          <p:cNvPr id="229379" name="Rectangle 3">
            <a:extLst>
              <a:ext uri="{FF2B5EF4-FFF2-40B4-BE49-F238E27FC236}">
                <a16:creationId xmlns:a16="http://schemas.microsoft.com/office/drawing/2014/main" id="{87B7BA25-07DF-4C70-9A6E-91F9C44B2E86}"/>
              </a:ext>
            </a:extLst>
          </p:cNvPr>
          <p:cNvSpPr>
            <a:spLocks noGrp="1" noChangeArrowheads="1"/>
          </p:cNvSpPr>
          <p:nvPr>
            <p:ph type="dt" sz="quarter" idx="1"/>
          </p:nvPr>
        </p:nvSpPr>
        <p:spPr bwMode="auto">
          <a:xfrm>
            <a:off x="3981450" y="0"/>
            <a:ext cx="3044825" cy="465138"/>
          </a:xfrm>
          <a:prstGeom prst="rect">
            <a:avLst/>
          </a:prstGeom>
          <a:noFill/>
          <a:ln w="9525">
            <a:noFill/>
            <a:miter lim="800000"/>
            <a:headEnd/>
            <a:tailEnd/>
          </a:ln>
          <a:effectLst/>
        </p:spPr>
        <p:txBody>
          <a:bodyPr vert="horz" wrap="square" lIns="93360" tIns="46680" rIns="93360" bIns="46680" numCol="1" anchor="t" anchorCtr="0" compatLnSpc="1">
            <a:prstTxWarp prst="textNoShape">
              <a:avLst/>
            </a:prstTxWarp>
          </a:bodyPr>
          <a:lstStyle>
            <a:lvl1pPr algn="r" defTabSz="933450" eaLnBrk="0" hangingPunct="0">
              <a:defRPr sz="1200" baseline="0">
                <a:latin typeface="Arial" pitchFamily="-110" charset="0"/>
                <a:ea typeface="ＭＳ Ｐゴシック" pitchFamily="-110" charset="-128"/>
                <a:cs typeface="ＭＳ Ｐゴシック" pitchFamily="-110" charset="-128"/>
              </a:defRPr>
            </a:lvl1pPr>
          </a:lstStyle>
          <a:p>
            <a:pPr>
              <a:defRPr/>
            </a:pPr>
            <a:r>
              <a:rPr lang="en-US"/>
              <a:t>9-25-09</a:t>
            </a:r>
          </a:p>
        </p:txBody>
      </p:sp>
      <p:sp>
        <p:nvSpPr>
          <p:cNvPr id="229380" name="Rectangle 4">
            <a:extLst>
              <a:ext uri="{FF2B5EF4-FFF2-40B4-BE49-F238E27FC236}">
                <a16:creationId xmlns:a16="http://schemas.microsoft.com/office/drawing/2014/main" id="{59E8297E-2A6E-4AAC-91F2-4F38AB66862E}"/>
              </a:ext>
            </a:extLst>
          </p:cNvPr>
          <p:cNvSpPr>
            <a:spLocks noGrp="1" noChangeArrowheads="1"/>
          </p:cNvSpPr>
          <p:nvPr>
            <p:ph type="ftr" sz="quarter" idx="2"/>
          </p:nvPr>
        </p:nvSpPr>
        <p:spPr bwMode="auto">
          <a:xfrm>
            <a:off x="0" y="8847138"/>
            <a:ext cx="3044825" cy="465137"/>
          </a:xfrm>
          <a:prstGeom prst="rect">
            <a:avLst/>
          </a:prstGeom>
          <a:noFill/>
          <a:ln w="9525">
            <a:noFill/>
            <a:miter lim="800000"/>
            <a:headEnd/>
            <a:tailEnd/>
          </a:ln>
          <a:effectLst/>
        </p:spPr>
        <p:txBody>
          <a:bodyPr vert="horz" wrap="square" lIns="93360" tIns="46680" rIns="93360" bIns="46680" numCol="1" anchor="b" anchorCtr="0" compatLnSpc="1">
            <a:prstTxWarp prst="textNoShape">
              <a:avLst/>
            </a:prstTxWarp>
          </a:bodyPr>
          <a:lstStyle>
            <a:lvl1pPr defTabSz="933450" eaLnBrk="0" hangingPunct="0">
              <a:defRPr sz="1200" baseline="0">
                <a:latin typeface="Arial" pitchFamily="-110" charset="0"/>
                <a:ea typeface="ＭＳ Ｐゴシック" pitchFamily="-110" charset="-128"/>
                <a:cs typeface="ＭＳ Ｐゴシック" pitchFamily="-110" charset="-128"/>
              </a:defRPr>
            </a:lvl1pPr>
          </a:lstStyle>
          <a:p>
            <a:pPr>
              <a:defRPr/>
            </a:pPr>
            <a:r>
              <a:rPr lang="en-US"/>
              <a:t>DRAFT</a:t>
            </a:r>
          </a:p>
        </p:txBody>
      </p:sp>
      <p:sp>
        <p:nvSpPr>
          <p:cNvPr id="229381" name="Rectangle 5">
            <a:extLst>
              <a:ext uri="{FF2B5EF4-FFF2-40B4-BE49-F238E27FC236}">
                <a16:creationId xmlns:a16="http://schemas.microsoft.com/office/drawing/2014/main" id="{8BD91A62-3DE8-4FE1-A693-316A7CB9633B}"/>
              </a:ext>
            </a:extLst>
          </p:cNvPr>
          <p:cNvSpPr>
            <a:spLocks noGrp="1" noChangeArrowheads="1"/>
          </p:cNvSpPr>
          <p:nvPr>
            <p:ph type="sldNum" sz="quarter" idx="3"/>
          </p:nvPr>
        </p:nvSpPr>
        <p:spPr bwMode="auto">
          <a:xfrm>
            <a:off x="3981450" y="8847138"/>
            <a:ext cx="3044825" cy="465137"/>
          </a:xfrm>
          <a:prstGeom prst="rect">
            <a:avLst/>
          </a:prstGeom>
          <a:noFill/>
          <a:ln w="9525">
            <a:noFill/>
            <a:miter lim="800000"/>
            <a:headEnd/>
            <a:tailEnd/>
          </a:ln>
          <a:effectLst/>
        </p:spPr>
        <p:txBody>
          <a:bodyPr vert="horz" wrap="square" lIns="93360" tIns="46680" rIns="93360" bIns="46680" numCol="1" anchor="b" anchorCtr="0" compatLnSpc="1">
            <a:prstTxWarp prst="textNoShape">
              <a:avLst/>
            </a:prstTxWarp>
          </a:bodyPr>
          <a:lstStyle>
            <a:lvl1pPr algn="r" defTabSz="933450" eaLnBrk="0" hangingPunct="0">
              <a:defRPr sz="1200" baseline="0"/>
            </a:lvl1pPr>
          </a:lstStyle>
          <a:p>
            <a:fld id="{07CA7E79-2128-4C7D-8939-5F65DD35E687}" type="slidenum">
              <a:rPr lang="en-US" altLang="en-US"/>
              <a:pPr/>
              <a:t>‹#›</a:t>
            </a:fld>
            <a:endParaRPr lang="en-US" altLang="en-US"/>
          </a:p>
        </p:txBody>
      </p:sp>
    </p:spTree>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7D4D08E-C3FE-4654-9E24-81687608620F}"/>
              </a:ext>
            </a:extLst>
          </p:cNvPr>
          <p:cNvSpPr>
            <a:spLocks noGrp="1" noChangeArrowheads="1"/>
          </p:cNvSpPr>
          <p:nvPr>
            <p:ph type="hdr" sz="quarter"/>
          </p:nvPr>
        </p:nvSpPr>
        <p:spPr bwMode="auto">
          <a:xfrm>
            <a:off x="0" y="0"/>
            <a:ext cx="3044825" cy="465138"/>
          </a:xfrm>
          <a:prstGeom prst="rect">
            <a:avLst/>
          </a:prstGeom>
          <a:noFill/>
          <a:ln w="9525">
            <a:noFill/>
            <a:miter lim="800000"/>
            <a:headEnd/>
            <a:tailEnd/>
          </a:ln>
          <a:effectLst/>
        </p:spPr>
        <p:txBody>
          <a:bodyPr vert="horz" wrap="square" lIns="93360" tIns="46680" rIns="93360" bIns="46680" numCol="1" anchor="t" anchorCtr="0" compatLnSpc="1">
            <a:prstTxWarp prst="textNoShape">
              <a:avLst/>
            </a:prstTxWarp>
          </a:bodyPr>
          <a:lstStyle>
            <a:lvl1pPr defTabSz="933450" eaLnBrk="0" hangingPunct="0">
              <a:defRPr sz="1200" baseline="0">
                <a:latin typeface="Arial" pitchFamily="-110" charset="0"/>
                <a:ea typeface="ＭＳ Ｐゴシック" pitchFamily="-110" charset="-128"/>
                <a:cs typeface="ＭＳ Ｐゴシック" pitchFamily="-110" charset="-128"/>
              </a:defRPr>
            </a:lvl1pPr>
          </a:lstStyle>
          <a:p>
            <a:pPr>
              <a:defRPr/>
            </a:pPr>
            <a:r>
              <a:rPr lang="en-US"/>
              <a:t>DRAFT</a:t>
            </a:r>
          </a:p>
        </p:txBody>
      </p:sp>
      <p:sp>
        <p:nvSpPr>
          <p:cNvPr id="12291" name="Rectangle 3">
            <a:extLst>
              <a:ext uri="{FF2B5EF4-FFF2-40B4-BE49-F238E27FC236}">
                <a16:creationId xmlns:a16="http://schemas.microsoft.com/office/drawing/2014/main" id="{EA98A43F-0104-482C-BDA3-98BEA56C8744}"/>
              </a:ext>
            </a:extLst>
          </p:cNvPr>
          <p:cNvSpPr>
            <a:spLocks noGrp="1" noChangeArrowheads="1"/>
          </p:cNvSpPr>
          <p:nvPr>
            <p:ph type="dt" idx="1"/>
          </p:nvPr>
        </p:nvSpPr>
        <p:spPr bwMode="auto">
          <a:xfrm>
            <a:off x="3979863" y="0"/>
            <a:ext cx="3044825" cy="465138"/>
          </a:xfrm>
          <a:prstGeom prst="rect">
            <a:avLst/>
          </a:prstGeom>
          <a:noFill/>
          <a:ln w="9525">
            <a:noFill/>
            <a:miter lim="800000"/>
            <a:headEnd/>
            <a:tailEnd/>
          </a:ln>
          <a:effectLst/>
        </p:spPr>
        <p:txBody>
          <a:bodyPr vert="horz" wrap="square" lIns="93360" tIns="46680" rIns="93360" bIns="46680" numCol="1" anchor="t" anchorCtr="0" compatLnSpc="1">
            <a:prstTxWarp prst="textNoShape">
              <a:avLst/>
            </a:prstTxWarp>
          </a:bodyPr>
          <a:lstStyle>
            <a:lvl1pPr algn="r" defTabSz="933450" eaLnBrk="0" hangingPunct="0">
              <a:defRPr sz="1200" baseline="0">
                <a:latin typeface="Arial" pitchFamily="-110" charset="0"/>
                <a:ea typeface="ＭＳ Ｐゴシック" pitchFamily="-110" charset="-128"/>
                <a:cs typeface="ＭＳ Ｐゴシック" pitchFamily="-110" charset="-128"/>
              </a:defRPr>
            </a:lvl1pPr>
          </a:lstStyle>
          <a:p>
            <a:pPr>
              <a:defRPr/>
            </a:pPr>
            <a:r>
              <a:rPr lang="en-US"/>
              <a:t>9-25-09</a:t>
            </a:r>
          </a:p>
        </p:txBody>
      </p:sp>
      <p:sp>
        <p:nvSpPr>
          <p:cNvPr id="14340" name="Rectangle 4">
            <a:extLst>
              <a:ext uri="{FF2B5EF4-FFF2-40B4-BE49-F238E27FC236}">
                <a16:creationId xmlns:a16="http://schemas.microsoft.com/office/drawing/2014/main" id="{1C442FEE-6AB2-436E-BC63-D1EEC9B70453}"/>
              </a:ext>
            </a:extLst>
          </p:cNvPr>
          <p:cNvSpPr>
            <a:spLocks noGrp="1" noRot="1" noChangeAspect="1" noChangeArrowheads="1" noTextEdit="1"/>
          </p:cNvSpPr>
          <p:nvPr>
            <p:ph type="sldImg" idx="2"/>
          </p:nvPr>
        </p:nvSpPr>
        <p:spPr bwMode="auto">
          <a:xfrm>
            <a:off x="1185863" y="698500"/>
            <a:ext cx="4656137" cy="3492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a:extLst>
              <a:ext uri="{FF2B5EF4-FFF2-40B4-BE49-F238E27FC236}">
                <a16:creationId xmlns:a16="http://schemas.microsoft.com/office/drawing/2014/main" id="{7A117913-1DAC-494A-8D20-BACEFEBD54F7}"/>
              </a:ext>
            </a:extLst>
          </p:cNvPr>
          <p:cNvSpPr>
            <a:spLocks noGrp="1" noChangeArrowheads="1"/>
          </p:cNvSpPr>
          <p:nvPr>
            <p:ph type="body" sz="quarter" idx="3"/>
          </p:nvPr>
        </p:nvSpPr>
        <p:spPr bwMode="auto">
          <a:xfrm>
            <a:off x="703263" y="4422775"/>
            <a:ext cx="5619750" cy="4191000"/>
          </a:xfrm>
          <a:prstGeom prst="rect">
            <a:avLst/>
          </a:prstGeom>
          <a:noFill/>
          <a:ln w="9525">
            <a:noFill/>
            <a:miter lim="800000"/>
            <a:headEnd/>
            <a:tailEnd/>
          </a:ln>
          <a:effectLst/>
        </p:spPr>
        <p:txBody>
          <a:bodyPr vert="horz" wrap="square" lIns="93360" tIns="46680" rIns="93360" bIns="46680" numCol="1" anchor="t" anchorCtr="0" compatLnSpc="1">
            <a:prstTxWarp prst="textNoShape">
              <a:avLst/>
            </a:prstTxWarp>
          </a:bodyPr>
          <a:lstStyle/>
          <a:p>
            <a:pPr lvl="0"/>
            <a:r>
              <a:rPr lang="en-US" altLang="en-US"/>
              <a:t>Trainer’s Notes: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294" name="Rectangle 6">
            <a:extLst>
              <a:ext uri="{FF2B5EF4-FFF2-40B4-BE49-F238E27FC236}">
                <a16:creationId xmlns:a16="http://schemas.microsoft.com/office/drawing/2014/main" id="{AA25CD42-88FD-4167-B9C7-B36A6B4F3838}"/>
              </a:ext>
            </a:extLst>
          </p:cNvPr>
          <p:cNvSpPr>
            <a:spLocks noGrp="1" noChangeArrowheads="1"/>
          </p:cNvSpPr>
          <p:nvPr>
            <p:ph type="ftr" sz="quarter" idx="4"/>
          </p:nvPr>
        </p:nvSpPr>
        <p:spPr bwMode="auto">
          <a:xfrm>
            <a:off x="0" y="8845550"/>
            <a:ext cx="3044825" cy="465138"/>
          </a:xfrm>
          <a:prstGeom prst="rect">
            <a:avLst/>
          </a:prstGeom>
          <a:noFill/>
          <a:ln w="9525">
            <a:noFill/>
            <a:miter lim="800000"/>
            <a:headEnd/>
            <a:tailEnd/>
          </a:ln>
          <a:effectLst/>
        </p:spPr>
        <p:txBody>
          <a:bodyPr vert="horz" wrap="square" lIns="93360" tIns="46680" rIns="93360" bIns="46680" numCol="1" anchor="b" anchorCtr="0" compatLnSpc="1">
            <a:prstTxWarp prst="textNoShape">
              <a:avLst/>
            </a:prstTxWarp>
          </a:bodyPr>
          <a:lstStyle>
            <a:lvl1pPr defTabSz="933450" eaLnBrk="0" hangingPunct="0">
              <a:defRPr sz="1200" baseline="0">
                <a:latin typeface="Arial" pitchFamily="-110" charset="0"/>
                <a:ea typeface="ＭＳ Ｐゴシック" pitchFamily="-110" charset="-128"/>
                <a:cs typeface="ＭＳ Ｐゴシック" pitchFamily="-110" charset="-128"/>
              </a:defRPr>
            </a:lvl1pPr>
          </a:lstStyle>
          <a:p>
            <a:pPr>
              <a:defRPr/>
            </a:pPr>
            <a:r>
              <a:rPr lang="en-US"/>
              <a:t>DRAFT</a:t>
            </a:r>
          </a:p>
        </p:txBody>
      </p:sp>
      <p:sp>
        <p:nvSpPr>
          <p:cNvPr id="12295" name="Rectangle 7">
            <a:extLst>
              <a:ext uri="{FF2B5EF4-FFF2-40B4-BE49-F238E27FC236}">
                <a16:creationId xmlns:a16="http://schemas.microsoft.com/office/drawing/2014/main" id="{8658CB11-A662-4B93-928A-A137A54225A6}"/>
              </a:ext>
            </a:extLst>
          </p:cNvPr>
          <p:cNvSpPr>
            <a:spLocks noGrp="1" noChangeArrowheads="1"/>
          </p:cNvSpPr>
          <p:nvPr>
            <p:ph type="sldNum" sz="quarter" idx="5"/>
          </p:nvPr>
        </p:nvSpPr>
        <p:spPr bwMode="auto">
          <a:xfrm>
            <a:off x="3979863" y="8845550"/>
            <a:ext cx="3044825" cy="465138"/>
          </a:xfrm>
          <a:prstGeom prst="rect">
            <a:avLst/>
          </a:prstGeom>
          <a:noFill/>
          <a:ln w="9525">
            <a:noFill/>
            <a:miter lim="800000"/>
            <a:headEnd/>
            <a:tailEnd/>
          </a:ln>
          <a:effectLst/>
        </p:spPr>
        <p:txBody>
          <a:bodyPr vert="horz" wrap="square" lIns="93360" tIns="46680" rIns="93360" bIns="46680" numCol="1" anchor="b" anchorCtr="0" compatLnSpc="1">
            <a:prstTxWarp prst="textNoShape">
              <a:avLst/>
            </a:prstTxWarp>
          </a:bodyPr>
          <a:lstStyle>
            <a:lvl1pPr algn="r" defTabSz="933450" eaLnBrk="0" hangingPunct="0">
              <a:defRPr sz="1200" baseline="0"/>
            </a:lvl1pPr>
          </a:lstStyle>
          <a:p>
            <a:fld id="{2D7EF0F3-FDF8-4700-A0E0-ED9177D7FF52}" type="slidenum">
              <a:rPr lang="en-US" altLang="en-US"/>
              <a:pPr/>
              <a:t>‹#›</a:t>
            </a:fld>
            <a:endParaRPr lang="en-US" altLang="en-US"/>
          </a:p>
        </p:txBody>
      </p:sp>
    </p:spTree>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rgbClr val="1E4649"/>
        </a:solidFill>
        <a:latin typeface="Arial" pitchFamily="-112"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112" charset="0"/>
        <a:ea typeface="ＭＳ Ｐゴシック" charset="0"/>
        <a:cs typeface="ＭＳ Ｐゴシック" charset="0"/>
      </a:defRPr>
    </a:lvl2pPr>
    <a:lvl3pPr marL="914400" algn="l" rtl="0" eaLnBrk="0" fontAlgn="base" hangingPunct="0">
      <a:spcBef>
        <a:spcPct val="30000"/>
      </a:spcBef>
      <a:spcAft>
        <a:spcPct val="0"/>
      </a:spcAft>
      <a:defRPr sz="1200" kern="1200">
        <a:solidFill>
          <a:schemeClr val="tx1"/>
        </a:solidFill>
        <a:latin typeface="Arial" pitchFamily="-112" charset="0"/>
        <a:ea typeface="ＭＳ Ｐゴシック" charset="0"/>
        <a:cs typeface="ＭＳ Ｐゴシック" charset="0"/>
      </a:defRPr>
    </a:lvl3pPr>
    <a:lvl4pPr marL="1371600" algn="l" rtl="0" eaLnBrk="0" fontAlgn="base" hangingPunct="0">
      <a:spcBef>
        <a:spcPct val="30000"/>
      </a:spcBef>
      <a:spcAft>
        <a:spcPct val="0"/>
      </a:spcAft>
      <a:defRPr sz="1200" kern="1200">
        <a:solidFill>
          <a:schemeClr val="tx1"/>
        </a:solidFill>
        <a:latin typeface="Arial" pitchFamily="-112" charset="0"/>
        <a:ea typeface="ＭＳ Ｐゴシック" charset="0"/>
        <a:cs typeface="ＭＳ Ｐゴシック" charset="0"/>
      </a:defRPr>
    </a:lvl4pPr>
    <a:lvl5pPr marL="1828800" algn="l" rtl="0" eaLnBrk="0" fontAlgn="base" hangingPunct="0">
      <a:spcBef>
        <a:spcPct val="30000"/>
      </a:spcBef>
      <a:spcAft>
        <a:spcPct val="0"/>
      </a:spcAft>
      <a:defRPr sz="1200" kern="1200">
        <a:solidFill>
          <a:schemeClr val="tx1"/>
        </a:solidFill>
        <a:latin typeface="Arial" pitchFamily="-112" charset="0"/>
        <a:ea typeface="ＭＳ Ｐゴシック" charset="0"/>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c.gov/coronavirus/mers/index.html"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cdc.gov/sars/index.htm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osha.gov/Publications/influenzapandemic.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pandemicflu.gov/plan/pdf/CIKRpandemicInfluenzaGuide.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69395C65-2B46-4C79-87B9-DA0BD35F36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43470AD6-53C0-464F-A1B8-C3C9C695D626}" type="slidenum">
              <a:rPr lang="en-US" altLang="en-US" sz="1200" baseline="0"/>
              <a:pPr/>
              <a:t>1</a:t>
            </a:fld>
            <a:endParaRPr lang="en-US" altLang="en-US" sz="1200" baseline="0"/>
          </a:p>
        </p:txBody>
      </p:sp>
      <p:sp>
        <p:nvSpPr>
          <p:cNvPr id="16387" name="Rectangle 2">
            <a:extLst>
              <a:ext uri="{FF2B5EF4-FFF2-40B4-BE49-F238E27FC236}">
                <a16:creationId xmlns:a16="http://schemas.microsoft.com/office/drawing/2014/main" id="{ACC08483-8164-4589-81C3-E31E93DB69B9}"/>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3A5055A2-71BE-4E64-81BC-5BF2766CF0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This booklet is an awareness level resource for workers who might come in contact with COVID-19 virus (</a:t>
            </a:r>
            <a:r>
              <a:rPr lang="en-US" altLang="en-US" strike="sngStrike" baseline="0" dirty="0">
                <a:latin typeface="Arial" panose="020B0604020202020204" pitchFamily="34" charset="0"/>
                <a:ea typeface="ＭＳ Ｐゴシック" panose="020B0600070205080204" pitchFamily="34" charset="-128"/>
              </a:rPr>
              <a:t>also called </a:t>
            </a:r>
            <a:r>
              <a:rPr lang="en-US" altLang="en-US" strike="noStrike" baseline="0" dirty="0">
                <a:solidFill>
                  <a:srgbClr val="FF0000"/>
                </a:solidFill>
                <a:latin typeface="Arial" panose="020B0604020202020204" pitchFamily="34" charset="0"/>
                <a:ea typeface="ＭＳ Ｐゴシック" panose="020B0600070205080204" pitchFamily="34" charset="-128"/>
              </a:rPr>
              <a:t>a type of </a:t>
            </a:r>
            <a:r>
              <a:rPr lang="en-US" altLang="en-US" dirty="0">
                <a:latin typeface="Arial" panose="020B0604020202020204" pitchFamily="34" charset="0"/>
                <a:ea typeface="ＭＳ Ｐゴシック" panose="020B0600070205080204" pitchFamily="34" charset="-128"/>
              </a:rPr>
              <a:t>coronavirus) in their places of work. </a:t>
            </a:r>
            <a:r>
              <a:rPr lang="en-US" altLang="en-US" dirty="0">
                <a:solidFill>
                  <a:schemeClr val="tx1"/>
                </a:solidFill>
                <a:latin typeface="Arial" panose="020B0604020202020204" pitchFamily="34" charset="0"/>
                <a:ea typeface="ＭＳ Ｐゴシック" panose="020B0600070205080204" pitchFamily="34" charset="-128"/>
              </a:rPr>
              <a:t>This tool will help workers understand what the coronavirus is and how to protect against infection and other hazards related to the virus.</a:t>
            </a:r>
          </a:p>
          <a:p>
            <a:pPr eaLnBrk="1" hangingPunct="1"/>
            <a:endParaRPr lang="en-US" altLang="en-US" b="1" dirty="0">
              <a:solidFill>
                <a:schemeClr val="tx1"/>
              </a:solidFill>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Trainers may use this tool to aid in development of an COVID-19 awareness level course or other awareness level materials.  Workers involved in COVID-19 response actions will need additional and more advanced training.</a:t>
            </a:r>
            <a:br>
              <a:rPr lang="en-US" altLang="en-US" dirty="0">
                <a:solidFill>
                  <a:srgbClr val="FE6136"/>
                </a:solidFill>
                <a:latin typeface="Arial" panose="020B0604020202020204" pitchFamily="34" charset="0"/>
                <a:ea typeface="ＭＳ Ｐゴシック" panose="020B0600070205080204" pitchFamily="34" charset="-128"/>
              </a:rPr>
            </a:br>
            <a:endParaRPr lang="en-US" altLang="en-US" dirty="0">
              <a:solidFill>
                <a:srgbClr val="FE6136"/>
              </a:solidFill>
              <a:latin typeface="Arial" panose="020B0604020202020204" pitchFamily="34" charset="0"/>
              <a:ea typeface="ＭＳ Ｐゴシック" panose="020B0600070205080204" pitchFamily="34" charset="-128"/>
            </a:endParaRPr>
          </a:p>
          <a:p>
            <a:pPr eaLnBrk="1" hangingPunct="1"/>
            <a:endParaRPr lang="en-US" altLang="en-US" dirty="0">
              <a:latin typeface="Arial" panose="020B0604020202020204" pitchFamily="34" charset="0"/>
              <a:ea typeface="ＭＳ Ｐゴシック" panose="020B0600070205080204" pitchFamily="34" charset="-128"/>
            </a:endParaRPr>
          </a:p>
        </p:txBody>
      </p:sp>
      <p:sp>
        <p:nvSpPr>
          <p:cNvPr id="16389" name="Date Placeholder 4">
            <a:extLst>
              <a:ext uri="{FF2B5EF4-FFF2-40B4-BE49-F238E27FC236}">
                <a16:creationId xmlns:a16="http://schemas.microsoft.com/office/drawing/2014/main" id="{D5A52F2B-6BC7-49F1-9239-77BD7D6B6B5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6390" name="Header Placeholder 5">
            <a:extLst>
              <a:ext uri="{FF2B5EF4-FFF2-40B4-BE49-F238E27FC236}">
                <a16:creationId xmlns:a16="http://schemas.microsoft.com/office/drawing/2014/main" id="{86593AD7-2263-422D-8F7E-A00F6315689A}"/>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endParaRPr lang="en-US" altLang="en-US" sz="1200" baseline="0"/>
          </a:p>
        </p:txBody>
      </p:sp>
      <p:sp>
        <p:nvSpPr>
          <p:cNvPr id="16391" name="Footer Placeholder 6">
            <a:extLst>
              <a:ext uri="{FF2B5EF4-FFF2-40B4-BE49-F238E27FC236}">
                <a16:creationId xmlns:a16="http://schemas.microsoft.com/office/drawing/2014/main" id="{7F1CB43C-FAE4-408B-853E-CB7C8E3EC77E}"/>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D9FAE31C-613C-493D-80FB-2D1646F4C5E4}"/>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023D965A-893B-4DC7-812D-3E2725218B2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Although there is no OSHA rule that deals specifically with the coronavirus, there are OSHA standards that cover a number of safety and health issues addressed in this booklet.  Many of these OSHA standards, such as for respirators or hazard communication, include training requirements for workers. See Module 3 for some of those standards.</a:t>
            </a:r>
          </a:p>
          <a:p>
            <a:endParaRPr lang="en-US" altLang="en-US" dirty="0">
              <a:latin typeface="Arial" panose="020B0604020202020204" pitchFamily="34" charset="0"/>
              <a:ea typeface="ＭＳ Ｐゴシック" panose="020B0600070205080204" pitchFamily="34" charset="-128"/>
            </a:endParaRPr>
          </a:p>
        </p:txBody>
      </p:sp>
      <p:sp>
        <p:nvSpPr>
          <p:cNvPr id="18436" name="Header Placeholder 3">
            <a:extLst>
              <a:ext uri="{FF2B5EF4-FFF2-40B4-BE49-F238E27FC236}">
                <a16:creationId xmlns:a16="http://schemas.microsoft.com/office/drawing/2014/main" id="{842D957E-E2F9-4F58-AB42-DD3B68E0C670}"/>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8437" name="Date Placeholder 4">
            <a:extLst>
              <a:ext uri="{FF2B5EF4-FFF2-40B4-BE49-F238E27FC236}">
                <a16:creationId xmlns:a16="http://schemas.microsoft.com/office/drawing/2014/main" id="{291D9D08-F7DD-4ED1-9FFD-2D3F73125A2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8438" name="Footer Placeholder 5">
            <a:extLst>
              <a:ext uri="{FF2B5EF4-FFF2-40B4-BE49-F238E27FC236}">
                <a16:creationId xmlns:a16="http://schemas.microsoft.com/office/drawing/2014/main" id="{BDF1700A-1056-4513-9EE4-A9AF9D538E3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8439" name="Slide Number Placeholder 6">
            <a:extLst>
              <a:ext uri="{FF2B5EF4-FFF2-40B4-BE49-F238E27FC236}">
                <a16:creationId xmlns:a16="http://schemas.microsoft.com/office/drawing/2014/main" id="{9AC20B1A-1098-490F-8C62-62E785D5EF3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23D3EAD8-BF6D-4451-9234-AF100CC64815}" type="slidenum">
              <a:rPr lang="en-US" altLang="en-US" sz="1200" baseline="0"/>
              <a:pPr/>
              <a:t>2</a:t>
            </a:fld>
            <a:endParaRPr lang="en-US" altLang="en-US" sz="1200" baseline="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BB6DF359-7C72-407A-85CB-AD448183FD21}"/>
              </a:ext>
            </a:extLst>
          </p:cNvPr>
          <p:cNvSpPr>
            <a:spLocks noGrp="1" noRot="1" noChangeAspect="1" noTextEdit="1"/>
          </p:cNvSpPr>
          <p:nvPr>
            <p:ph type="sldImg"/>
          </p:nvPr>
        </p:nvSpPr>
        <p:spPr>
          <a:ln/>
        </p:spPr>
      </p:sp>
      <p:sp>
        <p:nvSpPr>
          <p:cNvPr id="20483" name="Notes Placeholder 2">
            <a:extLst>
              <a:ext uri="{FF2B5EF4-FFF2-40B4-BE49-F238E27FC236}">
                <a16:creationId xmlns:a16="http://schemas.microsoft.com/office/drawing/2014/main" id="{DAA27885-8086-4464-8219-903CDC08A08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According to the World Health Organization, as of March 9, 2020, there are more than 100,000 confirmed cases globally, reported in 102 countries/territories/areas.  The countries with the highest number of cases include China (80,859), Korea (7,134), Italy (5,883), and Iran (5,823)</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The WHO provides up to date information on the coronavirus: https://www.who.int/emergencies/diseases/novel-coronavirus-2019</a:t>
            </a:r>
          </a:p>
          <a:p>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20484" name="Slide Number Placeholder 3">
            <a:extLst>
              <a:ext uri="{FF2B5EF4-FFF2-40B4-BE49-F238E27FC236}">
                <a16:creationId xmlns:a16="http://schemas.microsoft.com/office/drawing/2014/main" id="{EA413BF5-14E4-4518-B8CF-B8AF90B91CF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E0682317-B451-4B99-BEFA-DBA23081D717}" type="slidenum">
              <a:rPr lang="en-US" altLang="en-US" sz="1200" baseline="0"/>
              <a:pPr/>
              <a:t>3</a:t>
            </a:fld>
            <a:endParaRPr lang="en-US" altLang="en-US" sz="1200" baseline="0"/>
          </a:p>
        </p:txBody>
      </p:sp>
      <p:sp>
        <p:nvSpPr>
          <p:cNvPr id="20485" name="Date Placeholder 4">
            <a:extLst>
              <a:ext uri="{FF2B5EF4-FFF2-40B4-BE49-F238E27FC236}">
                <a16:creationId xmlns:a16="http://schemas.microsoft.com/office/drawing/2014/main" id="{CBC0A730-BC5E-42EF-91B1-26FA1AE152E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20486" name="Header Placeholder 5">
            <a:extLst>
              <a:ext uri="{FF2B5EF4-FFF2-40B4-BE49-F238E27FC236}">
                <a16:creationId xmlns:a16="http://schemas.microsoft.com/office/drawing/2014/main" id="{7CCAB132-943A-4214-8960-900F0D7B9D18}"/>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20487" name="Footer Placeholder 6">
            <a:extLst>
              <a:ext uri="{FF2B5EF4-FFF2-40B4-BE49-F238E27FC236}">
                <a16:creationId xmlns:a16="http://schemas.microsoft.com/office/drawing/2014/main" id="{5C21849E-5804-4B66-945F-363C37BC32FE}"/>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9A94D49D-938C-4198-BEA7-13E0C0975662}"/>
              </a:ext>
            </a:extLst>
          </p:cNvPr>
          <p:cNvSpPr>
            <a:spLocks noGrp="1" noRot="1" noChangeAspect="1" noTextEdit="1"/>
          </p:cNvSpPr>
          <p:nvPr>
            <p:ph type="sldImg"/>
          </p:nvPr>
        </p:nvSpPr>
        <p:spPr>
          <a:ln/>
        </p:spPr>
      </p:sp>
      <p:sp>
        <p:nvSpPr>
          <p:cNvPr id="22531" name="Notes Placeholder 2">
            <a:extLst>
              <a:ext uri="{FF2B5EF4-FFF2-40B4-BE49-F238E27FC236}">
                <a16:creationId xmlns:a16="http://schemas.microsoft.com/office/drawing/2014/main" id="{B76328A2-D4CD-44E5-A607-5A9CB36ED35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dirty="0">
                <a:latin typeface="Arial" panose="020B0604020202020204" pitchFamily="34" charset="0"/>
                <a:ea typeface="ＭＳ Ｐゴシック" panose="020B0600070205080204" pitchFamily="34" charset="-128"/>
              </a:rPr>
              <a:t>The 2009-H1N1 influenza is already responsible for significant morbidity and mortality worldwide since its appearance in the spring of 2009. While it is impossible to accurately predict the impact of the H1N1 virus in the future, the President’s Council of Advisors on </a:t>
            </a:r>
            <a:r>
              <a:rPr lang="en-US" altLang="en-US" sz="1000" dirty="0">
                <a:latin typeface="Arial" panose="020B0604020202020204" pitchFamily="34" charset="0"/>
                <a:ea typeface="ＭＳ Ｐゴシック" panose="020B0600070205080204" pitchFamily="34" charset="-128"/>
              </a:rPr>
              <a:t>Science</a:t>
            </a:r>
            <a:r>
              <a:rPr lang="en-US" altLang="en-US" sz="1100" dirty="0">
                <a:latin typeface="Arial" panose="020B0604020202020204" pitchFamily="34" charset="0"/>
                <a:ea typeface="ＭＳ Ｐゴシック" panose="020B0600070205080204" pitchFamily="34" charset="-128"/>
              </a:rPr>
              <a:t> and Technology (PCAST) reported in August that it was possible that the epidemic could:</a:t>
            </a:r>
          </a:p>
          <a:p>
            <a:pPr>
              <a:lnSpc>
                <a:spcPct val="90000"/>
              </a:lnSpc>
            </a:pPr>
            <a:endParaRPr lang="en-US" altLang="en-US" sz="1100" dirty="0">
              <a:latin typeface="Arial" panose="020B0604020202020204" pitchFamily="34" charset="0"/>
              <a:ea typeface="ＭＳ Ｐゴシック" panose="020B0600070205080204" pitchFamily="34" charset="-128"/>
            </a:endParaRPr>
          </a:p>
          <a:p>
            <a:pPr>
              <a:lnSpc>
                <a:spcPct val="90000"/>
              </a:lnSpc>
            </a:pPr>
            <a:r>
              <a:rPr lang="en-US" altLang="en-US" sz="1100" dirty="0">
                <a:latin typeface="Arial" panose="020B0604020202020204" pitchFamily="34" charset="0"/>
                <a:ea typeface="ＭＳ Ｐゴシック" panose="020B0600070205080204" pitchFamily="34" charset="-128"/>
              </a:rPr>
              <a:t>• Produce infection of 30–50% of the U.S. population this fall and winter, with symptoms in approximately 20–40% of the population (60–120 million people).  More than half of these people would seek medical attention.   </a:t>
            </a:r>
          </a:p>
          <a:p>
            <a:pPr>
              <a:lnSpc>
                <a:spcPct val="90000"/>
              </a:lnSpc>
            </a:pPr>
            <a:r>
              <a:rPr lang="en-US" altLang="en-US" sz="1100" dirty="0">
                <a:latin typeface="Arial" panose="020B0604020202020204" pitchFamily="34" charset="0"/>
                <a:ea typeface="ＭＳ Ｐゴシック" panose="020B0600070205080204" pitchFamily="34" charset="-128"/>
              </a:rPr>
              <a:t>• Lead to as many as 1.8 million U.S. hospital admissions during the epidemic, with up to 300,000 patients requiring care in intensive care units (ICUs).  These very ill patients could occupy 50–100 percent of all ICU beds in affected regions of the country at the peak of the epidemic and could place enormous stress on ICU units, which normally operate close to capacity.  </a:t>
            </a:r>
          </a:p>
          <a:p>
            <a:pPr>
              <a:lnSpc>
                <a:spcPct val="90000"/>
              </a:lnSpc>
            </a:pPr>
            <a:r>
              <a:rPr lang="en-US" altLang="en-US" sz="1100" dirty="0">
                <a:latin typeface="Arial" panose="020B0604020202020204" pitchFamily="34" charset="0"/>
                <a:ea typeface="ＭＳ Ｐゴシック" panose="020B0600070205080204" pitchFamily="34" charset="-128"/>
              </a:rPr>
              <a:t>• Cause between 30,000 and 90,000 deaths in the United States, concentrated among children and young adults.  By contrast, the 30,000–40,000 annual deaths typically associated with seasonal flu in the United States occur mainly among people over 65.  As a result, 2009-H1N1 would lead to many more years of life lost.  </a:t>
            </a:r>
          </a:p>
          <a:p>
            <a:pPr>
              <a:lnSpc>
                <a:spcPct val="90000"/>
              </a:lnSpc>
            </a:pPr>
            <a:r>
              <a:rPr lang="en-US" altLang="en-US" sz="1100" dirty="0">
                <a:latin typeface="Arial" panose="020B0604020202020204" pitchFamily="34" charset="0"/>
                <a:ea typeface="ＭＳ Ｐゴシック" panose="020B0600070205080204" pitchFamily="34" charset="-128"/>
              </a:rPr>
              <a:t>• Pose especially high risks for pregnant women and people with neurological disorders, respiratory impairment, diabetes, or severe obesity. </a:t>
            </a:r>
          </a:p>
          <a:p>
            <a:pPr>
              <a:lnSpc>
                <a:spcPct val="90000"/>
              </a:lnSpc>
            </a:pPr>
            <a:endParaRPr lang="en-US" altLang="en-US" sz="1100" dirty="0">
              <a:latin typeface="Arial" panose="020B0604020202020204" pitchFamily="34" charset="0"/>
              <a:ea typeface="ＭＳ Ｐゴシック" panose="020B0600070205080204" pitchFamily="34" charset="-128"/>
            </a:endParaRPr>
          </a:p>
          <a:p>
            <a:pPr>
              <a:lnSpc>
                <a:spcPct val="90000"/>
              </a:lnSpc>
            </a:pPr>
            <a:r>
              <a:rPr lang="en-US" altLang="en-US" sz="1100" dirty="0">
                <a:latin typeface="Arial" panose="020B0604020202020204" pitchFamily="34" charset="0"/>
                <a:ea typeface="ＭＳ Ｐゴシック" panose="020B0600070205080204" pitchFamily="34" charset="-128"/>
              </a:rPr>
              <a:t>The full Report can be viewed at: </a:t>
            </a:r>
          </a:p>
          <a:p>
            <a:pPr>
              <a:lnSpc>
                <a:spcPct val="90000"/>
              </a:lnSpc>
            </a:pPr>
            <a:r>
              <a:rPr lang="en-US" altLang="en-US" sz="1100" dirty="0">
                <a:latin typeface="Arial" panose="020B0604020202020204" pitchFamily="34" charset="0"/>
                <a:ea typeface="ＭＳ Ｐゴシック" panose="020B0600070205080204" pitchFamily="34" charset="-128"/>
              </a:rPr>
              <a:t>http://www.whitehouse.gov/assets/documents/PCAST_H1N1_Report.pdf</a:t>
            </a:r>
          </a:p>
        </p:txBody>
      </p:sp>
      <p:sp>
        <p:nvSpPr>
          <p:cNvPr id="22532" name="Slide Number Placeholder 3">
            <a:extLst>
              <a:ext uri="{FF2B5EF4-FFF2-40B4-BE49-F238E27FC236}">
                <a16:creationId xmlns:a16="http://schemas.microsoft.com/office/drawing/2014/main" id="{289A9795-F1A9-401B-85FC-9C70FCD5B9A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9CF1824-196B-4272-AB59-A2F569F3D84D}" type="slidenum">
              <a:rPr lang="en-US" altLang="en-US" sz="1200" baseline="0"/>
              <a:pPr/>
              <a:t>4</a:t>
            </a:fld>
            <a:endParaRPr lang="en-US" altLang="en-US" sz="1200" baseline="0"/>
          </a:p>
        </p:txBody>
      </p:sp>
      <p:sp>
        <p:nvSpPr>
          <p:cNvPr id="22533" name="Date Placeholder 4">
            <a:extLst>
              <a:ext uri="{FF2B5EF4-FFF2-40B4-BE49-F238E27FC236}">
                <a16:creationId xmlns:a16="http://schemas.microsoft.com/office/drawing/2014/main" id="{03546900-229D-4CB2-BC97-30A1ABB95BD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22534" name="Header Placeholder 5">
            <a:extLst>
              <a:ext uri="{FF2B5EF4-FFF2-40B4-BE49-F238E27FC236}">
                <a16:creationId xmlns:a16="http://schemas.microsoft.com/office/drawing/2014/main" id="{561D9196-06D0-4C41-A2A1-D3090ED5ABB6}"/>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22535" name="Footer Placeholder 6">
            <a:extLst>
              <a:ext uri="{FF2B5EF4-FFF2-40B4-BE49-F238E27FC236}">
                <a16:creationId xmlns:a16="http://schemas.microsoft.com/office/drawing/2014/main" id="{88EE24D9-CF1A-49D6-B457-C0C027EEF56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DD1B2BED-46E3-4AE7-AA65-C75F39A374A8}"/>
              </a:ext>
            </a:extLst>
          </p:cNvPr>
          <p:cNvSpPr>
            <a:spLocks noGrp="1" noRot="1" noChangeAspect="1" noTextEdit="1"/>
          </p:cNvSpPr>
          <p:nvPr>
            <p:ph type="sldImg"/>
          </p:nvPr>
        </p:nvSpPr>
        <p:spPr>
          <a:xfrm>
            <a:off x="1227138" y="769938"/>
            <a:ext cx="4656137" cy="3492500"/>
          </a:xfrm>
          <a:ln/>
        </p:spPr>
      </p:sp>
      <p:sp>
        <p:nvSpPr>
          <p:cNvPr id="24579" name="Notes Placeholder 2">
            <a:extLst>
              <a:ext uri="{FF2B5EF4-FFF2-40B4-BE49-F238E27FC236}">
                <a16:creationId xmlns:a16="http://schemas.microsoft.com/office/drawing/2014/main" id="{A0931A64-344C-4CB1-978D-C4C3F2EEC9D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dirty="0">
                <a:latin typeface="Arial" panose="020B0604020202020204" pitchFamily="34" charset="0"/>
                <a:ea typeface="ＭＳ Ｐゴシック" panose="020B0600070205080204" pitchFamily="34" charset="-128"/>
              </a:rPr>
              <a:t>There are steps that workers and the rest of the general population can take to combat COVID-19:</a:t>
            </a:r>
          </a:p>
          <a:p>
            <a:pPr>
              <a:lnSpc>
                <a:spcPct val="90000"/>
              </a:lnSpc>
            </a:pPr>
            <a:endParaRPr lang="en-US" altLang="en-US" dirty="0">
              <a:latin typeface="Arial" panose="020B0604020202020204" pitchFamily="34" charset="0"/>
              <a:ea typeface="ＭＳ Ｐゴシック" panose="020B0600070205080204" pitchFamily="34" charset="-128"/>
            </a:endParaRPr>
          </a:p>
          <a:p>
            <a:pPr>
              <a:lnSpc>
                <a:spcPct val="90000"/>
              </a:lnSpc>
              <a:buFontTx/>
              <a:buChar char="•"/>
            </a:pPr>
            <a:r>
              <a:rPr lang="en-US" altLang="en-US" dirty="0">
                <a:latin typeface="Arial" panose="020B0604020202020204" pitchFamily="34" charset="0"/>
                <a:ea typeface="ＭＳ Ｐゴシック" panose="020B0600070205080204" pitchFamily="34" charset="-128"/>
              </a:rPr>
              <a:t> Become and stay informed about the coronavirus and what can be done to reduce the chances of becoming infected.  This booklet is intended to help workers understand what can be done in their workplaces to protect themselves.  Other sources of information, including government websites and publications are aimed at the entire population.</a:t>
            </a:r>
          </a:p>
          <a:p>
            <a:pPr>
              <a:lnSpc>
                <a:spcPct val="90000"/>
              </a:lnSpc>
              <a:buFontTx/>
              <a:buChar char="•"/>
            </a:pPr>
            <a:endParaRPr lang="en-US" altLang="en-US" dirty="0">
              <a:latin typeface="Arial" panose="020B0604020202020204" pitchFamily="34" charset="0"/>
              <a:ea typeface="ＭＳ Ｐゴシック" panose="020B0600070205080204" pitchFamily="34" charset="-128"/>
            </a:endParaRPr>
          </a:p>
          <a:p>
            <a:pPr>
              <a:lnSpc>
                <a:spcPct val="90000"/>
              </a:lnSpc>
              <a:buFontTx/>
              <a:buChar char="•"/>
            </a:pPr>
            <a:r>
              <a:rPr lang="en-US" altLang="en-US" dirty="0">
                <a:latin typeface="Arial" panose="020B0604020202020204" pitchFamily="34" charset="0"/>
                <a:ea typeface="ＭＳ Ｐゴシック" panose="020B0600070205080204" pitchFamily="34" charset="-128"/>
              </a:rPr>
              <a:t> Prepare by following the recommendations contained in this document and elsewhere.</a:t>
            </a:r>
          </a:p>
          <a:p>
            <a:pPr>
              <a:lnSpc>
                <a:spcPct val="90000"/>
              </a:lnSpc>
              <a:buFontTx/>
              <a:buChar char="•"/>
            </a:pPr>
            <a:endParaRPr lang="en-US" altLang="en-US" dirty="0">
              <a:latin typeface="Arial" panose="020B0604020202020204" pitchFamily="34" charset="0"/>
              <a:ea typeface="ＭＳ Ｐゴシック" panose="020B0600070205080204" pitchFamily="34" charset="-128"/>
            </a:endParaRPr>
          </a:p>
          <a:p>
            <a:pPr>
              <a:lnSpc>
                <a:spcPct val="90000"/>
              </a:lnSpc>
              <a:buFontTx/>
              <a:buChar char="•"/>
            </a:pPr>
            <a:r>
              <a:rPr lang="en-US" altLang="en-US" dirty="0">
                <a:latin typeface="Arial" panose="020B0604020202020204" pitchFamily="34" charset="0"/>
                <a:ea typeface="ＭＳ Ｐゴシック" panose="020B0600070205080204" pitchFamily="34" charset="-128"/>
              </a:rPr>
              <a:t> The current situation is fluid.  Information and public health officials’ guidance are subject to change, sometimes quite suddenly.  There are many factors that could develop, which would require a revised strategy.  Some of these developments could include: </a:t>
            </a:r>
          </a:p>
          <a:p>
            <a:pPr lvl="1">
              <a:lnSpc>
                <a:spcPct val="90000"/>
              </a:lnSpc>
            </a:pPr>
            <a:r>
              <a:rPr lang="en-US" altLang="en-US" dirty="0">
                <a:latin typeface="Arial" panose="020B0604020202020204" pitchFamily="34" charset="0"/>
                <a:ea typeface="ＭＳ Ｐゴシック" panose="020B0600070205080204" pitchFamily="34" charset="-128"/>
              </a:rPr>
              <a:t>- COVID-19 increases its ability to cause death and serious illness (virulence).</a:t>
            </a:r>
          </a:p>
          <a:p>
            <a:pPr lvl="1">
              <a:lnSpc>
                <a:spcPct val="90000"/>
              </a:lnSpc>
            </a:pPr>
            <a:r>
              <a:rPr lang="en-US" altLang="en-US" dirty="0">
                <a:latin typeface="Arial" panose="020B0604020202020204" pitchFamily="34" charset="0"/>
                <a:ea typeface="ＭＳ Ｐゴシック" panose="020B0600070205080204" pitchFamily="34" charset="-128"/>
              </a:rPr>
              <a:t>- COVID-19 becomes resistant to available treatments.</a:t>
            </a:r>
          </a:p>
          <a:p>
            <a:pPr lvl="1">
              <a:lnSpc>
                <a:spcPct val="90000"/>
              </a:lnSpc>
            </a:pPr>
            <a:r>
              <a:rPr lang="en-US" altLang="en-US" dirty="0">
                <a:latin typeface="Arial" panose="020B0604020202020204" pitchFamily="34" charset="0"/>
                <a:ea typeface="ＭＳ Ｐゴシック" panose="020B0600070205080204" pitchFamily="34" charset="-128"/>
              </a:rPr>
              <a:t>- There is a shortage of a safe and effective vaccine.</a:t>
            </a:r>
          </a:p>
          <a:p>
            <a:pPr lvl="1">
              <a:lnSpc>
                <a:spcPct val="90000"/>
              </a:lnSpc>
            </a:pPr>
            <a:r>
              <a:rPr lang="en-US" altLang="en-US" dirty="0">
                <a:latin typeface="Arial" panose="020B0604020202020204" pitchFamily="34" charset="0"/>
                <a:ea typeface="ＭＳ Ｐゴシック" panose="020B0600070205080204" pitchFamily="34" charset="-128"/>
              </a:rPr>
              <a:t>- Other prevention measures such as respirators are not available and/or effective.</a:t>
            </a:r>
          </a:p>
          <a:p>
            <a:pPr>
              <a:lnSpc>
                <a:spcPct val="90000"/>
              </a:lnSpc>
            </a:pPr>
            <a:endParaRPr lang="en-US" altLang="en-US" dirty="0">
              <a:latin typeface="Arial" panose="020B0604020202020204" pitchFamily="34" charset="0"/>
              <a:ea typeface="ＭＳ Ｐゴシック" panose="020B0600070205080204" pitchFamily="34" charset="-128"/>
            </a:endParaRPr>
          </a:p>
        </p:txBody>
      </p:sp>
      <p:sp>
        <p:nvSpPr>
          <p:cNvPr id="24580" name="Slide Number Placeholder 3">
            <a:extLst>
              <a:ext uri="{FF2B5EF4-FFF2-40B4-BE49-F238E27FC236}">
                <a16:creationId xmlns:a16="http://schemas.microsoft.com/office/drawing/2014/main" id="{1C84CC12-3E9D-409C-B5E0-F338EFDD6A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49CBEF4C-56C1-4B35-A00D-5B2A4CBF4956}" type="slidenum">
              <a:rPr lang="en-US" altLang="en-US" sz="1200" baseline="0"/>
              <a:pPr/>
              <a:t>6</a:t>
            </a:fld>
            <a:endParaRPr lang="en-US" altLang="en-US" sz="1200" baseline="0"/>
          </a:p>
        </p:txBody>
      </p:sp>
      <p:sp>
        <p:nvSpPr>
          <p:cNvPr id="24581" name="Date Placeholder 4">
            <a:extLst>
              <a:ext uri="{FF2B5EF4-FFF2-40B4-BE49-F238E27FC236}">
                <a16:creationId xmlns:a16="http://schemas.microsoft.com/office/drawing/2014/main" id="{DF9E64FB-23DC-421E-8554-398E4AC9BEE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24582" name="Header Placeholder 5">
            <a:extLst>
              <a:ext uri="{FF2B5EF4-FFF2-40B4-BE49-F238E27FC236}">
                <a16:creationId xmlns:a16="http://schemas.microsoft.com/office/drawing/2014/main" id="{95AE6F37-1A24-4243-A27C-D1E343AB1E5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24583" name="Footer Placeholder 6">
            <a:extLst>
              <a:ext uri="{FF2B5EF4-FFF2-40B4-BE49-F238E27FC236}">
                <a16:creationId xmlns:a16="http://schemas.microsoft.com/office/drawing/2014/main" id="{83AFEBA7-1DE8-4DFD-B3BD-F0F0A2DB80B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DDC7AE02-DAB0-4706-8F59-3131E7FA801F}"/>
              </a:ext>
            </a:extLst>
          </p:cNvPr>
          <p:cNvSpPr>
            <a:spLocks noGrp="1" noRot="1" noChangeAspect="1" noTextEdit="1"/>
          </p:cNvSpPr>
          <p:nvPr>
            <p:ph type="sldImg"/>
          </p:nvPr>
        </p:nvSpPr>
        <p:spPr>
          <a:xfrm>
            <a:off x="1227138" y="693738"/>
            <a:ext cx="4656137" cy="3492500"/>
          </a:xfrm>
          <a:ln/>
        </p:spPr>
      </p:sp>
      <p:sp>
        <p:nvSpPr>
          <p:cNvPr id="26627" name="Notes Placeholder 2">
            <a:extLst>
              <a:ext uri="{FF2B5EF4-FFF2-40B4-BE49-F238E27FC236}">
                <a16:creationId xmlns:a16="http://schemas.microsoft.com/office/drawing/2014/main" id="{8DBC1170-A528-43CF-9EC5-93E18592370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There is much that is not known about COVID-19.  What is true today could change in the coming months.  However, that does not mean that reasonable and effective steps cannot or should not be taken now to prepare and to protect workers.  Erring on the side of caution will prevent illnesses and deaths.</a:t>
            </a:r>
          </a:p>
          <a:p>
            <a:r>
              <a:rPr lang="en-US" altLang="en-US" dirty="0">
                <a:latin typeface="Arial" panose="020B0604020202020204" pitchFamily="34" charset="0"/>
                <a:ea typeface="ＭＳ Ｐゴシック" panose="020B0600070205080204" pitchFamily="34" charset="-128"/>
              </a:rPr>
              <a:t>The precautionary principle should guide our planning and actions:  When it comes to worker safety, we should be driven by the ‘precautionary principle’ that reasonable steps to reduce risk should not await scientific certainty about the nature of the hazard or risk. </a:t>
            </a:r>
          </a:p>
          <a:p>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26628" name="Slide Number Placeholder 3">
            <a:extLst>
              <a:ext uri="{FF2B5EF4-FFF2-40B4-BE49-F238E27FC236}">
                <a16:creationId xmlns:a16="http://schemas.microsoft.com/office/drawing/2014/main" id="{0B39EF25-85F5-4D6C-A13D-1B645911B88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E105DD7B-D795-4757-8591-AE0DA6B00983}" type="slidenum">
              <a:rPr lang="en-US" altLang="en-US" sz="1200" baseline="0"/>
              <a:pPr/>
              <a:t>7</a:t>
            </a:fld>
            <a:endParaRPr lang="en-US" altLang="en-US" sz="1200" baseline="0"/>
          </a:p>
        </p:txBody>
      </p:sp>
      <p:sp>
        <p:nvSpPr>
          <p:cNvPr id="26629" name="Date Placeholder 4">
            <a:extLst>
              <a:ext uri="{FF2B5EF4-FFF2-40B4-BE49-F238E27FC236}">
                <a16:creationId xmlns:a16="http://schemas.microsoft.com/office/drawing/2014/main" id="{7E6DBFA6-BDE1-4B92-A337-4C3EB8E4CEF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26630" name="Header Placeholder 5">
            <a:extLst>
              <a:ext uri="{FF2B5EF4-FFF2-40B4-BE49-F238E27FC236}">
                <a16:creationId xmlns:a16="http://schemas.microsoft.com/office/drawing/2014/main" id="{6AED099B-5849-4568-9F03-286E2DDE162C}"/>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26631" name="Footer Placeholder 6">
            <a:extLst>
              <a:ext uri="{FF2B5EF4-FFF2-40B4-BE49-F238E27FC236}">
                <a16:creationId xmlns:a16="http://schemas.microsoft.com/office/drawing/2014/main" id="{CEF94D41-9636-4BD2-818D-BAAA2E9A9B1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EB959CFF-9183-4DCB-85BC-8489C55C6E50}"/>
              </a:ext>
            </a:extLst>
          </p:cNvPr>
          <p:cNvSpPr>
            <a:spLocks noGrp="1" noRot="1" noChangeAspect="1" noTextEdit="1"/>
          </p:cNvSpPr>
          <p:nvPr>
            <p:ph type="sldImg"/>
          </p:nvPr>
        </p:nvSpPr>
        <p:spPr>
          <a:ln/>
        </p:spPr>
      </p:sp>
      <p:sp>
        <p:nvSpPr>
          <p:cNvPr id="28675" name="Notes Placeholder 2">
            <a:extLst>
              <a:ext uri="{FF2B5EF4-FFF2-40B4-BE49-F238E27FC236}">
                <a16:creationId xmlns:a16="http://schemas.microsoft.com/office/drawing/2014/main" id="{4D045381-CB10-43B2-95FC-227A2916191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28676" name="Slide Number Placeholder 3">
            <a:extLst>
              <a:ext uri="{FF2B5EF4-FFF2-40B4-BE49-F238E27FC236}">
                <a16:creationId xmlns:a16="http://schemas.microsoft.com/office/drawing/2014/main" id="{A3031CEB-1512-4978-982C-18C6319D9C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388AAE7F-7AC8-4CF9-A521-5ED1FD15929A}" type="slidenum">
              <a:rPr lang="en-US" altLang="en-US" sz="1200" baseline="0"/>
              <a:pPr/>
              <a:t>8</a:t>
            </a:fld>
            <a:endParaRPr lang="en-US" altLang="en-US" sz="1200" baseline="0"/>
          </a:p>
        </p:txBody>
      </p:sp>
      <p:sp>
        <p:nvSpPr>
          <p:cNvPr id="28677" name="Date Placeholder 4">
            <a:extLst>
              <a:ext uri="{FF2B5EF4-FFF2-40B4-BE49-F238E27FC236}">
                <a16:creationId xmlns:a16="http://schemas.microsoft.com/office/drawing/2014/main" id="{B85F4314-DEB5-48BB-9E8A-ED006C27291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28678" name="Header Placeholder 5">
            <a:extLst>
              <a:ext uri="{FF2B5EF4-FFF2-40B4-BE49-F238E27FC236}">
                <a16:creationId xmlns:a16="http://schemas.microsoft.com/office/drawing/2014/main" id="{1AC58705-684B-438A-89DB-7ED35F21F9F0}"/>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28679" name="Footer Placeholder 6">
            <a:extLst>
              <a:ext uri="{FF2B5EF4-FFF2-40B4-BE49-F238E27FC236}">
                <a16:creationId xmlns:a16="http://schemas.microsoft.com/office/drawing/2014/main" id="{4E2FF6E4-67DD-46B0-A9EB-E7BF0E64837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1C27265F-2019-44C3-9B8F-C07C756BE92E}"/>
              </a:ext>
            </a:extLst>
          </p:cNvPr>
          <p:cNvSpPr>
            <a:spLocks noGrp="1" noRot="1" noChangeAspect="1" noTextEdit="1"/>
          </p:cNvSpPr>
          <p:nvPr>
            <p:ph type="sldImg"/>
          </p:nvPr>
        </p:nvSpPr>
        <p:spPr>
          <a:ln/>
        </p:spPr>
      </p:sp>
      <p:sp>
        <p:nvSpPr>
          <p:cNvPr id="30723" name="Notes Placeholder 2">
            <a:extLst>
              <a:ext uri="{FF2B5EF4-FFF2-40B4-BE49-F238E27FC236}">
                <a16:creationId xmlns:a16="http://schemas.microsoft.com/office/drawing/2014/main" id="{6C8583D6-5F33-42B6-892E-8CF214BB4B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virus has been named “SARS-CoV-2” and the disease it causes has been named “coronavirus disease 2019” (abbreviated “COVID-19”).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trike="sngStrike" dirty="0">
                <a:latin typeface="Arial" panose="020B0604020202020204" pitchFamily="34" charset="0"/>
                <a:ea typeface="ＭＳ Ｐゴシック" panose="020B0600070205080204" pitchFamily="34" charset="-128"/>
              </a:rPr>
              <a:t>This virus was originally referred to as “swine flu” because laboratory testing at first showed that this new virus was very similar to influenza viruses that normally occur in pigs in North America. However, further study has shown that this new virus is very different from what normally circulates in North American pigs. It has two genes from flu viruses that normally circulate in pigs in Europe and Asia and bird (avian) genes and human genes. Scientists call this a "quadruple </a:t>
            </a:r>
            <a:r>
              <a:rPr lang="en-US" altLang="en-US" strike="sngStrike" dirty="0" err="1">
                <a:latin typeface="Arial" panose="020B0604020202020204" pitchFamily="34" charset="0"/>
                <a:ea typeface="ＭＳ Ｐゴシック" panose="020B0600070205080204" pitchFamily="34" charset="-128"/>
              </a:rPr>
              <a:t>reassortant</a:t>
            </a:r>
            <a:r>
              <a:rPr lang="en-US" altLang="en-US" strike="sngStrike" dirty="0">
                <a:latin typeface="Arial" panose="020B0604020202020204" pitchFamily="34" charset="0"/>
                <a:ea typeface="ＭＳ Ｐゴシック" panose="020B0600070205080204" pitchFamily="34" charset="-128"/>
              </a:rPr>
              <a:t>" virus.</a:t>
            </a:r>
          </a:p>
          <a:p>
            <a:endParaRPr lang="en-US" altLang="en-US" dirty="0">
              <a:latin typeface="Arial" panose="020B0604020202020204" pitchFamily="34" charset="0"/>
              <a:ea typeface="ＭＳ Ｐゴシック" panose="020B0600070205080204" pitchFamily="34" charset="-128"/>
            </a:endParaRPr>
          </a:p>
          <a:p>
            <a:r>
              <a:rPr lang="en-US" dirty="0"/>
              <a:t>Coronaviruses are a large family of viruses that are common in people and many different species of animals, including camels, cattle, cats, and bats. Rarely, animal coronaviruses can infect people and then spread between people such as with </a:t>
            </a:r>
            <a:r>
              <a:rPr lang="en-US" dirty="0">
                <a:hlinkClick r:id="rId3"/>
              </a:rPr>
              <a:t>MERS-</a:t>
            </a:r>
            <a:r>
              <a:rPr lang="en-US" dirty="0" err="1">
                <a:hlinkClick r:id="rId3"/>
              </a:rPr>
              <a:t>CoV</a:t>
            </a:r>
            <a:r>
              <a:rPr lang="en-US" dirty="0"/>
              <a:t>, </a:t>
            </a:r>
            <a:r>
              <a:rPr lang="en-US" dirty="0">
                <a:hlinkClick r:id="rId4"/>
              </a:rPr>
              <a:t>SARS-</a:t>
            </a:r>
            <a:r>
              <a:rPr lang="en-US" dirty="0" err="1">
                <a:hlinkClick r:id="rId4"/>
              </a:rPr>
              <a:t>CoV</a:t>
            </a:r>
            <a:r>
              <a:rPr lang="en-US" dirty="0"/>
              <a:t>, and now with this new virus (named SARS-CoV-2).</a:t>
            </a:r>
          </a:p>
          <a:p>
            <a:r>
              <a:rPr lang="en-US" dirty="0"/>
              <a:t>The SARS-CoV-2 virus is a </a:t>
            </a:r>
            <a:r>
              <a:rPr lang="en-US" dirty="0" err="1"/>
              <a:t>betacoronavirus</a:t>
            </a:r>
            <a:r>
              <a:rPr lang="en-US" dirty="0"/>
              <a:t>, like MERS-</a:t>
            </a:r>
            <a:r>
              <a:rPr lang="en-US" dirty="0" err="1"/>
              <a:t>CoV</a:t>
            </a:r>
            <a:r>
              <a:rPr lang="en-US" dirty="0"/>
              <a:t> and SARS-</a:t>
            </a:r>
            <a:r>
              <a:rPr lang="en-US" dirty="0" err="1"/>
              <a:t>CoV</a:t>
            </a:r>
            <a:r>
              <a:rPr lang="en-US" dirty="0"/>
              <a:t>.  All three of these viruses have their origins in bats. The sequences from U.S. patients are similar to the one that China initially posted, suggesting a likely single, recent emergence of this virus from an animal reservoir. (https://www.cdc.gov/coronavirus/2019-nCoV/summary.html)</a:t>
            </a:r>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The virus is a novel strain, meaning that it is new or has not been seen in a very long time.  As a result, humans have not developed natural immunity to COVID-19, and therefore could be infected.</a:t>
            </a:r>
          </a:p>
        </p:txBody>
      </p:sp>
      <p:sp>
        <p:nvSpPr>
          <p:cNvPr id="30724" name="Slide Number Placeholder 3">
            <a:extLst>
              <a:ext uri="{FF2B5EF4-FFF2-40B4-BE49-F238E27FC236}">
                <a16:creationId xmlns:a16="http://schemas.microsoft.com/office/drawing/2014/main" id="{2544601D-D791-4799-B719-3BEA95D4FCB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5DF35F7C-BD28-468A-875A-5556E86B3D60}" type="slidenum">
              <a:rPr lang="en-US" altLang="en-US" sz="1200" baseline="0"/>
              <a:pPr/>
              <a:t>9</a:t>
            </a:fld>
            <a:endParaRPr lang="en-US" altLang="en-US" sz="1200" baseline="0"/>
          </a:p>
        </p:txBody>
      </p:sp>
      <p:sp>
        <p:nvSpPr>
          <p:cNvPr id="30725" name="Date Placeholder 4">
            <a:extLst>
              <a:ext uri="{FF2B5EF4-FFF2-40B4-BE49-F238E27FC236}">
                <a16:creationId xmlns:a16="http://schemas.microsoft.com/office/drawing/2014/main" id="{FE456FBD-7261-4A40-8918-187AC5EABA6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30726" name="Header Placeholder 5">
            <a:extLst>
              <a:ext uri="{FF2B5EF4-FFF2-40B4-BE49-F238E27FC236}">
                <a16:creationId xmlns:a16="http://schemas.microsoft.com/office/drawing/2014/main" id="{49F61DD2-FC2A-436B-A0BA-917EB9C037DC}"/>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30727" name="Footer Placeholder 6">
            <a:extLst>
              <a:ext uri="{FF2B5EF4-FFF2-40B4-BE49-F238E27FC236}">
                <a16:creationId xmlns:a16="http://schemas.microsoft.com/office/drawing/2014/main" id="{CA72CCD2-B4D1-4578-A750-C197CA45E78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B09B6CEF-FE20-4511-A714-E0CC05B6FDEF}"/>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4768931D-9FAB-43EC-BB0D-FEDC9D24D7F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Spread of COVID-19 virus is thought to occur in the same way that seasonal flu spreads. Flu viruses are spread mainly from person to person through coughing or sneezing by people with influenza. </a:t>
            </a:r>
          </a:p>
          <a:p>
            <a:r>
              <a:rPr lang="en-US" altLang="en-US" b="1" u="sng" dirty="0">
                <a:latin typeface="Arial" panose="020B0604020202020204" pitchFamily="34" charset="0"/>
                <a:ea typeface="ＭＳ Ｐゴシック" panose="020B0600070205080204" pitchFamily="34" charset="-128"/>
              </a:rPr>
              <a:t>Droplet</a:t>
            </a:r>
            <a:r>
              <a:rPr lang="en-US" altLang="en-US" dirty="0">
                <a:latin typeface="Arial" panose="020B0604020202020204" pitchFamily="34" charset="0"/>
                <a:ea typeface="ＭＳ Ｐゴシック" panose="020B0600070205080204" pitchFamily="34" charset="-128"/>
              </a:rPr>
              <a:t> transmission occurs when respiratory secretions from coughing or sneezing land on mucosal surfaces (nose, mouth, and eyes).</a:t>
            </a:r>
          </a:p>
          <a:p>
            <a:r>
              <a:rPr lang="en-US" altLang="en-US" b="1" u="sng" dirty="0">
                <a:latin typeface="Arial" panose="020B0604020202020204" pitchFamily="34" charset="0"/>
                <a:ea typeface="ＭＳ Ｐゴシック" panose="020B0600070205080204" pitchFamily="34" charset="-128"/>
              </a:rPr>
              <a:t>Contact</a:t>
            </a:r>
            <a:r>
              <a:rPr lang="en-US" altLang="en-US" dirty="0">
                <a:latin typeface="Arial" panose="020B0604020202020204" pitchFamily="34" charset="0"/>
                <a:ea typeface="ＭＳ Ｐゴシック" panose="020B0600070205080204" pitchFamily="34" charset="-128"/>
              </a:rPr>
              <a:t> transmission is touching something with COVID-19 virus on it and then touching your mouth, nose or eyes.</a:t>
            </a:r>
          </a:p>
          <a:p>
            <a:r>
              <a:rPr lang="en-US" altLang="en-US" b="1" u="sng" dirty="0">
                <a:latin typeface="Arial" panose="020B0604020202020204" pitchFamily="34" charset="0"/>
                <a:ea typeface="ＭＳ Ｐゴシック" panose="020B0600070205080204" pitchFamily="34" charset="-128"/>
              </a:rPr>
              <a:t>Airborne</a:t>
            </a:r>
            <a:r>
              <a:rPr lang="en-US" altLang="en-US" dirty="0">
                <a:latin typeface="Arial" panose="020B0604020202020204" pitchFamily="34" charset="0"/>
                <a:ea typeface="ＭＳ Ｐゴシック" panose="020B0600070205080204" pitchFamily="34" charset="-128"/>
              </a:rPr>
              <a:t> transmission means breathing in infectious COVID-19 particles.</a:t>
            </a:r>
          </a:p>
          <a:p>
            <a:endParaRPr lang="en-US" altLang="en-US" dirty="0">
              <a:latin typeface="Arial" panose="020B0604020202020204" pitchFamily="34" charset="0"/>
              <a:ea typeface="ＭＳ Ｐゴシック" panose="020B0600070205080204" pitchFamily="34" charset="-128"/>
            </a:endParaRPr>
          </a:p>
          <a:p>
            <a:r>
              <a:rPr lang="en-US" altLang="en-US" strike="sngStrike" dirty="0">
                <a:latin typeface="Arial" panose="020B0604020202020204" pitchFamily="34" charset="0"/>
                <a:ea typeface="ＭＳ Ｐゴシック" panose="020B0600070205080204" pitchFamily="34" charset="-128"/>
              </a:rPr>
              <a:t>People infected with H1N1 flu shed virus and may be able to infect others from 1 day before getting sick to 5 to 7 days after. </a:t>
            </a:r>
          </a:p>
          <a:p>
            <a:endParaRPr lang="en-US" altLang="en-US" strike="sngStrike" dirty="0">
              <a:latin typeface="Arial" panose="020B0604020202020204" pitchFamily="34" charset="0"/>
              <a:ea typeface="ＭＳ Ｐゴシック" panose="020B0600070205080204" pitchFamily="34" charset="-128"/>
            </a:endParaRPr>
          </a:p>
          <a:p>
            <a:r>
              <a:rPr lang="en-US" dirty="0"/>
              <a:t>Most estimates of the incubation period for COVID-19 range from 1-14 days, most commonly around five days. The “incubation period” means the time between catching the virus and beginning to have symptoms of the disease.</a:t>
            </a:r>
            <a:endParaRPr lang="en-US" altLang="en-US" strike="sngStrike"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This can be longer in some people, especially children and people with weakened immune systems and in people infected with the new COVID-19 virus.</a:t>
            </a:r>
          </a:p>
        </p:txBody>
      </p:sp>
      <p:sp>
        <p:nvSpPr>
          <p:cNvPr id="32772" name="Slide Number Placeholder 3">
            <a:extLst>
              <a:ext uri="{FF2B5EF4-FFF2-40B4-BE49-F238E27FC236}">
                <a16:creationId xmlns:a16="http://schemas.microsoft.com/office/drawing/2014/main" id="{5CBA1359-F597-45EE-9807-31EC9065EE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D48CBF7C-214A-44C2-8874-E6BBCA3D8439}" type="slidenum">
              <a:rPr lang="en-US" altLang="en-US" sz="1200" baseline="0"/>
              <a:pPr/>
              <a:t>10</a:t>
            </a:fld>
            <a:endParaRPr lang="en-US" altLang="en-US" sz="1200" baseline="0"/>
          </a:p>
        </p:txBody>
      </p:sp>
      <p:sp>
        <p:nvSpPr>
          <p:cNvPr id="32773" name="Date Placeholder 4">
            <a:extLst>
              <a:ext uri="{FF2B5EF4-FFF2-40B4-BE49-F238E27FC236}">
                <a16:creationId xmlns:a16="http://schemas.microsoft.com/office/drawing/2014/main" id="{064F6A1E-BE20-4478-A7E4-264EDBF1DE4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32774" name="Header Placeholder 5">
            <a:extLst>
              <a:ext uri="{FF2B5EF4-FFF2-40B4-BE49-F238E27FC236}">
                <a16:creationId xmlns:a16="http://schemas.microsoft.com/office/drawing/2014/main" id="{8805D22F-A6BA-4486-AB76-818A28FAA0C8}"/>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32775" name="Footer Placeholder 6">
            <a:extLst>
              <a:ext uri="{FF2B5EF4-FFF2-40B4-BE49-F238E27FC236}">
                <a16:creationId xmlns:a16="http://schemas.microsoft.com/office/drawing/2014/main" id="{79D9626D-E52E-43EA-AA8E-701FCFFE6BE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58046360-0194-43A9-BE99-E4AD05FB30E8}"/>
              </a:ext>
            </a:extLst>
          </p:cNvPr>
          <p:cNvSpPr>
            <a:spLocks noGrp="1" noRot="1" noChangeAspect="1" noTextEdit="1"/>
          </p:cNvSpPr>
          <p:nvPr>
            <p:ph type="sldImg"/>
          </p:nvPr>
        </p:nvSpPr>
        <p:spPr>
          <a:ln/>
        </p:spPr>
      </p:sp>
      <p:sp>
        <p:nvSpPr>
          <p:cNvPr id="34819" name="Notes Placeholder 2">
            <a:extLst>
              <a:ext uri="{FF2B5EF4-FFF2-40B4-BE49-F238E27FC236}">
                <a16:creationId xmlns:a16="http://schemas.microsoft.com/office/drawing/2014/main" id="{0F19D73C-3B73-4036-956E-83A11BF3019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following symptoms may appear </a:t>
            </a:r>
            <a:r>
              <a:rPr lang="en-US" b="1" dirty="0"/>
              <a:t>2-14 days after exposure</a:t>
            </a:r>
            <a:endParaRPr lang="en-US" altLang="en-US" dirty="0">
              <a:latin typeface="Arial" panose="020B0604020202020204" pitchFamily="34" charset="0"/>
              <a:ea typeface="ＭＳ Ｐゴシック" panose="020B0600070205080204" pitchFamily="34" charset="-128"/>
            </a:endParaRPr>
          </a:p>
        </p:txBody>
      </p:sp>
      <p:sp>
        <p:nvSpPr>
          <p:cNvPr id="34820" name="Slide Number Placeholder 3">
            <a:extLst>
              <a:ext uri="{FF2B5EF4-FFF2-40B4-BE49-F238E27FC236}">
                <a16:creationId xmlns:a16="http://schemas.microsoft.com/office/drawing/2014/main" id="{41A6B1B0-E63B-4DAF-852F-8E261BB5C3B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1EFBF281-73D9-496E-A9AC-C98A4EE1C50F}" type="slidenum">
              <a:rPr lang="en-US" altLang="en-US" sz="1200" baseline="0"/>
              <a:pPr/>
              <a:t>11</a:t>
            </a:fld>
            <a:endParaRPr lang="en-US" altLang="en-US" sz="1200" baseline="0"/>
          </a:p>
        </p:txBody>
      </p:sp>
      <p:sp>
        <p:nvSpPr>
          <p:cNvPr id="34821" name="Date Placeholder 4">
            <a:extLst>
              <a:ext uri="{FF2B5EF4-FFF2-40B4-BE49-F238E27FC236}">
                <a16:creationId xmlns:a16="http://schemas.microsoft.com/office/drawing/2014/main" id="{1660BDE8-C956-4794-8249-F8DE8BE6932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34822" name="Header Placeholder 5">
            <a:extLst>
              <a:ext uri="{FF2B5EF4-FFF2-40B4-BE49-F238E27FC236}">
                <a16:creationId xmlns:a16="http://schemas.microsoft.com/office/drawing/2014/main" id="{22FA666B-310D-43B4-91EC-2564D216DD37}"/>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34823" name="Footer Placeholder 6">
            <a:extLst>
              <a:ext uri="{FF2B5EF4-FFF2-40B4-BE49-F238E27FC236}">
                <a16:creationId xmlns:a16="http://schemas.microsoft.com/office/drawing/2014/main" id="{02221FAA-15EB-4878-99D2-128B9F718A4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705119E7-BE96-4F66-BB77-1E5564FAE251}"/>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DCDD8612-B488-4174-8664-69833F117EE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As is the case with seasonal flu, certain conditions appear to put some individuals at increased risk of complications associated with COVID-19. These underlying conditions are listed above.</a:t>
            </a:r>
          </a:p>
        </p:txBody>
      </p:sp>
      <p:sp>
        <p:nvSpPr>
          <p:cNvPr id="36868" name="Slide Number Placeholder 3">
            <a:extLst>
              <a:ext uri="{FF2B5EF4-FFF2-40B4-BE49-F238E27FC236}">
                <a16:creationId xmlns:a16="http://schemas.microsoft.com/office/drawing/2014/main" id="{65C306C5-8347-4456-8B08-FADCF56B73E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3A7AD443-AA9B-4103-8053-8D695BB63EB3}" type="slidenum">
              <a:rPr lang="en-US" altLang="en-US" sz="1200" baseline="0"/>
              <a:pPr/>
              <a:t>12</a:t>
            </a:fld>
            <a:endParaRPr lang="en-US" altLang="en-US" sz="1200" baseline="0"/>
          </a:p>
        </p:txBody>
      </p:sp>
      <p:sp>
        <p:nvSpPr>
          <p:cNvPr id="36869" name="Date Placeholder 4">
            <a:extLst>
              <a:ext uri="{FF2B5EF4-FFF2-40B4-BE49-F238E27FC236}">
                <a16:creationId xmlns:a16="http://schemas.microsoft.com/office/drawing/2014/main" id="{2518283E-57E9-4881-A385-50ED09A3505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36870" name="Header Placeholder 5">
            <a:extLst>
              <a:ext uri="{FF2B5EF4-FFF2-40B4-BE49-F238E27FC236}">
                <a16:creationId xmlns:a16="http://schemas.microsoft.com/office/drawing/2014/main" id="{74C02DA0-A21F-45DD-AF6F-FE73871BF675}"/>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36871" name="Footer Placeholder 6">
            <a:extLst>
              <a:ext uri="{FF2B5EF4-FFF2-40B4-BE49-F238E27FC236}">
                <a16:creationId xmlns:a16="http://schemas.microsoft.com/office/drawing/2014/main" id="{43F8F4D4-2092-4859-9F4B-B9752B945277}"/>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C05B0910-CD78-4BAB-B573-F9F2BEE4DE8E}"/>
              </a:ext>
            </a:extLst>
          </p:cNvPr>
          <p:cNvSpPr>
            <a:spLocks noGrp="1" noRot="1" noChangeAspect="1" noTextEdit="1"/>
          </p:cNvSpPr>
          <p:nvPr>
            <p:ph type="sldImg"/>
          </p:nvPr>
        </p:nvSpPr>
        <p:spPr>
          <a:ln/>
        </p:spPr>
      </p:sp>
      <p:sp>
        <p:nvSpPr>
          <p:cNvPr id="38915" name="Notes Placeholder 2">
            <a:extLst>
              <a:ext uri="{FF2B5EF4-FFF2-40B4-BE49-F238E27FC236}">
                <a16:creationId xmlns:a16="http://schemas.microsoft.com/office/drawing/2014/main" id="{486E758D-4357-45E1-87FA-A0FC878FBD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strike="sngStrike" dirty="0">
                <a:latin typeface="Arial" panose="020B0604020202020204" pitchFamily="34" charset="0"/>
                <a:ea typeface="ＭＳ Ｐゴシック" panose="020B0600070205080204" pitchFamily="34" charset="-128"/>
              </a:rPr>
              <a:t>At this time, H1N1 is expected to infect more people and cause more deaths and serious illnesses than seasonal influenza.   On average, 36,000 people in the United States die from complications related to seasonal flu.  Over 90% of deaths and about 60 percent of hospitalization normally occur in people older than 65.</a:t>
            </a:r>
          </a:p>
          <a:p>
            <a:endParaRPr lang="en-US" altLang="en-US" sz="1100" strike="sngStrike" dirty="0">
              <a:latin typeface="Arial" panose="020B0604020202020204" pitchFamily="34" charset="0"/>
              <a:ea typeface="ＭＳ Ｐゴシック" panose="020B0600070205080204" pitchFamily="34" charset="-128"/>
            </a:endParaRPr>
          </a:p>
          <a:p>
            <a:r>
              <a:rPr lang="en-US" altLang="en-US" sz="1100" strike="sngStrike" dirty="0">
                <a:latin typeface="Arial" panose="020B0604020202020204" pitchFamily="34" charset="0"/>
                <a:ea typeface="ＭＳ Ｐゴシック" panose="020B0600070205080204" pitchFamily="34" charset="-128"/>
              </a:rPr>
              <a:t>H1N1 flu, by contrast, has caused greater disease in people younger than 25 years of age more than in older people.  As this time, adults older than 64 years do not yet appear to be at increased risk of 2009 H1N1-related complications, which is unusual when compared with seasonal flu. </a:t>
            </a:r>
          </a:p>
          <a:p>
            <a:endParaRPr lang="en-US" altLang="en-US" sz="1100" strike="sngStrike" dirty="0">
              <a:latin typeface="Arial" panose="020B0604020202020204" pitchFamily="34" charset="0"/>
              <a:ea typeface="ＭＳ Ｐゴシック" panose="020B0600070205080204" pitchFamily="34" charset="-128"/>
            </a:endParaRPr>
          </a:p>
          <a:p>
            <a:r>
              <a:rPr lang="en-US" altLang="en-US" sz="1100" strike="sngStrike" dirty="0">
                <a:latin typeface="Arial" panose="020B0604020202020204" pitchFamily="34" charset="0"/>
                <a:ea typeface="ＭＳ Ｐゴシック" panose="020B0600070205080204" pitchFamily="34" charset="-128"/>
              </a:rPr>
              <a:t>The immune systems of older individuals may be providing some protection.  CDC laboratory studies have shown that no children and very few adults younger than 60 years old have existing antibody to 2009 H1N1 flu virus.   However, about one-third of adults older than 60 may have antibodies against this virus. It is unknown how much, if any, protection may be afforded against 2009 H1N1 flu by any existing antibody.</a:t>
            </a:r>
          </a:p>
          <a:p>
            <a:endParaRPr lang="en-US" altLang="en-US" sz="1100" dirty="0">
              <a:latin typeface="Arial" panose="020B0604020202020204" pitchFamily="34" charset="0"/>
              <a:ea typeface="ＭＳ Ｐゴシック" panose="020B0600070205080204" pitchFamily="34" charset="-128"/>
            </a:endParaRPr>
          </a:p>
        </p:txBody>
      </p:sp>
      <p:sp>
        <p:nvSpPr>
          <p:cNvPr id="38916" name="Slide Number Placeholder 3">
            <a:extLst>
              <a:ext uri="{FF2B5EF4-FFF2-40B4-BE49-F238E27FC236}">
                <a16:creationId xmlns:a16="http://schemas.microsoft.com/office/drawing/2014/main" id="{9D879302-D9EA-497B-9BC7-6B2A9089CB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8AC4BAC-3A5C-4D73-9DB4-4A2CE40CB3AD}" type="slidenum">
              <a:rPr lang="en-US" altLang="en-US" sz="1200" baseline="0"/>
              <a:pPr/>
              <a:t>13</a:t>
            </a:fld>
            <a:endParaRPr lang="en-US" altLang="en-US" sz="1200" baseline="0"/>
          </a:p>
        </p:txBody>
      </p:sp>
      <p:sp>
        <p:nvSpPr>
          <p:cNvPr id="38917" name="Date Placeholder 4">
            <a:extLst>
              <a:ext uri="{FF2B5EF4-FFF2-40B4-BE49-F238E27FC236}">
                <a16:creationId xmlns:a16="http://schemas.microsoft.com/office/drawing/2014/main" id="{EE6476C2-26BD-46A2-9F36-DAAA3BA8D44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38918" name="Header Placeholder 5">
            <a:extLst>
              <a:ext uri="{FF2B5EF4-FFF2-40B4-BE49-F238E27FC236}">
                <a16:creationId xmlns:a16="http://schemas.microsoft.com/office/drawing/2014/main" id="{C78134FF-56B6-44E9-BE26-80981D7AAD9D}"/>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38919" name="Footer Placeholder 6">
            <a:extLst>
              <a:ext uri="{FF2B5EF4-FFF2-40B4-BE49-F238E27FC236}">
                <a16:creationId xmlns:a16="http://schemas.microsoft.com/office/drawing/2014/main" id="{94C900EA-F761-4243-AC5E-EB16B8FEA8C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55BE16F6-9DF1-4EB1-906F-366AF76F8C9D}"/>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23CDF2FF-EB10-4E90-840B-C7CD066118F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An influenza pandemic is a much more severe type of flu outbreak. Pandemic influenza occurs when a new strain of influenza virus appears, which causes serious illness in humans and is easily spread from person to person worldwide. The disease is very contagious because people have no immunity.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Past influenza pandemics have led to high levels of illness, death, social disruption, and economic loss. In the last century there were three such pandemics. The influenza outbreaks of 1918, 1957, and 1968 killed at least forty million, two million, and one million people worldwide, respectively. </a:t>
            </a:r>
          </a:p>
        </p:txBody>
      </p:sp>
      <p:sp>
        <p:nvSpPr>
          <p:cNvPr id="40964" name="Slide Number Placeholder 3">
            <a:extLst>
              <a:ext uri="{FF2B5EF4-FFF2-40B4-BE49-F238E27FC236}">
                <a16:creationId xmlns:a16="http://schemas.microsoft.com/office/drawing/2014/main" id="{00A7D079-D683-46C9-B5A5-7A2A3C20AB7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60FE8C88-C6FA-4EE8-8305-6A07B2F73D05}" type="slidenum">
              <a:rPr lang="en-US" altLang="en-US" sz="1200" baseline="0"/>
              <a:pPr/>
              <a:t>14</a:t>
            </a:fld>
            <a:endParaRPr lang="en-US" altLang="en-US" sz="1200" baseline="0"/>
          </a:p>
        </p:txBody>
      </p:sp>
      <p:sp>
        <p:nvSpPr>
          <p:cNvPr id="40965" name="Date Placeholder 4">
            <a:extLst>
              <a:ext uri="{FF2B5EF4-FFF2-40B4-BE49-F238E27FC236}">
                <a16:creationId xmlns:a16="http://schemas.microsoft.com/office/drawing/2014/main" id="{BD6C3AD3-E91B-4014-BDB5-A3A59D7B441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40966" name="Header Placeholder 5">
            <a:extLst>
              <a:ext uri="{FF2B5EF4-FFF2-40B4-BE49-F238E27FC236}">
                <a16:creationId xmlns:a16="http://schemas.microsoft.com/office/drawing/2014/main" id="{99DF15E5-25B3-4F8A-8187-48DD5C9E7F5D}"/>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40967" name="Footer Placeholder 6">
            <a:extLst>
              <a:ext uri="{FF2B5EF4-FFF2-40B4-BE49-F238E27FC236}">
                <a16:creationId xmlns:a16="http://schemas.microsoft.com/office/drawing/2014/main" id="{D9F41E28-BB8B-4BFB-A20E-CDCA8E9CC09D}"/>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D746AC8E-93DC-428A-8D0D-069E14FF966F}"/>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AE266AAE-D924-4C1A-99E7-336102BB286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While a vaccine is a central part of the effort to prevent infection and illness, other steps must be taken.  Scientists have identified the H1N1 virus and have changed it in order to make and then test a new vaccine.  The process, including producing millions of doses of vaccine, is followed each year to develop seasonal flu vaccine and takes months several months.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Unfortunately, influenza viruses, including H1N1, appear and start spreading before a vaccine is available.  With a novel influenza virus, in this case H1N1, the population has little or no immunity to the virus.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Even when a vaccine is available, some people will not be vaccinated.  Vaccines are tested to ensure that they are safe and effective for most people.  However, vaccines normally can have side effects and present significant health risks for vulnerable individuals.  Other people who are not considered to be at risk for serious reactions may choose not to receive the vaccine for various reasons.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There is also the possibility that the H1N1 virus could mutate, or change over time, which could reduce the vaccine’s ability to prevent infection.</a:t>
            </a:r>
          </a:p>
        </p:txBody>
      </p:sp>
      <p:sp>
        <p:nvSpPr>
          <p:cNvPr id="43012" name="Slide Number Placeholder 3">
            <a:extLst>
              <a:ext uri="{FF2B5EF4-FFF2-40B4-BE49-F238E27FC236}">
                <a16:creationId xmlns:a16="http://schemas.microsoft.com/office/drawing/2014/main" id="{3BFB39F1-059A-43BD-8A58-9D04489A97C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D8FCD589-94B9-41EA-A57E-C9C0A9E05AEA}" type="slidenum">
              <a:rPr lang="en-US" altLang="en-US" sz="1200" baseline="0"/>
              <a:pPr/>
              <a:t>15</a:t>
            </a:fld>
            <a:endParaRPr lang="en-US" altLang="en-US" sz="1200" baseline="0"/>
          </a:p>
        </p:txBody>
      </p:sp>
      <p:sp>
        <p:nvSpPr>
          <p:cNvPr id="43013" name="Date Placeholder 4">
            <a:extLst>
              <a:ext uri="{FF2B5EF4-FFF2-40B4-BE49-F238E27FC236}">
                <a16:creationId xmlns:a16="http://schemas.microsoft.com/office/drawing/2014/main" id="{DD859C70-522C-42A3-9951-ECB312777D1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43014" name="Header Placeholder 5">
            <a:extLst>
              <a:ext uri="{FF2B5EF4-FFF2-40B4-BE49-F238E27FC236}">
                <a16:creationId xmlns:a16="http://schemas.microsoft.com/office/drawing/2014/main" id="{902A3737-ADE4-4B4F-9EE6-16F34B0D216A}"/>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43015" name="Footer Placeholder 6">
            <a:extLst>
              <a:ext uri="{FF2B5EF4-FFF2-40B4-BE49-F238E27FC236}">
                <a16:creationId xmlns:a16="http://schemas.microsoft.com/office/drawing/2014/main" id="{8039F801-D46A-4ACA-84F9-5A1C00A3BE0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E96A1023-8A17-4C74-BE44-0ACDC6BE6E19}"/>
              </a:ext>
            </a:extLst>
          </p:cNvPr>
          <p:cNvSpPr>
            <a:spLocks noGrp="1" noRot="1" noChangeAspect="1" noTextEdit="1"/>
          </p:cNvSpPr>
          <p:nvPr>
            <p:ph type="sldImg"/>
          </p:nvPr>
        </p:nvSpPr>
        <p:spPr>
          <a:ln/>
        </p:spPr>
      </p:sp>
      <p:sp>
        <p:nvSpPr>
          <p:cNvPr id="45059" name="Notes Placeholder 2">
            <a:extLst>
              <a:ext uri="{FF2B5EF4-FFF2-40B4-BE49-F238E27FC236}">
                <a16:creationId xmlns:a16="http://schemas.microsoft.com/office/drawing/2014/main" id="{3D4864CC-6295-44A3-8058-1F7BAFEDAE3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Arial" panose="020B0604020202020204" pitchFamily="34" charset="0"/>
                <a:ea typeface="ＭＳ Ｐゴシック" panose="020B0600070205080204" pitchFamily="34" charset="-128"/>
              </a:rPr>
              <a:t>CDC’s Advisory Committee on Immunization Practices (ACIP) recommended in July 2009 that certain groups be given priority to receive the novel H1N1 influenza vaccine once it becomes available this fall.   They include:</a:t>
            </a:r>
          </a:p>
          <a:p>
            <a:pPr>
              <a:lnSpc>
                <a:spcPct val="90000"/>
              </a:lnSpc>
              <a:buFontTx/>
              <a:buChar char="•"/>
            </a:pPr>
            <a:r>
              <a:rPr lang="en-US" altLang="en-US" sz="1100">
                <a:latin typeface="Arial" panose="020B0604020202020204" pitchFamily="34" charset="0"/>
                <a:ea typeface="ＭＳ Ｐゴシック" panose="020B0600070205080204" pitchFamily="34" charset="-128"/>
              </a:rPr>
              <a:t>Pregnant women because they are at higher risk of complications and can potentially provide protection to infants who cannot be vaccinated.</a:t>
            </a:r>
          </a:p>
          <a:p>
            <a:pPr>
              <a:lnSpc>
                <a:spcPct val="90000"/>
              </a:lnSpc>
              <a:buFontTx/>
              <a:buChar char="•"/>
            </a:pPr>
            <a:r>
              <a:rPr lang="en-US" altLang="en-US" sz="1100">
                <a:latin typeface="Arial" panose="020B0604020202020204" pitchFamily="34" charset="0"/>
                <a:ea typeface="ＭＳ Ｐゴシック" panose="020B0600070205080204" pitchFamily="34" charset="-128"/>
              </a:rPr>
              <a:t>Household contacts and caregivers for children younger than 6 months of age because younger infants are at higher risk of influenza-related complications and cannot be vaccinated. Vaccination of those in close contact with infants less than 6 months old might help protect infants by “cocooning” them from the virus.</a:t>
            </a:r>
          </a:p>
          <a:p>
            <a:pPr>
              <a:lnSpc>
                <a:spcPct val="90000"/>
              </a:lnSpc>
              <a:buFontTx/>
              <a:buChar char="•"/>
            </a:pPr>
            <a:r>
              <a:rPr lang="en-US" altLang="en-US" sz="1100">
                <a:latin typeface="Arial" panose="020B0604020202020204" pitchFamily="34" charset="0"/>
                <a:ea typeface="ＭＳ Ｐゴシック" panose="020B0600070205080204" pitchFamily="34" charset="-128"/>
              </a:rPr>
              <a:t>Healthcare and emergency medical services personnel because infections among healthcare workers have been reported and this can be a potential source of infection for vulnerable patients. Also, increased absenteeism in this population could reduce healthcare system capacity. Health care workers have a higher than average chance of exposure to H1N1.</a:t>
            </a:r>
          </a:p>
          <a:p>
            <a:pPr>
              <a:lnSpc>
                <a:spcPct val="90000"/>
              </a:lnSpc>
              <a:buFontTx/>
              <a:buChar char="•"/>
            </a:pPr>
            <a:r>
              <a:rPr lang="en-US" altLang="en-US" sz="1100">
                <a:latin typeface="Arial" panose="020B0604020202020204" pitchFamily="34" charset="0"/>
                <a:ea typeface="ＭＳ Ｐゴシック" panose="020B0600070205080204" pitchFamily="34" charset="-128"/>
              </a:rPr>
              <a:t>All people from 6 months through 24 years of age.  </a:t>
            </a:r>
          </a:p>
          <a:p>
            <a:pPr marL="285750" lvl="1" indent="-114300">
              <a:lnSpc>
                <a:spcPct val="90000"/>
              </a:lnSpc>
              <a:buFontTx/>
              <a:buChar char="•"/>
            </a:pPr>
            <a:r>
              <a:rPr lang="en-US" altLang="en-US" sz="1100">
                <a:latin typeface="Arial" panose="020B0604020202020204" pitchFamily="34" charset="0"/>
                <a:ea typeface="ＭＳ Ｐゴシック" panose="020B0600070205080204" pitchFamily="34" charset="-128"/>
              </a:rPr>
              <a:t>This is based on many cases of novel H1N1 influenza among children from 6 months through 18 years of age because they are in close contact with each other in school and day care settings, which increases the likelihood of disease spread. </a:t>
            </a:r>
          </a:p>
          <a:p>
            <a:pPr marL="285750" lvl="1" indent="-114300">
              <a:lnSpc>
                <a:spcPct val="90000"/>
              </a:lnSpc>
              <a:buFontTx/>
              <a:buChar char="•"/>
            </a:pPr>
            <a:r>
              <a:rPr lang="en-US" altLang="en-US" sz="1100">
                <a:latin typeface="Arial" panose="020B0604020202020204" pitchFamily="34" charset="0"/>
                <a:ea typeface="ＭＳ Ｐゴシック" panose="020B0600070205080204" pitchFamily="34" charset="-128"/>
              </a:rPr>
              <a:t>Many cases have been seen in otherwise healthy young adults 19 through 24 years of age who often live, work, and study in close proximity, and they are a frequently mobile population.</a:t>
            </a:r>
          </a:p>
          <a:p>
            <a:pPr>
              <a:lnSpc>
                <a:spcPct val="90000"/>
              </a:lnSpc>
              <a:buFontTx/>
              <a:buChar char="•"/>
            </a:pPr>
            <a:r>
              <a:rPr lang="en-US" altLang="en-US" sz="1100">
                <a:latin typeface="Arial" panose="020B0604020202020204" pitchFamily="34" charset="0"/>
                <a:ea typeface="ＭＳ Ｐゴシック" panose="020B0600070205080204" pitchFamily="34" charset="-128"/>
              </a:rPr>
              <a:t>Persons aged 25 through 64 years who have health conditions associated with higher risk of medical complications from influenza.</a:t>
            </a:r>
          </a:p>
          <a:p>
            <a:pPr>
              <a:lnSpc>
                <a:spcPct val="90000"/>
              </a:lnSpc>
            </a:pPr>
            <a:r>
              <a:rPr lang="en-US" altLang="en-US" sz="1100">
                <a:latin typeface="Arial" panose="020B0604020202020204" pitchFamily="34" charset="0"/>
                <a:ea typeface="ＭＳ Ｐゴシック" panose="020B0600070205080204" pitchFamily="34" charset="-128"/>
              </a:rPr>
              <a:t>The ACIP recommendations can be found at: http://www.cdc.gov/h1n1flu/vaccination/acip.htm</a:t>
            </a:r>
          </a:p>
        </p:txBody>
      </p:sp>
      <p:sp>
        <p:nvSpPr>
          <p:cNvPr id="45060" name="Slide Number Placeholder 3">
            <a:extLst>
              <a:ext uri="{FF2B5EF4-FFF2-40B4-BE49-F238E27FC236}">
                <a16:creationId xmlns:a16="http://schemas.microsoft.com/office/drawing/2014/main" id="{82A7BB0B-2719-4816-B72C-12ED92BCA65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3657CF2D-E7EE-4592-900A-2219E37C45EB}" type="slidenum">
              <a:rPr lang="en-US" altLang="en-US" sz="1200" baseline="0"/>
              <a:pPr/>
              <a:t>16</a:t>
            </a:fld>
            <a:endParaRPr lang="en-US" altLang="en-US" sz="1200" baseline="0"/>
          </a:p>
        </p:txBody>
      </p:sp>
      <p:sp>
        <p:nvSpPr>
          <p:cNvPr id="45061" name="Date Placeholder 4">
            <a:extLst>
              <a:ext uri="{FF2B5EF4-FFF2-40B4-BE49-F238E27FC236}">
                <a16:creationId xmlns:a16="http://schemas.microsoft.com/office/drawing/2014/main" id="{AE7E3161-9876-4644-BBF2-F98A385345C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45062" name="Header Placeholder 5">
            <a:extLst>
              <a:ext uri="{FF2B5EF4-FFF2-40B4-BE49-F238E27FC236}">
                <a16:creationId xmlns:a16="http://schemas.microsoft.com/office/drawing/2014/main" id="{29399EE6-2851-48B0-B8E5-479F4786A9B5}"/>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45063" name="Footer Placeholder 6">
            <a:extLst>
              <a:ext uri="{FF2B5EF4-FFF2-40B4-BE49-F238E27FC236}">
                <a16:creationId xmlns:a16="http://schemas.microsoft.com/office/drawing/2014/main" id="{23835DAF-A7A3-4BBC-AB3C-C0ECA4BDEFE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D382E294-069D-4E5F-AA3E-5926B29A81B2}"/>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95E0FA37-4309-42BD-9F2A-65125036948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47108" name="Slide Number Placeholder 3">
            <a:extLst>
              <a:ext uri="{FF2B5EF4-FFF2-40B4-BE49-F238E27FC236}">
                <a16:creationId xmlns:a16="http://schemas.microsoft.com/office/drawing/2014/main" id="{641D7F56-52FD-46EB-9100-C65BC98B4E2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6F6BA3B7-6FB0-4304-94D1-B250D89AC56C}" type="slidenum">
              <a:rPr lang="en-US" altLang="en-US" sz="1200" baseline="0"/>
              <a:pPr/>
              <a:t>17</a:t>
            </a:fld>
            <a:endParaRPr lang="en-US" altLang="en-US" sz="1200" baseline="0"/>
          </a:p>
        </p:txBody>
      </p:sp>
      <p:sp>
        <p:nvSpPr>
          <p:cNvPr id="47109" name="Date Placeholder 4">
            <a:extLst>
              <a:ext uri="{FF2B5EF4-FFF2-40B4-BE49-F238E27FC236}">
                <a16:creationId xmlns:a16="http://schemas.microsoft.com/office/drawing/2014/main" id="{AE237488-B67F-443F-A390-0FF92B46F32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47110" name="Header Placeholder 5">
            <a:extLst>
              <a:ext uri="{FF2B5EF4-FFF2-40B4-BE49-F238E27FC236}">
                <a16:creationId xmlns:a16="http://schemas.microsoft.com/office/drawing/2014/main" id="{81ED9545-9139-4A5E-BE9F-15593D627811}"/>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47111" name="Footer Placeholder 6">
            <a:extLst>
              <a:ext uri="{FF2B5EF4-FFF2-40B4-BE49-F238E27FC236}">
                <a16:creationId xmlns:a16="http://schemas.microsoft.com/office/drawing/2014/main" id="{8595477B-A37C-492B-A86B-6EF5D6F35892}"/>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E51EC647-56A0-4B62-8225-2E281018BA90}"/>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647E2230-09A6-4C68-8C19-79812CE6D7C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How can you determine if your risk for COVID-19 is greater where you work than in the general population?   First, consider whether the type of setting you work in requires close proximity to people potentially infected with the COVID-19 virus.  Next, ask whether your specific job duties require you to have either repeated, extended or close contact with known or suspected sources of the virus.</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For example, a hospital is a work setting where there will be a greater concentration of individuals who have or are suspected of having the coronavirus.  </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However, employees who work in the same facility have different risks depending on what part of the institution they work in and the tasks that they perform.  Staff who provide bedside care to a patient with COVID-19 have a higher risk of becoming infected at work than someone working in the billing office.</a:t>
            </a:r>
          </a:p>
        </p:txBody>
      </p:sp>
      <p:sp>
        <p:nvSpPr>
          <p:cNvPr id="49156" name="Slide Number Placeholder 3">
            <a:extLst>
              <a:ext uri="{FF2B5EF4-FFF2-40B4-BE49-F238E27FC236}">
                <a16:creationId xmlns:a16="http://schemas.microsoft.com/office/drawing/2014/main" id="{C0CE2F0D-04A6-4875-9B76-9E6CC55004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13193534-D34C-48B6-B44A-B60EA231B49C}" type="slidenum">
              <a:rPr lang="en-US" altLang="en-US" sz="1200" baseline="0"/>
              <a:pPr/>
              <a:t>18</a:t>
            </a:fld>
            <a:endParaRPr lang="en-US" altLang="en-US" sz="1200" baseline="0"/>
          </a:p>
        </p:txBody>
      </p:sp>
      <p:sp>
        <p:nvSpPr>
          <p:cNvPr id="49157" name="Date Placeholder 4">
            <a:extLst>
              <a:ext uri="{FF2B5EF4-FFF2-40B4-BE49-F238E27FC236}">
                <a16:creationId xmlns:a16="http://schemas.microsoft.com/office/drawing/2014/main" id="{795133C4-4992-434B-94A7-9FFFB575AC0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49158" name="Header Placeholder 5">
            <a:extLst>
              <a:ext uri="{FF2B5EF4-FFF2-40B4-BE49-F238E27FC236}">
                <a16:creationId xmlns:a16="http://schemas.microsoft.com/office/drawing/2014/main" id="{EB6E4A2B-1492-4793-B4B1-05F58F2643B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49159" name="Footer Placeholder 6">
            <a:extLst>
              <a:ext uri="{FF2B5EF4-FFF2-40B4-BE49-F238E27FC236}">
                <a16:creationId xmlns:a16="http://schemas.microsoft.com/office/drawing/2014/main" id="{6C269552-19E0-435D-9D4E-97804D79D18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DD95AA01-F41B-48EE-8400-A334A17004C2}"/>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C455BE56-27E9-49EA-A784-39EFD37DA23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In its Guidance on Preparing Workplaces for an Influenza Pandemic, the Occupational Safety and Health Administration (OSHA) has developed an occupational risk pyramid for pandemic influenza to help categorize potential exposures in workplaces. OSHA presents four groups of employee risks of occupational exposure to influenza during a pandemic, ranging from very high to high, medium, or lower (caution) risk. OSHA’s risk categories and guidance on response actions are based on a more severe pandemic, not the current H1N1 situation.  However, since the H1N1 pandemic could become much worse, workplaces should have contingency plans to address a more severe H1N1 outbreak. </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The document can be accessed at: </a:t>
            </a:r>
            <a:r>
              <a:rPr lang="en-US" altLang="en-US" dirty="0">
                <a:latin typeface="Arial" panose="020B0604020202020204" pitchFamily="34" charset="0"/>
                <a:ea typeface="ＭＳ Ｐゴシック" panose="020B0600070205080204" pitchFamily="34" charset="-128"/>
                <a:hlinkClick r:id="rId3"/>
              </a:rPr>
              <a:t>http://www.osha.gov/Publications/influenzapandemic.html</a:t>
            </a:r>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51204" name="Slide Number Placeholder 3">
            <a:extLst>
              <a:ext uri="{FF2B5EF4-FFF2-40B4-BE49-F238E27FC236}">
                <a16:creationId xmlns:a16="http://schemas.microsoft.com/office/drawing/2014/main" id="{6AE3E9EC-6954-4A81-ABC8-3DC68F8BE5D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35BE6832-288B-497D-9FCA-7DEBC05080FB}" type="slidenum">
              <a:rPr lang="en-US" altLang="en-US" sz="1200" baseline="0"/>
              <a:pPr/>
              <a:t>19</a:t>
            </a:fld>
            <a:endParaRPr lang="en-US" altLang="en-US" sz="1200" baseline="0"/>
          </a:p>
        </p:txBody>
      </p:sp>
      <p:sp>
        <p:nvSpPr>
          <p:cNvPr id="51205" name="Date Placeholder 4">
            <a:extLst>
              <a:ext uri="{FF2B5EF4-FFF2-40B4-BE49-F238E27FC236}">
                <a16:creationId xmlns:a16="http://schemas.microsoft.com/office/drawing/2014/main" id="{5763A5F7-7755-4E28-AF5D-75DF3F279FF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51206" name="Header Placeholder 5">
            <a:extLst>
              <a:ext uri="{FF2B5EF4-FFF2-40B4-BE49-F238E27FC236}">
                <a16:creationId xmlns:a16="http://schemas.microsoft.com/office/drawing/2014/main" id="{1381DA1B-D241-423D-9307-1BF66EC70823}"/>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51207" name="Footer Placeholder 6">
            <a:extLst>
              <a:ext uri="{FF2B5EF4-FFF2-40B4-BE49-F238E27FC236}">
                <a16:creationId xmlns:a16="http://schemas.microsoft.com/office/drawing/2014/main" id="{8BA1AEA5-186F-457B-84AE-19020F3B136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6D996466-E5F5-4A2F-94CF-76CEF3480112}"/>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F713093B-6045-4F87-AA59-A3FE3C9C47A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u="sng" dirty="0">
                <a:latin typeface="Arial" panose="020B0604020202020204" pitchFamily="34" charset="0"/>
                <a:ea typeface="ＭＳ Ｐゴシック" panose="020B0600070205080204" pitchFamily="34" charset="-128"/>
              </a:rPr>
              <a:t>Very High </a:t>
            </a:r>
            <a:r>
              <a:rPr lang="en-US" altLang="en-US" dirty="0">
                <a:latin typeface="Arial" panose="020B0604020202020204" pitchFamily="34" charset="0"/>
                <a:ea typeface="ＭＳ Ｐゴシック" panose="020B0600070205080204" pitchFamily="34" charset="-128"/>
              </a:rPr>
              <a:t>exposure risk occupations are those with high potential exposure to high concentrations of known or suspected sources of COVID-19 during specific medical or laboratory procedures.  High concentrations of coronavirus could result from activities that generate aerosols from known or suspected sources.  An aerosol is a spray or mist that is made up of solid or liquid particles.  </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Examples of work procedures that can produce aerosols that could contain COVID-19 or other coronavirus particles include:</a:t>
            </a:r>
          </a:p>
          <a:p>
            <a:pPr>
              <a:buFontTx/>
              <a:buChar char="•"/>
            </a:pPr>
            <a:r>
              <a:rPr lang="en-US" altLang="en-US" dirty="0">
                <a:latin typeface="Arial" panose="020B0604020202020204" pitchFamily="34" charset="0"/>
                <a:ea typeface="ＭＳ Ｐゴシック" panose="020B0600070205080204" pitchFamily="34" charset="-128"/>
              </a:rPr>
              <a:t>Bronchoscopy</a:t>
            </a:r>
          </a:p>
          <a:p>
            <a:pPr>
              <a:buFontTx/>
              <a:buChar char="•"/>
            </a:pPr>
            <a:r>
              <a:rPr lang="en-US" altLang="en-US" dirty="0">
                <a:latin typeface="Arial" panose="020B0604020202020204" pitchFamily="34" charset="0"/>
                <a:ea typeface="ＭＳ Ｐゴシック" panose="020B0600070205080204" pitchFamily="34" charset="-128"/>
              </a:rPr>
              <a:t>Sputum induction</a:t>
            </a:r>
          </a:p>
          <a:p>
            <a:pPr>
              <a:buFontTx/>
              <a:buChar char="•"/>
            </a:pPr>
            <a:r>
              <a:rPr lang="en-US" altLang="en-US" dirty="0">
                <a:latin typeface="Arial" panose="020B0604020202020204" pitchFamily="34" charset="0"/>
                <a:ea typeface="ＭＳ Ｐゴシック" panose="020B0600070205080204" pitchFamily="34" charset="-128"/>
              </a:rPr>
              <a:t>Working with specimens in laboratories</a:t>
            </a:r>
          </a:p>
          <a:p>
            <a:pPr>
              <a:buFontTx/>
              <a:buChar char="•"/>
            </a:pPr>
            <a:r>
              <a:rPr lang="en-US" altLang="en-US" dirty="0">
                <a:latin typeface="Arial" panose="020B0604020202020204" pitchFamily="34" charset="0"/>
                <a:ea typeface="ＭＳ Ｐゴシック" panose="020B0600070205080204" pitchFamily="34" charset="-128"/>
              </a:rPr>
              <a:t>Some dental procedures</a:t>
            </a:r>
          </a:p>
          <a:p>
            <a:pPr>
              <a:buFontTx/>
              <a:buChar char="•"/>
            </a:pPr>
            <a:r>
              <a:rPr lang="en-US" altLang="en-US" dirty="0">
                <a:latin typeface="Arial" panose="020B0604020202020204" pitchFamily="34" charset="0"/>
                <a:ea typeface="ＭＳ Ｐゴシック" panose="020B0600070205080204" pitchFamily="34" charset="-128"/>
              </a:rPr>
              <a:t>Some autopsy procedures</a:t>
            </a:r>
          </a:p>
          <a:p>
            <a:pPr>
              <a:buFontTx/>
              <a:buChar char="•"/>
            </a:pPr>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Keep in mind that the very high risk category only applies to staff who are close to the coronavirus source while the aerosol is present.</a:t>
            </a:r>
          </a:p>
          <a:p>
            <a:pPr>
              <a:buFontTx/>
              <a:buChar char="•"/>
            </a:pPr>
            <a:endParaRPr lang="en-US" altLang="en-US" dirty="0">
              <a:latin typeface="Arial" panose="020B0604020202020204" pitchFamily="34" charset="0"/>
              <a:ea typeface="ＭＳ Ｐゴシック" panose="020B0600070205080204" pitchFamily="34" charset="-128"/>
            </a:endParaRPr>
          </a:p>
        </p:txBody>
      </p:sp>
      <p:sp>
        <p:nvSpPr>
          <p:cNvPr id="53252" name="Slide Number Placeholder 3">
            <a:extLst>
              <a:ext uri="{FF2B5EF4-FFF2-40B4-BE49-F238E27FC236}">
                <a16:creationId xmlns:a16="http://schemas.microsoft.com/office/drawing/2014/main" id="{1EDB3D94-50E6-4BE4-830E-C1BC92E98BC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02ED84A8-5114-421D-87B2-003B7FF596A7}" type="slidenum">
              <a:rPr lang="en-US" altLang="en-US" sz="1200" baseline="0"/>
              <a:pPr/>
              <a:t>20</a:t>
            </a:fld>
            <a:endParaRPr lang="en-US" altLang="en-US" sz="1200" baseline="0"/>
          </a:p>
        </p:txBody>
      </p:sp>
      <p:sp>
        <p:nvSpPr>
          <p:cNvPr id="53253" name="Date Placeholder 4">
            <a:extLst>
              <a:ext uri="{FF2B5EF4-FFF2-40B4-BE49-F238E27FC236}">
                <a16:creationId xmlns:a16="http://schemas.microsoft.com/office/drawing/2014/main" id="{448AC145-BF09-4E2E-9527-4B80800CBE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53254" name="Header Placeholder 5">
            <a:extLst>
              <a:ext uri="{FF2B5EF4-FFF2-40B4-BE49-F238E27FC236}">
                <a16:creationId xmlns:a16="http://schemas.microsoft.com/office/drawing/2014/main" id="{66B1F80C-C591-4AE7-92AD-41D6E5E2152C}"/>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53255" name="Footer Placeholder 6">
            <a:extLst>
              <a:ext uri="{FF2B5EF4-FFF2-40B4-BE49-F238E27FC236}">
                <a16:creationId xmlns:a16="http://schemas.microsoft.com/office/drawing/2014/main" id="{E01C49F7-70B8-436D-B766-5B2F55CF788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B327DD3A-6BE3-4FBD-81BB-00A2967611A8}"/>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64C8F23A-0A0E-4A69-A907-6F6B579D4DD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High exposure risk occupations are those with high potential for exposure to known or suspected sources of coronavirus</a:t>
            </a:r>
            <a:r>
              <a:rPr lang="en-US" altLang="en-US" i="1" dirty="0">
                <a:latin typeface="Arial" panose="020B0604020202020204" pitchFamily="34" charset="0"/>
                <a:ea typeface="ＭＳ Ｐゴシック" panose="020B0600070205080204" pitchFamily="34" charset="-128"/>
              </a:rPr>
              <a:t>.</a:t>
            </a:r>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Jobs that fall into this category include:</a:t>
            </a:r>
          </a:p>
          <a:p>
            <a:pPr>
              <a:buFontTx/>
              <a:buChar char="•"/>
            </a:pPr>
            <a:r>
              <a:rPr lang="en-US" altLang="en-US" dirty="0">
                <a:latin typeface="Arial" panose="020B0604020202020204" pitchFamily="34" charset="0"/>
                <a:ea typeface="ＭＳ Ｐゴシック" panose="020B0600070205080204" pitchFamily="34" charset="-128"/>
              </a:rPr>
              <a:t>Healthcare delivery and support staff who are exposed to known or suspected COVID-10 patients (for example, doctors, nurses, and other hospital staff that must enter patients' rooms).</a:t>
            </a:r>
          </a:p>
          <a:p>
            <a:pPr>
              <a:buFontTx/>
              <a:buChar char="•"/>
            </a:pPr>
            <a:r>
              <a:rPr lang="en-US" altLang="en-US" dirty="0">
                <a:latin typeface="Arial" panose="020B0604020202020204" pitchFamily="34" charset="0"/>
                <a:ea typeface="ＭＳ Ｐゴシック" panose="020B0600070205080204" pitchFamily="34" charset="-128"/>
              </a:rPr>
              <a:t>Medical transport of known or suspected patients in enclosed vehicles, such as emergency medical technicians.  </a:t>
            </a:r>
          </a:p>
          <a:p>
            <a:r>
              <a:rPr lang="en-US" altLang="en-US" dirty="0">
                <a:latin typeface="Arial" panose="020B0604020202020204" pitchFamily="34" charset="0"/>
                <a:ea typeface="ＭＳ Ｐゴシック" panose="020B0600070205080204" pitchFamily="34" charset="-128"/>
              </a:rPr>
              <a:t>Job duties considered at high risk for COVID-19 could take place outside of a healthcare facility.  For example, staff who treat inmates with or suspected of having COVID-19 within a prison health setting would have a risk similar to those caring for patients in a hospital.  If the correctional facility refers sick inmates to another facility, staff involved in transporting the prisoners would be performing a medical transport function.</a:t>
            </a:r>
          </a:p>
          <a:p>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55300" name="Slide Number Placeholder 3">
            <a:extLst>
              <a:ext uri="{FF2B5EF4-FFF2-40B4-BE49-F238E27FC236}">
                <a16:creationId xmlns:a16="http://schemas.microsoft.com/office/drawing/2014/main" id="{38FD433C-CA71-4E19-B380-0538028BFA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57939DE-0855-413F-B03F-EF5F54014A8B}" type="slidenum">
              <a:rPr lang="en-US" altLang="en-US" sz="1200" baseline="0"/>
              <a:pPr/>
              <a:t>21</a:t>
            </a:fld>
            <a:endParaRPr lang="en-US" altLang="en-US" sz="1200" baseline="0"/>
          </a:p>
        </p:txBody>
      </p:sp>
      <p:sp>
        <p:nvSpPr>
          <p:cNvPr id="55301" name="Date Placeholder 4">
            <a:extLst>
              <a:ext uri="{FF2B5EF4-FFF2-40B4-BE49-F238E27FC236}">
                <a16:creationId xmlns:a16="http://schemas.microsoft.com/office/drawing/2014/main" id="{C51CA846-C7FF-45D1-BAF4-29059C1FC02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55302" name="Header Placeholder 5">
            <a:extLst>
              <a:ext uri="{FF2B5EF4-FFF2-40B4-BE49-F238E27FC236}">
                <a16:creationId xmlns:a16="http://schemas.microsoft.com/office/drawing/2014/main" id="{212FE109-445C-4AF6-B722-8DC9A327307A}"/>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55303" name="Footer Placeholder 6">
            <a:extLst>
              <a:ext uri="{FF2B5EF4-FFF2-40B4-BE49-F238E27FC236}">
                <a16:creationId xmlns:a16="http://schemas.microsoft.com/office/drawing/2014/main" id="{6175DA1A-6267-4573-BD24-AD16D7F0EAB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09103345-D17C-4CB9-B1D0-DB719C92123A}"/>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807D0304-4855-4C59-A2AE-0DFA2FB432B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A medium risk refers to settings where workers have high-frequency contact with the general population in settings such as schools, outpatient health care, social services, high density of coworkers and high volume retail.   </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57348" name="Slide Number Placeholder 3">
            <a:extLst>
              <a:ext uri="{FF2B5EF4-FFF2-40B4-BE49-F238E27FC236}">
                <a16:creationId xmlns:a16="http://schemas.microsoft.com/office/drawing/2014/main" id="{D29AEEC6-673F-414D-89AF-292D5554B8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38B8028-E621-4F1B-8F04-9531CB8B143D}" type="slidenum">
              <a:rPr lang="en-US" altLang="en-US" sz="1200" baseline="0"/>
              <a:pPr/>
              <a:t>22</a:t>
            </a:fld>
            <a:endParaRPr lang="en-US" altLang="en-US" sz="1200" baseline="0"/>
          </a:p>
        </p:txBody>
      </p:sp>
      <p:sp>
        <p:nvSpPr>
          <p:cNvPr id="57349" name="Date Placeholder 4">
            <a:extLst>
              <a:ext uri="{FF2B5EF4-FFF2-40B4-BE49-F238E27FC236}">
                <a16:creationId xmlns:a16="http://schemas.microsoft.com/office/drawing/2014/main" id="{92E0E22A-12D5-4CD5-BFA6-48A8A983903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57350" name="Header Placeholder 5">
            <a:extLst>
              <a:ext uri="{FF2B5EF4-FFF2-40B4-BE49-F238E27FC236}">
                <a16:creationId xmlns:a16="http://schemas.microsoft.com/office/drawing/2014/main" id="{819C8A2D-6E7C-49C1-B990-F312A616C96F}"/>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57351" name="Footer Placeholder 6">
            <a:extLst>
              <a:ext uri="{FF2B5EF4-FFF2-40B4-BE49-F238E27FC236}">
                <a16:creationId xmlns:a16="http://schemas.microsoft.com/office/drawing/2014/main" id="{4E03E160-1EEB-48B6-B0EE-2815ADF1069A}"/>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6D2806EA-9C1B-4B42-893A-007BB28CB163}"/>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A4BF326A-D240-4833-8FD9-6EB08E35ED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Lower exposure risk (caution) occupations are those that do not require contact with people known to be infected with the coronavirus, nor frequent close contact with the public, for example office workers or construction workers. </a:t>
            </a:r>
          </a:p>
        </p:txBody>
      </p:sp>
      <p:sp>
        <p:nvSpPr>
          <p:cNvPr id="59396" name="Header Placeholder 3">
            <a:extLst>
              <a:ext uri="{FF2B5EF4-FFF2-40B4-BE49-F238E27FC236}">
                <a16:creationId xmlns:a16="http://schemas.microsoft.com/office/drawing/2014/main" id="{E0E5A0D5-941C-416B-B971-1721062B0B3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59397" name="Date Placeholder 4">
            <a:extLst>
              <a:ext uri="{FF2B5EF4-FFF2-40B4-BE49-F238E27FC236}">
                <a16:creationId xmlns:a16="http://schemas.microsoft.com/office/drawing/2014/main" id="{AE5923EA-CA2D-4C85-8EAE-E9A5163FF1E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59398" name="Footer Placeholder 5">
            <a:extLst>
              <a:ext uri="{FF2B5EF4-FFF2-40B4-BE49-F238E27FC236}">
                <a16:creationId xmlns:a16="http://schemas.microsoft.com/office/drawing/2014/main" id="{7D94B825-D67E-4374-9DBC-D9E8C79FB41D}"/>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59399" name="Slide Number Placeholder 6">
            <a:extLst>
              <a:ext uri="{FF2B5EF4-FFF2-40B4-BE49-F238E27FC236}">
                <a16:creationId xmlns:a16="http://schemas.microsoft.com/office/drawing/2014/main" id="{97048066-B4CA-41F8-AC66-60F37B12576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5E55F24F-BAA3-4AED-BCAC-BF745C113E06}" type="slidenum">
              <a:rPr lang="en-US" altLang="en-US" sz="1200" baseline="0"/>
              <a:pPr/>
              <a:t>23</a:t>
            </a:fld>
            <a:endParaRPr lang="en-US" altLang="en-US" sz="1200" baseline="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B8A5FB0D-768A-4034-8CA4-720459AFB175}"/>
              </a:ext>
            </a:extLst>
          </p:cNvPr>
          <p:cNvSpPr>
            <a:spLocks noGrp="1" noRot="1" noChangeAspect="1" noTextEdit="1"/>
          </p:cNvSpPr>
          <p:nvPr>
            <p:ph type="sldImg"/>
          </p:nvPr>
        </p:nvSpPr>
        <p:spPr>
          <a:ln/>
        </p:spPr>
      </p:sp>
      <p:sp>
        <p:nvSpPr>
          <p:cNvPr id="61443" name="Notes Placeholder 2">
            <a:extLst>
              <a:ext uri="{FF2B5EF4-FFF2-40B4-BE49-F238E27FC236}">
                <a16:creationId xmlns:a16="http://schemas.microsoft.com/office/drawing/2014/main" id="{3B5E23D3-6920-4EB5-83EC-EAEE97EDD5F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Not everyone in a very high risk setting is at very high risk of being exposed to COVID-19.  Workers’ level of risk depends on whether or not they are performing aerosol generating procedures or are in the same area when these activities are taking place.  Only certain workers in a hospital, for example would fall into the very high or high risk categories.</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For example, hospital staff who are present where procedures that generate aerosols, such as bronchoscopy or sputum induction, on known or suspected COVID-19 cases are at the highest risk.  Medical staff who provide bedside care and other employees who enter rooms of patients known or suspected of being infected are at high risk.   Other employees, such as kitchen staff or those who work in the billing office have a lower risk.</a:t>
            </a:r>
          </a:p>
        </p:txBody>
      </p:sp>
      <p:sp>
        <p:nvSpPr>
          <p:cNvPr id="61444" name="Slide Number Placeholder 3">
            <a:extLst>
              <a:ext uri="{FF2B5EF4-FFF2-40B4-BE49-F238E27FC236}">
                <a16:creationId xmlns:a16="http://schemas.microsoft.com/office/drawing/2014/main" id="{111B5160-3985-4D60-97F0-DF7198A274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4F18C150-9B1D-49EF-B084-8BA8B393D793}" type="slidenum">
              <a:rPr lang="en-US" altLang="en-US" sz="1200" baseline="0"/>
              <a:pPr/>
              <a:t>24</a:t>
            </a:fld>
            <a:endParaRPr lang="en-US" altLang="en-US" sz="1200" baseline="0"/>
          </a:p>
        </p:txBody>
      </p:sp>
      <p:sp>
        <p:nvSpPr>
          <p:cNvPr id="61445" name="Date Placeholder 4">
            <a:extLst>
              <a:ext uri="{FF2B5EF4-FFF2-40B4-BE49-F238E27FC236}">
                <a16:creationId xmlns:a16="http://schemas.microsoft.com/office/drawing/2014/main" id="{8477C32C-FFDA-48CF-B173-09E0DC7B661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61446" name="Header Placeholder 5">
            <a:extLst>
              <a:ext uri="{FF2B5EF4-FFF2-40B4-BE49-F238E27FC236}">
                <a16:creationId xmlns:a16="http://schemas.microsoft.com/office/drawing/2014/main" id="{6079BCC3-6E5A-43EE-B652-7EA35F1500B1}"/>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61447" name="Footer Placeholder 6">
            <a:extLst>
              <a:ext uri="{FF2B5EF4-FFF2-40B4-BE49-F238E27FC236}">
                <a16:creationId xmlns:a16="http://schemas.microsoft.com/office/drawing/2014/main" id="{B2A9995D-C79E-4856-AB76-DDFA0A53CEC7}"/>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5C0CABEA-F84B-4238-89B1-B320093B65AB}"/>
              </a:ext>
            </a:extLst>
          </p:cNvPr>
          <p:cNvSpPr>
            <a:spLocks noGrp="1" noRot="1" noChangeAspect="1" noTextEdit="1"/>
          </p:cNvSpPr>
          <p:nvPr>
            <p:ph type="sldImg"/>
          </p:nvPr>
        </p:nvSpPr>
        <p:spPr>
          <a:ln/>
        </p:spPr>
      </p:sp>
      <p:sp>
        <p:nvSpPr>
          <p:cNvPr id="63491" name="Notes Placeholder 2">
            <a:extLst>
              <a:ext uri="{FF2B5EF4-FFF2-40B4-BE49-F238E27FC236}">
                <a16:creationId xmlns:a16="http://schemas.microsoft.com/office/drawing/2014/main" id="{58BAAEAC-74D3-454D-9261-72FFCDD6D05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Critical infrastructure and key resource operations include law enforcement, emergency response, or public utility employees.  Although these types of workers’ potential exposure to COVID-19 does not generally fall into a high category, it is prudent to consider upgrading protective measures for these employees beyond what would be suggested by their exposure risk.  The extra caution is based on the necessity of such services for the functioning of society as well as the potential difficulties in replacing them during a pandemic (for example, due to extensive training or licensing requirements).</a:t>
            </a:r>
          </a:p>
        </p:txBody>
      </p:sp>
      <p:sp>
        <p:nvSpPr>
          <p:cNvPr id="63492" name="Slide Number Placeholder 3">
            <a:extLst>
              <a:ext uri="{FF2B5EF4-FFF2-40B4-BE49-F238E27FC236}">
                <a16:creationId xmlns:a16="http://schemas.microsoft.com/office/drawing/2014/main" id="{9012647D-E398-45FE-B91F-B4D8ABF656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AB723ED4-EDB2-47B6-AD7F-54049366757D}" type="slidenum">
              <a:rPr lang="en-US" altLang="en-US" sz="1200" baseline="0"/>
              <a:pPr/>
              <a:t>25</a:t>
            </a:fld>
            <a:endParaRPr lang="en-US" altLang="en-US" sz="1200" baseline="0"/>
          </a:p>
        </p:txBody>
      </p:sp>
      <p:sp>
        <p:nvSpPr>
          <p:cNvPr id="63493" name="Date Placeholder 4">
            <a:extLst>
              <a:ext uri="{FF2B5EF4-FFF2-40B4-BE49-F238E27FC236}">
                <a16:creationId xmlns:a16="http://schemas.microsoft.com/office/drawing/2014/main" id="{B7A8ACCD-BBDA-4BCA-A332-E51650128E8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63494" name="Header Placeholder 5">
            <a:extLst>
              <a:ext uri="{FF2B5EF4-FFF2-40B4-BE49-F238E27FC236}">
                <a16:creationId xmlns:a16="http://schemas.microsoft.com/office/drawing/2014/main" id="{CF0DEA71-407E-4854-9145-E0E6B09D52A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63495" name="Footer Placeholder 6">
            <a:extLst>
              <a:ext uri="{FF2B5EF4-FFF2-40B4-BE49-F238E27FC236}">
                <a16:creationId xmlns:a16="http://schemas.microsoft.com/office/drawing/2014/main" id="{706B2587-C7F9-4685-B42E-D68CC62A9AC5}"/>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2EC885B0-4C05-4AA0-B647-14E00AC588A6}"/>
              </a:ext>
            </a:extLst>
          </p:cNvPr>
          <p:cNvSpPr>
            <a:spLocks noGrp="1" noRot="1" noChangeAspect="1" noTextEdit="1"/>
          </p:cNvSpPr>
          <p:nvPr>
            <p:ph type="sldImg"/>
          </p:nvPr>
        </p:nvSpPr>
        <p:spPr>
          <a:ln/>
        </p:spPr>
      </p:sp>
      <p:sp>
        <p:nvSpPr>
          <p:cNvPr id="65539" name="Notes Placeholder 2">
            <a:extLst>
              <a:ext uri="{FF2B5EF4-FFF2-40B4-BE49-F238E27FC236}">
                <a16:creationId xmlns:a16="http://schemas.microsoft.com/office/drawing/2014/main" id="{CEA764CA-0C36-47EE-AD49-3389C1A3209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000" dirty="0">
                <a:latin typeface="Arial" panose="020B0604020202020204" pitchFamily="34" charset="0"/>
                <a:ea typeface="ＭＳ Ｐゴシック" panose="020B0600070205080204" pitchFamily="34" charset="-128"/>
              </a:rPr>
              <a:t>The U.S. government has placed a special emphasis on supporting </a:t>
            </a:r>
            <a:r>
              <a:rPr lang="en-US" altLang="en-US" sz="1000" b="1" dirty="0">
                <a:highlight>
                  <a:srgbClr val="FFFF00"/>
                </a:highlight>
                <a:latin typeface="Arial" panose="020B0604020202020204" pitchFamily="34" charset="0"/>
                <a:ea typeface="ＭＳ Ｐゴシック" panose="020B0600070205080204" pitchFamily="34" charset="-128"/>
              </a:rPr>
              <a:t>pandemic influenza </a:t>
            </a:r>
            <a:r>
              <a:rPr lang="en-US" altLang="en-US" sz="1000" dirty="0">
                <a:latin typeface="Arial" panose="020B0604020202020204" pitchFamily="34" charset="0"/>
                <a:ea typeface="ＭＳ Ｐゴシック" panose="020B0600070205080204" pitchFamily="34" charset="-128"/>
              </a:rPr>
              <a:t>planning for public and private sector businesses deemed to be critical industries and key resources (CI/KR). Critical infrastructure are the sectors that provide the production of essential goods and services, interconnectedness and operability, public safety, and security that contribute to a strong national defense and thriving economy. Key resources are facilities, sites, and groups of organized people whose destruction could cause large-scale injury, death, or destruction of property and/or profoundly damage our national prestige and confidence.   </a:t>
            </a:r>
          </a:p>
          <a:p>
            <a:endParaRPr lang="en-US" altLang="en-US" dirty="0">
              <a:latin typeface="Arial" panose="020B0604020202020204" pitchFamily="34" charset="0"/>
              <a:ea typeface="ＭＳ Ｐゴシック" panose="020B0600070205080204" pitchFamily="34" charset="-128"/>
            </a:endParaRPr>
          </a:p>
          <a:p>
            <a:endParaRPr lang="en-US" altLang="en-US" b="1" i="1" u="sng" dirty="0">
              <a:latin typeface="Arial" panose="020B0604020202020204" pitchFamily="34" charset="0"/>
              <a:ea typeface="ＭＳ Ｐゴシック" panose="020B0600070205080204" pitchFamily="34" charset="-128"/>
            </a:endParaRPr>
          </a:p>
          <a:p>
            <a:endParaRPr lang="en-US" altLang="en-US" b="1" i="1" u="sng" dirty="0">
              <a:latin typeface="Arial" panose="020B0604020202020204" pitchFamily="34" charset="0"/>
              <a:ea typeface="ＭＳ Ｐゴシック" panose="020B0600070205080204" pitchFamily="34" charset="-128"/>
            </a:endParaRPr>
          </a:p>
          <a:p>
            <a:endParaRPr lang="en-US" altLang="en-US" b="1" i="1" u="sng" dirty="0">
              <a:latin typeface="Arial" panose="020B0604020202020204" pitchFamily="34" charset="0"/>
              <a:ea typeface="ＭＳ Ｐゴシック" panose="020B0600070205080204" pitchFamily="34" charset="-128"/>
            </a:endParaRPr>
          </a:p>
          <a:p>
            <a:endParaRPr lang="en-US" altLang="en-US" b="1" i="1" u="sng" dirty="0">
              <a:latin typeface="Arial" panose="020B0604020202020204" pitchFamily="34" charset="0"/>
              <a:ea typeface="ＭＳ Ｐゴシック" panose="020B0600070205080204" pitchFamily="34" charset="-128"/>
            </a:endParaRPr>
          </a:p>
          <a:p>
            <a:r>
              <a:rPr lang="en-US" altLang="en-US" b="1" i="1" u="sng" dirty="0">
                <a:latin typeface="Arial" panose="020B0604020202020204" pitchFamily="34" charset="0"/>
                <a:ea typeface="ＭＳ Ｐゴシック" panose="020B0600070205080204" pitchFamily="34" charset="-128"/>
              </a:rPr>
              <a:t>Key </a:t>
            </a:r>
            <a:r>
              <a:rPr lang="en-US" altLang="en-US" b="1" i="1" u="sng" dirty="0" err="1">
                <a:latin typeface="Arial" panose="020B0604020202020204" pitchFamily="34" charset="0"/>
                <a:ea typeface="ＭＳ Ｐゴシック" panose="020B0600070205080204" pitchFamily="34" charset="-128"/>
              </a:rPr>
              <a:t>ResourcesGovernment</a:t>
            </a:r>
            <a:r>
              <a:rPr lang="en-US" altLang="en-US" b="1" i="1" u="sng" dirty="0">
                <a:latin typeface="Arial" panose="020B0604020202020204" pitchFamily="34" charset="0"/>
                <a:ea typeface="ＭＳ Ｐゴシック" panose="020B0600070205080204" pitchFamily="34" charset="-128"/>
              </a:rPr>
              <a:t> </a:t>
            </a:r>
            <a:r>
              <a:rPr lang="en-US" altLang="en-US" b="1" i="1" u="sng" dirty="0" err="1">
                <a:latin typeface="Arial" panose="020B0604020202020204" pitchFamily="34" charset="0"/>
                <a:ea typeface="ＭＳ Ｐゴシック" panose="020B0600070205080204" pitchFamily="34" charset="-128"/>
              </a:rPr>
              <a:t>FacilitiesDamsCommercial</a:t>
            </a:r>
            <a:r>
              <a:rPr lang="en-US" altLang="en-US" b="1" i="1" u="sng" dirty="0">
                <a:latin typeface="Arial" panose="020B0604020202020204" pitchFamily="34" charset="0"/>
                <a:ea typeface="ＭＳ Ｐゴシック" panose="020B0600070205080204" pitchFamily="34" charset="-128"/>
              </a:rPr>
              <a:t> </a:t>
            </a:r>
            <a:r>
              <a:rPr lang="en-US" altLang="en-US" b="1" i="1" u="sng" dirty="0" err="1">
                <a:latin typeface="Arial" panose="020B0604020202020204" pitchFamily="34" charset="0"/>
                <a:ea typeface="ＭＳ Ｐゴシック" panose="020B0600070205080204" pitchFamily="34" charset="-128"/>
              </a:rPr>
              <a:t>FacilitiesNuclear</a:t>
            </a:r>
            <a:r>
              <a:rPr lang="en-US" altLang="en-US" b="1" i="1" u="sng" dirty="0">
                <a:latin typeface="Arial" panose="020B0604020202020204" pitchFamily="34" charset="0"/>
                <a:ea typeface="ＭＳ Ｐゴシック" panose="020B0600070205080204" pitchFamily="34" charset="-128"/>
              </a:rPr>
              <a:t> Power </a:t>
            </a:r>
            <a:r>
              <a:rPr lang="en-US" altLang="en-US" b="1" i="1" u="sng" dirty="0" err="1">
                <a:latin typeface="Arial" panose="020B0604020202020204" pitchFamily="34" charset="0"/>
                <a:ea typeface="ＭＳ Ｐゴシック" panose="020B0600070205080204" pitchFamily="34" charset="-128"/>
              </a:rPr>
              <a:t>PlantsCritical</a:t>
            </a:r>
            <a:r>
              <a:rPr lang="en-US" altLang="en-US" b="1" i="1" u="sng" dirty="0">
                <a:latin typeface="Arial" panose="020B0604020202020204" pitchFamily="34" charset="0"/>
                <a:ea typeface="ＭＳ Ｐゴシック" panose="020B0600070205080204" pitchFamily="34" charset="-128"/>
              </a:rPr>
              <a:t> </a:t>
            </a:r>
            <a:r>
              <a:rPr lang="en-US" altLang="en-US" b="1" i="1" u="sng" dirty="0" err="1">
                <a:latin typeface="Arial" panose="020B0604020202020204" pitchFamily="34" charset="0"/>
                <a:ea typeface="ＭＳ Ｐゴシック" panose="020B0600070205080204" pitchFamily="34" charset="-128"/>
              </a:rPr>
              <a:t>InfrastructureFood</a:t>
            </a:r>
            <a:r>
              <a:rPr lang="en-US" altLang="en-US" b="1" i="1" u="sng" dirty="0">
                <a:latin typeface="Arial" panose="020B0604020202020204" pitchFamily="34" charset="0"/>
                <a:ea typeface="ＭＳ Ｐゴシック" panose="020B0600070205080204" pitchFamily="34" charset="-128"/>
              </a:rPr>
              <a:t> and </a:t>
            </a:r>
            <a:r>
              <a:rPr lang="en-US" altLang="en-US" b="1" i="1" u="sng" dirty="0" err="1">
                <a:latin typeface="Arial" panose="020B0604020202020204" pitchFamily="34" charset="0"/>
                <a:ea typeface="ＭＳ Ｐゴシック" panose="020B0600070205080204" pitchFamily="34" charset="-128"/>
              </a:rPr>
              <a:t>AgriculturePublic</a:t>
            </a:r>
            <a:r>
              <a:rPr lang="en-US" altLang="en-US" b="1" i="1" u="sng" dirty="0">
                <a:latin typeface="Arial" panose="020B0604020202020204" pitchFamily="34" charset="0"/>
                <a:ea typeface="ＭＳ Ｐゴシック" panose="020B0600070205080204" pitchFamily="34" charset="-128"/>
              </a:rPr>
              <a:t> Health and </a:t>
            </a:r>
            <a:r>
              <a:rPr lang="en-US" altLang="en-US" b="1" i="1" u="sng" dirty="0" err="1">
                <a:latin typeface="Arial" panose="020B0604020202020204" pitchFamily="34" charset="0"/>
                <a:ea typeface="ＭＳ Ｐゴシック" panose="020B0600070205080204" pitchFamily="34" charset="-128"/>
              </a:rPr>
              <a:t>HealthcareBanking</a:t>
            </a:r>
            <a:r>
              <a:rPr lang="en-US" altLang="en-US" b="1" i="1" u="sng" dirty="0">
                <a:latin typeface="Arial" panose="020B0604020202020204" pitchFamily="34" charset="0"/>
                <a:ea typeface="ＭＳ Ｐゴシック" panose="020B0600070205080204" pitchFamily="34" charset="-128"/>
              </a:rPr>
              <a:t> and </a:t>
            </a:r>
            <a:r>
              <a:rPr lang="en-US" altLang="en-US" b="1" i="1" u="sng" dirty="0" err="1">
                <a:latin typeface="Arial" panose="020B0604020202020204" pitchFamily="34" charset="0"/>
                <a:ea typeface="ＭＳ Ｐゴシック" panose="020B0600070205080204" pitchFamily="34" charset="-128"/>
              </a:rPr>
              <a:t>FinanceChemical</a:t>
            </a:r>
            <a:r>
              <a:rPr lang="en-US" altLang="en-US" b="1" i="1" u="sng" dirty="0">
                <a:latin typeface="Arial" panose="020B0604020202020204" pitchFamily="34" charset="0"/>
                <a:ea typeface="ＭＳ Ｐゴシック" panose="020B0600070205080204" pitchFamily="34" charset="-128"/>
              </a:rPr>
              <a:t> and Hazardous </a:t>
            </a:r>
            <a:r>
              <a:rPr lang="en-US" altLang="en-US" b="1" i="1" u="sng" dirty="0" err="1">
                <a:latin typeface="Arial" panose="020B0604020202020204" pitchFamily="34" charset="0"/>
                <a:ea typeface="ＭＳ Ｐゴシック" panose="020B0600070205080204" pitchFamily="34" charset="-128"/>
              </a:rPr>
              <a:t>MaterialsDefense</a:t>
            </a:r>
            <a:r>
              <a:rPr lang="en-US" altLang="en-US" b="1" i="1" u="sng" dirty="0">
                <a:latin typeface="Arial" panose="020B0604020202020204" pitchFamily="34" charset="0"/>
                <a:ea typeface="ＭＳ Ｐゴシック" panose="020B0600070205080204" pitchFamily="34" charset="-128"/>
              </a:rPr>
              <a:t> Industrial </a:t>
            </a:r>
            <a:r>
              <a:rPr lang="en-US" altLang="en-US" b="1" i="1" u="sng" dirty="0" err="1">
                <a:latin typeface="Arial" panose="020B0604020202020204" pitchFamily="34" charset="0"/>
                <a:ea typeface="ＭＳ Ｐゴシック" panose="020B0600070205080204" pitchFamily="34" charset="-128"/>
              </a:rPr>
              <a:t>BaseWaterEnergyEmergency</a:t>
            </a:r>
            <a:r>
              <a:rPr lang="en-US" altLang="en-US" b="1" i="1" u="sng" dirty="0">
                <a:latin typeface="Arial" panose="020B0604020202020204" pitchFamily="34" charset="0"/>
                <a:ea typeface="ＭＳ Ｐゴシック" panose="020B0600070205080204" pitchFamily="34" charset="-128"/>
              </a:rPr>
              <a:t> </a:t>
            </a:r>
            <a:r>
              <a:rPr lang="en-US" altLang="en-US" b="1" i="1" u="sng" dirty="0" err="1">
                <a:latin typeface="Arial" panose="020B0604020202020204" pitchFamily="34" charset="0"/>
                <a:ea typeface="ＭＳ Ｐゴシック" panose="020B0600070205080204" pitchFamily="34" charset="-128"/>
              </a:rPr>
              <a:t>ServicesInformation</a:t>
            </a:r>
            <a:r>
              <a:rPr lang="en-US" altLang="en-US" b="1" i="1" u="sng" dirty="0">
                <a:latin typeface="Arial" panose="020B0604020202020204" pitchFamily="34" charset="0"/>
                <a:ea typeface="ＭＳ Ｐゴシック" panose="020B0600070205080204" pitchFamily="34" charset="-128"/>
              </a:rPr>
              <a:t> </a:t>
            </a:r>
            <a:r>
              <a:rPr lang="en-US" altLang="en-US" b="1" i="1" u="sng" dirty="0" err="1">
                <a:latin typeface="Arial" panose="020B0604020202020204" pitchFamily="34" charset="0"/>
                <a:ea typeface="ＭＳ Ｐゴシック" panose="020B0600070205080204" pitchFamily="34" charset="-128"/>
              </a:rPr>
              <a:t>TechnologyTelecommunicationsPostal</a:t>
            </a:r>
            <a:r>
              <a:rPr lang="en-US" altLang="en-US" b="1" i="1" u="sng" dirty="0">
                <a:latin typeface="Arial" panose="020B0604020202020204" pitchFamily="34" charset="0"/>
                <a:ea typeface="ＭＳ Ｐゴシック" panose="020B0600070205080204" pitchFamily="34" charset="-128"/>
              </a:rPr>
              <a:t> and </a:t>
            </a:r>
            <a:r>
              <a:rPr lang="en-US" altLang="en-US" b="1" i="1" u="sng" dirty="0" err="1">
                <a:latin typeface="Arial" panose="020B0604020202020204" pitchFamily="34" charset="0"/>
                <a:ea typeface="ＭＳ Ｐゴシック" panose="020B0600070205080204" pitchFamily="34" charset="-128"/>
              </a:rPr>
              <a:t>ShippingTransportationNational</a:t>
            </a:r>
            <a:r>
              <a:rPr lang="en-US" altLang="en-US" b="1" i="1" u="sng" dirty="0">
                <a:latin typeface="Arial" panose="020B0604020202020204" pitchFamily="34" charset="0"/>
                <a:ea typeface="ＭＳ Ｐゴシック" panose="020B0600070205080204" pitchFamily="34" charset="-128"/>
              </a:rPr>
              <a:t> Monuments and Icons</a:t>
            </a:r>
          </a:p>
          <a:p>
            <a:endParaRPr lang="en-US" altLang="en-US" b="1" i="1" u="sng"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Additional guidance for CI/KR business is available at: </a:t>
            </a:r>
          </a:p>
          <a:p>
            <a:r>
              <a:rPr lang="en-US" altLang="en-US" u="sng" dirty="0">
                <a:latin typeface="Arial" panose="020B0604020202020204" pitchFamily="34" charset="0"/>
                <a:ea typeface="ＭＳ Ｐゴシック" panose="020B0600070205080204" pitchFamily="34" charset="-128"/>
                <a:hlinkClick r:id="rId3"/>
              </a:rPr>
              <a:t>www.pandemicflu.gov/plan/pdf/CIKRpandemicInfluenzaGuide.pdf</a:t>
            </a:r>
            <a:r>
              <a:rPr lang="en-US" altLang="en-US" u="sng" dirty="0">
                <a:latin typeface="Arial" panose="020B0604020202020204" pitchFamily="34" charset="0"/>
                <a:ea typeface="ＭＳ Ｐゴシック" panose="020B0600070205080204" pitchFamily="34" charset="-128"/>
              </a:rPr>
              <a:t>.</a:t>
            </a:r>
          </a:p>
          <a:p>
            <a:endParaRPr lang="en-US" altLang="en-US" dirty="0">
              <a:latin typeface="Arial" panose="020B0604020202020204" pitchFamily="34" charset="0"/>
              <a:ea typeface="ＭＳ Ｐゴシック" panose="020B0600070205080204" pitchFamily="34" charset="-128"/>
            </a:endParaRPr>
          </a:p>
        </p:txBody>
      </p:sp>
      <p:sp>
        <p:nvSpPr>
          <p:cNvPr id="65540" name="Slide Number Placeholder 3">
            <a:extLst>
              <a:ext uri="{FF2B5EF4-FFF2-40B4-BE49-F238E27FC236}">
                <a16:creationId xmlns:a16="http://schemas.microsoft.com/office/drawing/2014/main" id="{0D54E952-C38F-4E74-ACF4-71271BCE0B5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19E370EF-0C86-4A18-AD82-7DC0DC9ADE02}" type="slidenum">
              <a:rPr lang="en-US" altLang="en-US" sz="1200" baseline="0"/>
              <a:pPr/>
              <a:t>26</a:t>
            </a:fld>
            <a:endParaRPr lang="en-US" altLang="en-US" sz="1200" baseline="0"/>
          </a:p>
        </p:txBody>
      </p:sp>
      <p:sp>
        <p:nvSpPr>
          <p:cNvPr id="65541" name="Date Placeholder 4">
            <a:extLst>
              <a:ext uri="{FF2B5EF4-FFF2-40B4-BE49-F238E27FC236}">
                <a16:creationId xmlns:a16="http://schemas.microsoft.com/office/drawing/2014/main" id="{D8F06C78-99A9-47F2-86A8-5D9DC4961FA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65542" name="Header Placeholder 5">
            <a:extLst>
              <a:ext uri="{FF2B5EF4-FFF2-40B4-BE49-F238E27FC236}">
                <a16:creationId xmlns:a16="http://schemas.microsoft.com/office/drawing/2014/main" id="{0561A7F2-BB36-44FE-857C-9A65FCB19AD6}"/>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65543" name="Footer Placeholder 6">
            <a:extLst>
              <a:ext uri="{FF2B5EF4-FFF2-40B4-BE49-F238E27FC236}">
                <a16:creationId xmlns:a16="http://schemas.microsoft.com/office/drawing/2014/main" id="{2BEC7E0B-3C50-46FD-B059-BA9BE55E6E8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5763A986-83F3-4051-B545-523EA7732EB4}"/>
              </a:ext>
            </a:extLst>
          </p:cNvPr>
          <p:cNvSpPr>
            <a:spLocks noGrp="1" noRot="1" noChangeAspect="1" noTextEdit="1"/>
          </p:cNvSpPr>
          <p:nvPr>
            <p:ph type="sldImg"/>
          </p:nvPr>
        </p:nvSpPr>
        <p:spPr>
          <a:ln/>
        </p:spPr>
      </p:sp>
      <p:sp>
        <p:nvSpPr>
          <p:cNvPr id="67587" name="Notes Placeholder 2">
            <a:extLst>
              <a:ext uri="{FF2B5EF4-FFF2-40B4-BE49-F238E27FC236}">
                <a16:creationId xmlns:a16="http://schemas.microsoft.com/office/drawing/2014/main" id="{62F29D88-2203-4502-A5E9-B2EC4A0CA9D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Pigs do not currently pose a serious threat to humans.  HIN1 can spread through contact with infected pigs or environments contaminated with H1N1 flu virus.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You cannot catch H1N1 from eating pork.</a:t>
            </a:r>
          </a:p>
          <a:p>
            <a:endParaRPr lang="en-US" altLang="en-US">
              <a:latin typeface="Arial" panose="020B0604020202020204" pitchFamily="34" charset="0"/>
              <a:ea typeface="ＭＳ Ｐゴシック" panose="020B0600070205080204" pitchFamily="34" charset="-128"/>
            </a:endParaRPr>
          </a:p>
        </p:txBody>
      </p:sp>
      <p:sp>
        <p:nvSpPr>
          <p:cNvPr id="67588" name="Slide Number Placeholder 3">
            <a:extLst>
              <a:ext uri="{FF2B5EF4-FFF2-40B4-BE49-F238E27FC236}">
                <a16:creationId xmlns:a16="http://schemas.microsoft.com/office/drawing/2014/main" id="{3F137FA8-A381-4471-81E3-CCA8A2F4B60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89D64FF4-9B25-4A03-B3A1-A726A04367FB}" type="slidenum">
              <a:rPr lang="en-US" altLang="en-US" sz="1200" baseline="0"/>
              <a:pPr/>
              <a:t>27</a:t>
            </a:fld>
            <a:endParaRPr lang="en-US" altLang="en-US" sz="1200" baseline="0"/>
          </a:p>
        </p:txBody>
      </p:sp>
      <p:sp>
        <p:nvSpPr>
          <p:cNvPr id="67589" name="Date Placeholder 4">
            <a:extLst>
              <a:ext uri="{FF2B5EF4-FFF2-40B4-BE49-F238E27FC236}">
                <a16:creationId xmlns:a16="http://schemas.microsoft.com/office/drawing/2014/main" id="{B8B43B79-573C-47CE-ADA4-63D8A91A451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67590" name="Header Placeholder 5">
            <a:extLst>
              <a:ext uri="{FF2B5EF4-FFF2-40B4-BE49-F238E27FC236}">
                <a16:creationId xmlns:a16="http://schemas.microsoft.com/office/drawing/2014/main" id="{2A0E4D70-091D-4762-80DB-188AC4198F94}"/>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67591" name="Footer Placeholder 6">
            <a:extLst>
              <a:ext uri="{FF2B5EF4-FFF2-40B4-BE49-F238E27FC236}">
                <a16:creationId xmlns:a16="http://schemas.microsoft.com/office/drawing/2014/main" id="{923AD4A6-8985-47CC-8401-C111B3ABD63D}"/>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34F01807-BE19-49AA-A057-AB8013330252}"/>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C382B97A-F8BE-4625-AD3B-4EA421AD082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Flu viruses are thought to spread from infected people and pigs to other people and pigs mostly through coughing or sneezing, and through contact with surfaces contaminated by flu viruses. To prevent flu viruses from spreading between people and pigs, it is important for people working with pigs to recognize the signs of flu in pigs. Typically a combination of signs will occur together in infected pigs. </a:t>
            </a:r>
          </a:p>
          <a:p>
            <a:r>
              <a:rPr lang="en-US" altLang="en-US">
                <a:latin typeface="Arial" panose="020B0604020202020204" pitchFamily="34" charset="0"/>
                <a:ea typeface="ＭＳ Ｐゴシック" panose="020B0600070205080204" pitchFamily="34" charset="-128"/>
              </a:rPr>
              <a:t>Signs of flu in pigs can include any of the following:</a:t>
            </a:r>
          </a:p>
          <a:p>
            <a:pPr>
              <a:buFontTx/>
              <a:buChar char="•"/>
            </a:pPr>
            <a:r>
              <a:rPr lang="en-US" altLang="en-US">
                <a:latin typeface="Arial" panose="020B0604020202020204" pitchFamily="34" charset="0"/>
                <a:ea typeface="ＭＳ Ｐゴシック" panose="020B0600070205080204" pitchFamily="34" charset="-128"/>
              </a:rPr>
              <a:t>sudden onset of fever</a:t>
            </a:r>
          </a:p>
          <a:p>
            <a:pPr>
              <a:buFontTx/>
              <a:buChar char="•"/>
            </a:pPr>
            <a:r>
              <a:rPr lang="en-US" altLang="en-US">
                <a:latin typeface="Arial" panose="020B0604020202020204" pitchFamily="34" charset="0"/>
                <a:ea typeface="ＭＳ Ｐゴシック" panose="020B0600070205080204" pitchFamily="34" charset="-128"/>
              </a:rPr>
              <a:t>lethargy, lack of alertness</a:t>
            </a:r>
          </a:p>
          <a:p>
            <a:pPr>
              <a:buFontTx/>
              <a:buChar char="•"/>
            </a:pPr>
            <a:r>
              <a:rPr lang="en-US" altLang="en-US">
                <a:latin typeface="Arial" panose="020B0604020202020204" pitchFamily="34" charset="0"/>
                <a:ea typeface="ＭＳ Ｐゴシック" panose="020B0600070205080204" pitchFamily="34" charset="-128"/>
              </a:rPr>
              <a:t>going off feed (poor appetite)</a:t>
            </a:r>
          </a:p>
          <a:p>
            <a:pPr>
              <a:buFontTx/>
              <a:buChar char="•"/>
            </a:pPr>
            <a:r>
              <a:rPr lang="en-US" altLang="en-US">
                <a:latin typeface="Arial" panose="020B0604020202020204" pitchFamily="34" charset="0"/>
                <a:ea typeface="ＭＳ Ｐゴシック" panose="020B0600070205080204" pitchFamily="34" charset="-128"/>
              </a:rPr>
              <a:t>coughing (barking)</a:t>
            </a:r>
          </a:p>
          <a:p>
            <a:pPr>
              <a:buFontTx/>
              <a:buChar char="•"/>
            </a:pPr>
            <a:r>
              <a:rPr lang="en-US" altLang="en-US">
                <a:latin typeface="Arial" panose="020B0604020202020204" pitchFamily="34" charset="0"/>
                <a:ea typeface="ＭＳ Ｐゴシック" panose="020B0600070205080204" pitchFamily="34" charset="-128"/>
              </a:rPr>
              <a:t>discharge from the nose or eyes, eye redness or inflammation</a:t>
            </a:r>
          </a:p>
          <a:p>
            <a:pPr>
              <a:buFontTx/>
              <a:buChar char="•"/>
            </a:pPr>
            <a:r>
              <a:rPr lang="en-US" altLang="en-US">
                <a:latin typeface="Arial" panose="020B0604020202020204" pitchFamily="34" charset="0"/>
                <a:ea typeface="ＭＳ Ｐゴシック" panose="020B0600070205080204" pitchFamily="34" charset="-128"/>
              </a:rPr>
              <a:t>sneezing</a:t>
            </a:r>
          </a:p>
          <a:p>
            <a:pPr>
              <a:buFontTx/>
              <a:buChar char="•"/>
            </a:pPr>
            <a:r>
              <a:rPr lang="en-US" altLang="en-US">
                <a:latin typeface="Arial" panose="020B0604020202020204" pitchFamily="34" charset="0"/>
                <a:ea typeface="ＭＳ Ｐゴシック" panose="020B0600070205080204" pitchFamily="34" charset="-128"/>
              </a:rPr>
              <a:t>breathing difficulties</a:t>
            </a:r>
          </a:p>
          <a:p>
            <a:r>
              <a:rPr lang="en-US" altLang="en-US">
                <a:latin typeface="Arial" panose="020B0604020202020204" pitchFamily="34" charset="0"/>
                <a:ea typeface="ＭＳ Ｐゴシック" panose="020B0600070205080204" pitchFamily="34" charset="-128"/>
              </a:rPr>
              <a:t>If a pig is showing these signs, even mildly, you should call your veterinarian. Do not allow sick pigs to enter your farm or facility and do not move sick pigs off your property.</a:t>
            </a:r>
          </a:p>
        </p:txBody>
      </p:sp>
      <p:sp>
        <p:nvSpPr>
          <p:cNvPr id="69636" name="Slide Number Placeholder 3">
            <a:extLst>
              <a:ext uri="{FF2B5EF4-FFF2-40B4-BE49-F238E27FC236}">
                <a16:creationId xmlns:a16="http://schemas.microsoft.com/office/drawing/2014/main" id="{13AA0458-B2F7-4DF6-831F-877E96AA350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731EDF47-9F23-434D-9A5B-DACD3EAA7C6C}" type="slidenum">
              <a:rPr lang="en-US" altLang="en-US" sz="1200" baseline="0"/>
              <a:pPr/>
              <a:t>28</a:t>
            </a:fld>
            <a:endParaRPr lang="en-US" altLang="en-US" sz="1200" baseline="0"/>
          </a:p>
        </p:txBody>
      </p:sp>
      <p:sp>
        <p:nvSpPr>
          <p:cNvPr id="69637" name="Date Placeholder 4">
            <a:extLst>
              <a:ext uri="{FF2B5EF4-FFF2-40B4-BE49-F238E27FC236}">
                <a16:creationId xmlns:a16="http://schemas.microsoft.com/office/drawing/2014/main" id="{8C0B37E7-403F-4F9B-B31E-7D6E423620F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69638" name="Header Placeholder 5">
            <a:extLst>
              <a:ext uri="{FF2B5EF4-FFF2-40B4-BE49-F238E27FC236}">
                <a16:creationId xmlns:a16="http://schemas.microsoft.com/office/drawing/2014/main" id="{04DB0A0B-4023-47D0-84FC-857C92DD131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69639" name="Footer Placeholder 6">
            <a:extLst>
              <a:ext uri="{FF2B5EF4-FFF2-40B4-BE49-F238E27FC236}">
                <a16:creationId xmlns:a16="http://schemas.microsoft.com/office/drawing/2014/main" id="{B83000C8-EEE2-44DC-BCE5-152041489FEA}"/>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0903C989-F14A-4B59-B3C1-AAA0F2EF943F}"/>
              </a:ext>
            </a:extLst>
          </p:cNvPr>
          <p:cNvSpPr>
            <a:spLocks noGrp="1" noRot="1" noChangeAspect="1" noTextEdit="1"/>
          </p:cNvSpPr>
          <p:nvPr>
            <p:ph type="sldImg"/>
          </p:nvPr>
        </p:nvSpPr>
        <p:spPr>
          <a:ln/>
        </p:spPr>
      </p:sp>
      <p:sp>
        <p:nvSpPr>
          <p:cNvPr id="71683" name="Notes Placeholder 2">
            <a:extLst>
              <a:ext uri="{FF2B5EF4-FFF2-40B4-BE49-F238E27FC236}">
                <a16:creationId xmlns:a16="http://schemas.microsoft.com/office/drawing/2014/main" id="{4586ECF8-85DA-49C7-A9D4-3C12588E4EA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71684" name="Header Placeholder 3">
            <a:extLst>
              <a:ext uri="{FF2B5EF4-FFF2-40B4-BE49-F238E27FC236}">
                <a16:creationId xmlns:a16="http://schemas.microsoft.com/office/drawing/2014/main" id="{63722802-2C22-4D5A-8B87-B57E7C16F34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71685" name="Date Placeholder 4">
            <a:extLst>
              <a:ext uri="{FF2B5EF4-FFF2-40B4-BE49-F238E27FC236}">
                <a16:creationId xmlns:a16="http://schemas.microsoft.com/office/drawing/2014/main" id="{A6DCA393-239E-48AE-BB6E-5BF2BD5ECF0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71686" name="Footer Placeholder 5">
            <a:extLst>
              <a:ext uri="{FF2B5EF4-FFF2-40B4-BE49-F238E27FC236}">
                <a16:creationId xmlns:a16="http://schemas.microsoft.com/office/drawing/2014/main" id="{C76BE061-F3D0-445A-BF38-A21D796CAA38}"/>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71687" name="Slide Number Placeholder 6">
            <a:extLst>
              <a:ext uri="{FF2B5EF4-FFF2-40B4-BE49-F238E27FC236}">
                <a16:creationId xmlns:a16="http://schemas.microsoft.com/office/drawing/2014/main" id="{16706837-9358-4327-AA75-705EFC3270B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BE2D1728-6A22-481E-896D-9EF9C792E88B}" type="slidenum">
              <a:rPr lang="en-US" altLang="en-US" sz="1200" baseline="0"/>
              <a:pPr/>
              <a:t>29</a:t>
            </a:fld>
            <a:endParaRPr lang="en-US" altLang="en-US" sz="1200" baseline="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302D79CC-B078-4FEA-B388-BE32FA5CD1EE}"/>
              </a:ext>
            </a:extLst>
          </p:cNvPr>
          <p:cNvSpPr>
            <a:spLocks noGrp="1" noRot="1" noChangeAspect="1" noTextEdit="1"/>
          </p:cNvSpPr>
          <p:nvPr>
            <p:ph type="sldImg"/>
          </p:nvPr>
        </p:nvSpPr>
        <p:spPr>
          <a:ln/>
        </p:spPr>
      </p:sp>
      <p:sp>
        <p:nvSpPr>
          <p:cNvPr id="73731" name="Notes Placeholder 2">
            <a:extLst>
              <a:ext uri="{FF2B5EF4-FFF2-40B4-BE49-F238E27FC236}">
                <a16:creationId xmlns:a16="http://schemas.microsoft.com/office/drawing/2014/main" id="{7C8A1710-6DA0-4356-86DE-E891DAA9A0F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dirty="0">
                <a:solidFill>
                  <a:schemeClr val="tx1"/>
                </a:solidFill>
                <a:latin typeface="Arial" panose="020B0604020202020204" pitchFamily="34" charset="0"/>
                <a:ea typeface="ＭＳ Ｐゴシック" panose="020B0600070205080204" pitchFamily="34" charset="-128"/>
              </a:rPr>
              <a:t>Regardless of risk category, there are a number of steps that everyone can take to lower the chances of becoming sick or spreading COVID-19 at work.</a:t>
            </a:r>
          </a:p>
          <a:p>
            <a:pPr>
              <a:lnSpc>
                <a:spcPct val="90000"/>
              </a:lnSpc>
              <a:buFontTx/>
              <a:buChar char="•"/>
            </a:pPr>
            <a:r>
              <a:rPr lang="en-US" altLang="en-US" sz="1100" dirty="0">
                <a:solidFill>
                  <a:schemeClr val="tx1"/>
                </a:solidFill>
                <a:latin typeface="Arial" panose="020B0604020202020204" pitchFamily="34" charset="0"/>
                <a:ea typeface="ＭＳ Ｐゴシック" panose="020B0600070205080204" pitchFamily="34" charset="-128"/>
              </a:rPr>
              <a:t>Stay home if you are sick.</a:t>
            </a:r>
          </a:p>
          <a:p>
            <a:pPr>
              <a:lnSpc>
                <a:spcPct val="90000"/>
              </a:lnSpc>
              <a:buFontTx/>
              <a:buChar char="•"/>
            </a:pPr>
            <a:r>
              <a:rPr lang="en-US" altLang="en-US" sz="1100" dirty="0">
                <a:solidFill>
                  <a:schemeClr val="tx1"/>
                </a:solidFill>
                <a:latin typeface="Arial" panose="020B0604020202020204" pitchFamily="34" charset="0"/>
                <a:ea typeface="ＭＳ Ｐゴシック" panose="020B0600070205080204" pitchFamily="34" charset="-128"/>
              </a:rPr>
              <a:t>Wash your hands frequently with soap and water for 20 seconds or use hand sanitizer if soap and water are not available.</a:t>
            </a:r>
          </a:p>
          <a:p>
            <a:pPr>
              <a:lnSpc>
                <a:spcPct val="90000"/>
              </a:lnSpc>
              <a:buFontTx/>
              <a:buChar char="•"/>
            </a:pPr>
            <a:r>
              <a:rPr lang="en-US" altLang="en-US" sz="1100" dirty="0">
                <a:solidFill>
                  <a:schemeClr val="tx1"/>
                </a:solidFill>
                <a:latin typeface="Arial" panose="020B0604020202020204" pitchFamily="34" charset="0"/>
                <a:ea typeface="ＭＳ Ｐゴシック" panose="020B0600070205080204" pitchFamily="34" charset="-128"/>
              </a:rPr>
              <a:t>Avoid touching your nose, mouth and eyes.</a:t>
            </a:r>
          </a:p>
          <a:p>
            <a:pPr>
              <a:lnSpc>
                <a:spcPct val="90000"/>
              </a:lnSpc>
              <a:buFontTx/>
              <a:buChar char="•"/>
            </a:pPr>
            <a:r>
              <a:rPr lang="en-US" altLang="en-US" sz="1100" dirty="0">
                <a:solidFill>
                  <a:schemeClr val="tx1"/>
                </a:solidFill>
                <a:latin typeface="Arial" panose="020B0604020202020204" pitchFamily="34" charset="0"/>
                <a:ea typeface="ＭＳ Ｐゴシック" panose="020B0600070205080204" pitchFamily="34" charset="-128"/>
              </a:rPr>
              <a:t>Cover your coughs and sneezes with a tissue, or cough and sneeze into your upper sleeve. </a:t>
            </a:r>
          </a:p>
          <a:p>
            <a:pPr>
              <a:lnSpc>
                <a:spcPct val="90000"/>
              </a:lnSpc>
              <a:buFontTx/>
              <a:buChar char="•"/>
            </a:pPr>
            <a:r>
              <a:rPr lang="en-US" altLang="en-US" sz="1100" dirty="0">
                <a:solidFill>
                  <a:schemeClr val="tx1"/>
                </a:solidFill>
                <a:latin typeface="Arial" panose="020B0604020202020204" pitchFamily="34" charset="0"/>
                <a:ea typeface="ＭＳ Ｐゴシック" panose="020B0600070205080204" pitchFamily="34" charset="-128"/>
              </a:rPr>
              <a:t>Dispose of tissues in no-touch trash receptacles.</a:t>
            </a:r>
          </a:p>
          <a:p>
            <a:pPr>
              <a:lnSpc>
                <a:spcPct val="90000"/>
              </a:lnSpc>
              <a:buFontTx/>
              <a:buChar char="•"/>
            </a:pPr>
            <a:r>
              <a:rPr lang="en-US" altLang="en-US" sz="1100" dirty="0">
                <a:solidFill>
                  <a:schemeClr val="tx1"/>
                </a:solidFill>
                <a:latin typeface="Arial" panose="020B0604020202020204" pitchFamily="34" charset="0"/>
                <a:ea typeface="ＭＳ Ｐゴシック" panose="020B0600070205080204" pitchFamily="34" charset="-128"/>
              </a:rPr>
              <a:t>Wash your hands or use a hand sanitizer after coughing, sneezing, or blowing your nose.</a:t>
            </a:r>
          </a:p>
          <a:p>
            <a:pPr>
              <a:lnSpc>
                <a:spcPct val="90000"/>
              </a:lnSpc>
              <a:buFontTx/>
              <a:buChar char="•"/>
            </a:pPr>
            <a:r>
              <a:rPr lang="en-US" altLang="en-US" sz="1100" dirty="0">
                <a:solidFill>
                  <a:schemeClr val="tx1"/>
                </a:solidFill>
                <a:latin typeface="Arial" panose="020B0604020202020204" pitchFamily="34" charset="0"/>
                <a:ea typeface="ＭＳ Ｐゴシック" panose="020B0600070205080204" pitchFamily="34" charset="-128"/>
              </a:rPr>
              <a:t>Avoid close contact with coworkers and customers.</a:t>
            </a:r>
          </a:p>
          <a:p>
            <a:pPr>
              <a:lnSpc>
                <a:spcPct val="90000"/>
              </a:lnSpc>
              <a:buFontTx/>
              <a:buChar char="•"/>
            </a:pPr>
            <a:r>
              <a:rPr lang="en-US" altLang="en-US" sz="1100" dirty="0">
                <a:solidFill>
                  <a:schemeClr val="tx1"/>
                </a:solidFill>
                <a:latin typeface="Arial" panose="020B0604020202020204" pitchFamily="34" charset="0"/>
                <a:ea typeface="ＭＳ Ｐゴシック" panose="020B0600070205080204" pitchFamily="34" charset="-128"/>
              </a:rPr>
              <a:t>Avoid shaking hands and always wash your hands after physical contact with others.</a:t>
            </a:r>
          </a:p>
        </p:txBody>
      </p:sp>
      <p:sp>
        <p:nvSpPr>
          <p:cNvPr id="73732" name="Slide Number Placeholder 3">
            <a:extLst>
              <a:ext uri="{FF2B5EF4-FFF2-40B4-BE49-F238E27FC236}">
                <a16:creationId xmlns:a16="http://schemas.microsoft.com/office/drawing/2014/main" id="{CD41F906-C31B-458D-85B4-A1EA94892CA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D36CFDB-35BC-4F38-B592-ED0C1FADE8EE}" type="slidenum">
              <a:rPr lang="en-US" altLang="en-US" sz="1200" baseline="0"/>
              <a:pPr/>
              <a:t>30</a:t>
            </a:fld>
            <a:endParaRPr lang="en-US" altLang="en-US" sz="1200" baseline="0"/>
          </a:p>
        </p:txBody>
      </p:sp>
      <p:sp>
        <p:nvSpPr>
          <p:cNvPr id="73733" name="Date Placeholder 4">
            <a:extLst>
              <a:ext uri="{FF2B5EF4-FFF2-40B4-BE49-F238E27FC236}">
                <a16:creationId xmlns:a16="http://schemas.microsoft.com/office/drawing/2014/main" id="{598A67A9-0A4A-41A0-89FB-A8FF3401C14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73734" name="Header Placeholder 5">
            <a:extLst>
              <a:ext uri="{FF2B5EF4-FFF2-40B4-BE49-F238E27FC236}">
                <a16:creationId xmlns:a16="http://schemas.microsoft.com/office/drawing/2014/main" id="{04817F07-52BC-4CF6-B93A-AD5D8605E5CB}"/>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73735" name="Footer Placeholder 6">
            <a:extLst>
              <a:ext uri="{FF2B5EF4-FFF2-40B4-BE49-F238E27FC236}">
                <a16:creationId xmlns:a16="http://schemas.microsoft.com/office/drawing/2014/main" id="{E8DD5F9B-1DA1-40EB-A114-078DADB27562}"/>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740CB668-71BF-4F74-8514-8784BA8F008A}"/>
              </a:ext>
            </a:extLst>
          </p:cNvPr>
          <p:cNvSpPr>
            <a:spLocks noGrp="1" noRot="1" noChangeAspect="1" noTextEdit="1"/>
          </p:cNvSpPr>
          <p:nvPr>
            <p:ph type="sldImg"/>
          </p:nvPr>
        </p:nvSpPr>
        <p:spPr>
          <a:ln/>
        </p:spPr>
      </p:sp>
      <p:sp>
        <p:nvSpPr>
          <p:cNvPr id="75779" name="Notes Placeholder 2">
            <a:extLst>
              <a:ext uri="{FF2B5EF4-FFF2-40B4-BE49-F238E27FC236}">
                <a16:creationId xmlns:a16="http://schemas.microsoft.com/office/drawing/2014/main" id="{AC8D95B6-DF68-4BC7-AEEF-C62B4B1F7CB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75780" name="Header Placeholder 3">
            <a:extLst>
              <a:ext uri="{FF2B5EF4-FFF2-40B4-BE49-F238E27FC236}">
                <a16:creationId xmlns:a16="http://schemas.microsoft.com/office/drawing/2014/main" id="{6D0AB71B-1E05-4B16-B7AB-F1F9A31A25A1}"/>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75781" name="Date Placeholder 4">
            <a:extLst>
              <a:ext uri="{FF2B5EF4-FFF2-40B4-BE49-F238E27FC236}">
                <a16:creationId xmlns:a16="http://schemas.microsoft.com/office/drawing/2014/main" id="{429207AB-92BB-4C1F-9A2C-84B1C6F346C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75782" name="Footer Placeholder 5">
            <a:extLst>
              <a:ext uri="{FF2B5EF4-FFF2-40B4-BE49-F238E27FC236}">
                <a16:creationId xmlns:a16="http://schemas.microsoft.com/office/drawing/2014/main" id="{56C806DC-81FD-4593-8867-8C37A9C9E6A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75783" name="Slide Number Placeholder 6">
            <a:extLst>
              <a:ext uri="{FF2B5EF4-FFF2-40B4-BE49-F238E27FC236}">
                <a16:creationId xmlns:a16="http://schemas.microsoft.com/office/drawing/2014/main" id="{64E4A741-A275-43B6-B3C2-1DA26617415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42BC4638-9548-4FA6-836D-67BAD1183012}" type="slidenum">
              <a:rPr lang="en-US" altLang="en-US" sz="1200" baseline="0"/>
              <a:pPr/>
              <a:t>31</a:t>
            </a:fld>
            <a:endParaRPr lang="en-US" altLang="en-US" sz="1200" baseline="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8666DCD8-CF36-4BCF-B464-8CA85B412916}"/>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17CF341D-A6F7-47F8-87FB-EEF7B0C66F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Planning and preparation for COVID-19 should be integrated into existing safety and health systems.  Elements of an effective program include, but are not limited to those listed above.</a:t>
            </a: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Maintain flexibility so the COVID-19 plan can be modified in the event of a pandemic with “increased severity.” </a:t>
            </a:r>
          </a:p>
          <a:p>
            <a:pPr lvl="1" eaLnBrk="1" hangingPunct="1">
              <a:spcBef>
                <a:spcPts val="500"/>
              </a:spcBef>
              <a:spcAft>
                <a:spcPts val="500"/>
              </a:spcAft>
            </a:pPr>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p:txBody>
      </p:sp>
      <p:sp>
        <p:nvSpPr>
          <p:cNvPr id="77828" name="Slide Number Placeholder 3">
            <a:extLst>
              <a:ext uri="{FF2B5EF4-FFF2-40B4-BE49-F238E27FC236}">
                <a16:creationId xmlns:a16="http://schemas.microsoft.com/office/drawing/2014/main" id="{A35CE4BA-72F0-4576-92E6-86A1D0021C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338F7FA6-2602-4331-B62C-865B02E3D915}" type="slidenum">
              <a:rPr lang="en-US" altLang="en-US" sz="1200" baseline="0"/>
              <a:pPr/>
              <a:t>32</a:t>
            </a:fld>
            <a:endParaRPr lang="en-US" altLang="en-US" sz="1200" baseline="0"/>
          </a:p>
        </p:txBody>
      </p:sp>
      <p:sp>
        <p:nvSpPr>
          <p:cNvPr id="77829" name="Date Placeholder 4">
            <a:extLst>
              <a:ext uri="{FF2B5EF4-FFF2-40B4-BE49-F238E27FC236}">
                <a16:creationId xmlns:a16="http://schemas.microsoft.com/office/drawing/2014/main" id="{C9383F96-C588-4F9E-AD37-0D464CA8009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77830" name="Header Placeholder 5">
            <a:extLst>
              <a:ext uri="{FF2B5EF4-FFF2-40B4-BE49-F238E27FC236}">
                <a16:creationId xmlns:a16="http://schemas.microsoft.com/office/drawing/2014/main" id="{E297CAE8-3DD7-4784-A7BC-9EAA28DB7584}"/>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77831" name="Footer Placeholder 6">
            <a:extLst>
              <a:ext uri="{FF2B5EF4-FFF2-40B4-BE49-F238E27FC236}">
                <a16:creationId xmlns:a16="http://schemas.microsoft.com/office/drawing/2014/main" id="{804409C2-125B-443A-89F9-005DB8E86FF8}"/>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7A719FB7-165F-450F-917C-B00E06A60316}"/>
              </a:ext>
            </a:extLst>
          </p:cNvPr>
          <p:cNvSpPr>
            <a:spLocks noGrp="1" noRot="1" noChangeAspect="1" noTextEdit="1"/>
          </p:cNvSpPr>
          <p:nvPr>
            <p:ph type="sldImg"/>
          </p:nvPr>
        </p:nvSpPr>
        <p:spPr>
          <a:ln/>
        </p:spPr>
      </p:sp>
      <p:sp>
        <p:nvSpPr>
          <p:cNvPr id="79875" name="Notes Placeholder 2">
            <a:extLst>
              <a:ext uri="{FF2B5EF4-FFF2-40B4-BE49-F238E27FC236}">
                <a16:creationId xmlns:a16="http://schemas.microsoft.com/office/drawing/2014/main" id="{967E5899-11D4-48B3-A360-E15D4ACB46F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As with most any hazard, there are a variety of steps that can reduce or in some cases even eliminate workers’ exposure.  A basic principle of workplace safety is to use a combination of strategies to protect workers, starting with the most effective.  This approach of moving from most effective to least effective protective measures is called the ‘hierarchy of controls.’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 order of controls, from most effective to least effective is:</a:t>
            </a:r>
          </a:p>
          <a:p>
            <a:pPr>
              <a:buFontTx/>
              <a:buChar char="•"/>
            </a:pPr>
            <a:r>
              <a:rPr lang="en-US" altLang="en-US">
                <a:latin typeface="Arial" panose="020B0604020202020204" pitchFamily="34" charset="0"/>
                <a:ea typeface="ＭＳ Ｐゴシック" panose="020B0600070205080204" pitchFamily="34" charset="-128"/>
              </a:rPr>
              <a:t>Engineering controls</a:t>
            </a:r>
          </a:p>
          <a:p>
            <a:pPr>
              <a:buFontTx/>
              <a:buChar char="•"/>
            </a:pPr>
            <a:r>
              <a:rPr lang="en-US" altLang="en-US">
                <a:latin typeface="Arial" panose="020B0604020202020204" pitchFamily="34" charset="0"/>
                <a:ea typeface="ＭＳ Ｐゴシック" panose="020B0600070205080204" pitchFamily="34" charset="-128"/>
              </a:rPr>
              <a:t>Work practices</a:t>
            </a:r>
          </a:p>
          <a:p>
            <a:pPr>
              <a:buFontTx/>
              <a:buChar char="•"/>
            </a:pPr>
            <a:r>
              <a:rPr lang="en-US" altLang="en-US">
                <a:latin typeface="Arial" panose="020B0604020202020204" pitchFamily="34" charset="0"/>
                <a:ea typeface="ＭＳ Ｐゴシック" panose="020B0600070205080204" pitchFamily="34" charset="-128"/>
              </a:rPr>
              <a:t>Administrative controls and</a:t>
            </a:r>
          </a:p>
          <a:p>
            <a:pPr>
              <a:buFontTx/>
              <a:buChar char="•"/>
            </a:pPr>
            <a:r>
              <a:rPr lang="en-US" altLang="en-US">
                <a:latin typeface="Arial" panose="020B0604020202020204" pitchFamily="34" charset="0"/>
                <a:ea typeface="ＭＳ Ｐゴシック" panose="020B0600070205080204" pitchFamily="34" charset="-128"/>
              </a:rPr>
              <a:t>Personal protective equipment</a:t>
            </a:r>
          </a:p>
          <a:p>
            <a:r>
              <a:rPr lang="en-US" altLang="en-US">
                <a:latin typeface="Arial" panose="020B0604020202020204" pitchFamily="34" charset="0"/>
                <a:ea typeface="ＭＳ Ｐゴシック" panose="020B0600070205080204" pitchFamily="34" charset="-128"/>
              </a:rPr>
              <a:t> </a:t>
            </a:r>
          </a:p>
        </p:txBody>
      </p:sp>
      <p:sp>
        <p:nvSpPr>
          <p:cNvPr id="79876" name="Slide Number Placeholder 3">
            <a:extLst>
              <a:ext uri="{FF2B5EF4-FFF2-40B4-BE49-F238E27FC236}">
                <a16:creationId xmlns:a16="http://schemas.microsoft.com/office/drawing/2014/main" id="{D3D3850F-CAF0-434E-A2DC-2984D0550A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FFB97301-C0D6-4D15-A881-A3049241D21C}" type="slidenum">
              <a:rPr lang="en-US" altLang="en-US" sz="1200" baseline="0"/>
              <a:pPr/>
              <a:t>33</a:t>
            </a:fld>
            <a:endParaRPr lang="en-US" altLang="en-US" sz="1200" baseline="0"/>
          </a:p>
        </p:txBody>
      </p:sp>
      <p:sp>
        <p:nvSpPr>
          <p:cNvPr id="79877" name="Date Placeholder 4">
            <a:extLst>
              <a:ext uri="{FF2B5EF4-FFF2-40B4-BE49-F238E27FC236}">
                <a16:creationId xmlns:a16="http://schemas.microsoft.com/office/drawing/2014/main" id="{B97B0DEB-C43C-4D88-A620-549D6D52807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79878" name="Header Placeholder 5">
            <a:extLst>
              <a:ext uri="{FF2B5EF4-FFF2-40B4-BE49-F238E27FC236}">
                <a16:creationId xmlns:a16="http://schemas.microsoft.com/office/drawing/2014/main" id="{B21DEE4B-F316-49FE-94D2-03ACCA8829B8}"/>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79879" name="Footer Placeholder 6">
            <a:extLst>
              <a:ext uri="{FF2B5EF4-FFF2-40B4-BE49-F238E27FC236}">
                <a16:creationId xmlns:a16="http://schemas.microsoft.com/office/drawing/2014/main" id="{327AAE1C-E1B8-4AF4-B332-1A43169DDB5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DEE3466E-2180-4266-AF42-373F833D37C8}"/>
              </a:ext>
            </a:extLst>
          </p:cNvPr>
          <p:cNvSpPr>
            <a:spLocks noGrp="1" noRot="1" noChangeAspect="1" noTextEdit="1"/>
          </p:cNvSpPr>
          <p:nvPr>
            <p:ph type="sldImg"/>
          </p:nvPr>
        </p:nvSpPr>
        <p:spPr>
          <a:ln/>
        </p:spPr>
      </p:sp>
      <p:sp>
        <p:nvSpPr>
          <p:cNvPr id="81923" name="Notes Placeholder 2">
            <a:extLst>
              <a:ext uri="{FF2B5EF4-FFF2-40B4-BE49-F238E27FC236}">
                <a16:creationId xmlns:a16="http://schemas.microsoft.com/office/drawing/2014/main" id="{34F63224-D025-436F-9314-A69B85DB04C6}"/>
              </a:ext>
            </a:extLst>
          </p:cNvPr>
          <p:cNvSpPr>
            <a:spLocks noGrp="1"/>
          </p:cNvSpPr>
          <p:nvPr>
            <p:ph type="body" idx="1"/>
          </p:nvPr>
        </p:nvSpPr>
        <p:spPr>
          <a:xfrm>
            <a:off x="693738" y="4427538"/>
            <a:ext cx="561975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Engineering controls involve making changes to the work environment to reduce work-related hazards. These types of controls are preferred over others because they make permanent changes that reduce exposure to hazards and do not rely on worker or customer behavior. By reducing a hazard in the workplace, engineering controls are not only the most effective, but can also be the most cost-effective solutions for employers to implement.  </a:t>
            </a:r>
          </a:p>
          <a:p>
            <a:r>
              <a:rPr lang="en-US" altLang="en-US">
                <a:latin typeface="Arial" panose="020B0604020202020204" pitchFamily="34" charset="0"/>
                <a:ea typeface="ＭＳ Ｐゴシック" panose="020B0600070205080204" pitchFamily="34" charset="-128"/>
              </a:rPr>
              <a:t>Examples of engineering controls include:</a:t>
            </a:r>
          </a:p>
          <a:p>
            <a:pPr>
              <a:buFontTx/>
              <a:buChar char="•"/>
            </a:pPr>
            <a:r>
              <a:rPr lang="en-US" altLang="en-US">
                <a:latin typeface="Arial" panose="020B0604020202020204" pitchFamily="34" charset="0"/>
                <a:ea typeface="ＭＳ Ｐゴシック" panose="020B0600070205080204" pitchFamily="34" charset="-128"/>
              </a:rPr>
              <a:t>Using specialized ventilation to remove hazards from the air.</a:t>
            </a:r>
          </a:p>
          <a:p>
            <a:pPr>
              <a:buFontTx/>
              <a:buChar char="•"/>
            </a:pPr>
            <a:r>
              <a:rPr lang="en-US" altLang="en-US">
                <a:latin typeface="Arial" panose="020B0604020202020204" pitchFamily="34" charset="0"/>
                <a:ea typeface="ＭＳ Ｐゴシック" panose="020B0600070205080204" pitchFamily="34" charset="-128"/>
              </a:rPr>
              <a:t>Installing physical barriers, such as clear plastic sneeze guards.</a:t>
            </a:r>
          </a:p>
          <a:p>
            <a:pPr>
              <a:buFontTx/>
              <a:buChar char="•"/>
            </a:pPr>
            <a:r>
              <a:rPr lang="en-US" altLang="en-US">
                <a:latin typeface="Arial" panose="020B0604020202020204" pitchFamily="34" charset="0"/>
                <a:ea typeface="ＭＳ Ｐゴシック" panose="020B0600070205080204" pitchFamily="34" charset="-128"/>
              </a:rPr>
              <a:t>Installing a drive-through window for customer service.</a:t>
            </a:r>
          </a:p>
        </p:txBody>
      </p:sp>
      <p:sp>
        <p:nvSpPr>
          <p:cNvPr id="81924" name="Slide Number Placeholder 3">
            <a:extLst>
              <a:ext uri="{FF2B5EF4-FFF2-40B4-BE49-F238E27FC236}">
                <a16:creationId xmlns:a16="http://schemas.microsoft.com/office/drawing/2014/main" id="{A8082E0B-D44E-4613-A893-5D28493A0D5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C28E63EA-D3CA-4D7B-93A6-FCB245EB99C3}" type="slidenum">
              <a:rPr lang="en-US" altLang="en-US" sz="1200" baseline="0"/>
              <a:pPr/>
              <a:t>34</a:t>
            </a:fld>
            <a:endParaRPr lang="en-US" altLang="en-US" sz="1200" baseline="0"/>
          </a:p>
        </p:txBody>
      </p:sp>
      <p:sp>
        <p:nvSpPr>
          <p:cNvPr id="81925" name="Date Placeholder 4">
            <a:extLst>
              <a:ext uri="{FF2B5EF4-FFF2-40B4-BE49-F238E27FC236}">
                <a16:creationId xmlns:a16="http://schemas.microsoft.com/office/drawing/2014/main" id="{7D48F27E-EA93-4C72-8848-702C1B14E04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81926" name="Header Placeholder 5">
            <a:extLst>
              <a:ext uri="{FF2B5EF4-FFF2-40B4-BE49-F238E27FC236}">
                <a16:creationId xmlns:a16="http://schemas.microsoft.com/office/drawing/2014/main" id="{27ACE703-9675-4651-BF01-5B469899FF6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81927" name="Footer Placeholder 6">
            <a:extLst>
              <a:ext uri="{FF2B5EF4-FFF2-40B4-BE49-F238E27FC236}">
                <a16:creationId xmlns:a16="http://schemas.microsoft.com/office/drawing/2014/main" id="{D1D140D7-52CD-45FB-8826-E2EFDD6F8BC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5DE9DB42-B8AE-491D-B8F1-4327C3F6878B}"/>
              </a:ext>
            </a:extLst>
          </p:cNvPr>
          <p:cNvSpPr>
            <a:spLocks noGrp="1" noRot="1" noChangeAspect="1" noTextEdit="1"/>
          </p:cNvSpPr>
          <p:nvPr>
            <p:ph type="sldImg"/>
          </p:nvPr>
        </p:nvSpPr>
        <p:spPr>
          <a:ln/>
        </p:spPr>
      </p:sp>
      <p:sp>
        <p:nvSpPr>
          <p:cNvPr id="83971" name="Notes Placeholder 2">
            <a:extLst>
              <a:ext uri="{FF2B5EF4-FFF2-40B4-BE49-F238E27FC236}">
                <a16:creationId xmlns:a16="http://schemas.microsoft.com/office/drawing/2014/main" id="{41405CC4-FBC1-46F8-9489-5250CFA3BB1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Engineering controls protect workers by removing or reducing COVID-19 from the work environment.  Negative pressure ventilation is an engineering control that is used staff conduct procedures that create aerosols or enter patient rooms of known or suspected COVID-19 cases.  </a:t>
            </a:r>
          </a:p>
          <a:p>
            <a:r>
              <a:rPr lang="en-US" altLang="en-US" dirty="0">
                <a:latin typeface="Arial" panose="020B0604020202020204" pitchFamily="34" charset="0"/>
                <a:ea typeface="ＭＳ Ｐゴシック" panose="020B0600070205080204" pitchFamily="34" charset="-128"/>
              </a:rPr>
              <a:t>In the photograph above, a microbiologist is conducting an experiment inside a biological safety cabinet (BSC). The airflow within the BSC helps prevent any airborne virus from escaping the confines of the cabinet.  As added protection, she is wearing a powered air purifying respirator (PAPR).</a:t>
            </a:r>
          </a:p>
          <a:p>
            <a:r>
              <a:rPr lang="en-US" altLang="en-US" dirty="0">
                <a:latin typeface="Arial" panose="020B0604020202020204" pitchFamily="34" charset="0"/>
                <a:ea typeface="ＭＳ Ｐゴシック" panose="020B0600070205080204" pitchFamily="34" charset="-128"/>
              </a:rPr>
              <a:t> </a:t>
            </a:r>
          </a:p>
        </p:txBody>
      </p:sp>
      <p:sp>
        <p:nvSpPr>
          <p:cNvPr id="83972" name="Slide Number Placeholder 3">
            <a:extLst>
              <a:ext uri="{FF2B5EF4-FFF2-40B4-BE49-F238E27FC236}">
                <a16:creationId xmlns:a16="http://schemas.microsoft.com/office/drawing/2014/main" id="{33250B69-7D07-4E9F-8C89-F6009C1D423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D58498FD-4615-467F-ACB7-F8D08FF00C85}" type="slidenum">
              <a:rPr lang="en-US" altLang="en-US" sz="1200" baseline="0"/>
              <a:pPr/>
              <a:t>35</a:t>
            </a:fld>
            <a:endParaRPr lang="en-US" altLang="en-US" sz="1200" baseline="0"/>
          </a:p>
        </p:txBody>
      </p:sp>
      <p:sp>
        <p:nvSpPr>
          <p:cNvPr id="83973" name="Date Placeholder 4">
            <a:extLst>
              <a:ext uri="{FF2B5EF4-FFF2-40B4-BE49-F238E27FC236}">
                <a16:creationId xmlns:a16="http://schemas.microsoft.com/office/drawing/2014/main" id="{A669DFCD-3BCF-4629-88F2-19B65C495B8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83974" name="Header Placeholder 5">
            <a:extLst>
              <a:ext uri="{FF2B5EF4-FFF2-40B4-BE49-F238E27FC236}">
                <a16:creationId xmlns:a16="http://schemas.microsoft.com/office/drawing/2014/main" id="{19585320-FEF5-42FB-A5FF-D8CEB760B3BC}"/>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83975" name="Footer Placeholder 6">
            <a:extLst>
              <a:ext uri="{FF2B5EF4-FFF2-40B4-BE49-F238E27FC236}">
                <a16:creationId xmlns:a16="http://schemas.microsoft.com/office/drawing/2014/main" id="{8C2BA767-FF4E-46C4-95D4-B0509B5EA0D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14FFBB2D-F4EF-4575-9D8E-DF3B7B8920E8}"/>
              </a:ext>
            </a:extLst>
          </p:cNvPr>
          <p:cNvSpPr>
            <a:spLocks noGrp="1" noRot="1" noChangeAspect="1" noTextEdit="1"/>
          </p:cNvSpPr>
          <p:nvPr>
            <p:ph type="sldImg"/>
          </p:nvPr>
        </p:nvSpPr>
        <p:spPr>
          <a:ln/>
        </p:spPr>
      </p:sp>
      <p:sp>
        <p:nvSpPr>
          <p:cNvPr id="86019" name="Notes Placeholder 2">
            <a:extLst>
              <a:ext uri="{FF2B5EF4-FFF2-40B4-BE49-F238E27FC236}">
                <a16:creationId xmlns:a16="http://schemas.microsoft.com/office/drawing/2014/main" id="{1838F501-0A6D-4538-9F7B-456230FCAEC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Work practices and administrative procedures are used to reduce the length, frequency or intensity of exposure to a hazard.  Employers should:</a:t>
            </a:r>
          </a:p>
          <a:p>
            <a:pPr>
              <a:buFontTx/>
              <a:buChar char="•"/>
            </a:pPr>
            <a:r>
              <a:rPr lang="en-US" altLang="en-US" dirty="0">
                <a:latin typeface="Arial" panose="020B0604020202020204" pitchFamily="34" charset="0"/>
                <a:ea typeface="ＭＳ Ｐゴシック" panose="020B0600070205080204" pitchFamily="34" charset="-128"/>
              </a:rPr>
              <a:t>Provide resources and a work environment that promotes personal hygiene. For example, supply tissues, no-touch trash cans, hand soap, hand sanitizer, disinfectants and disposable towels for workers to clean their work surfaces.</a:t>
            </a:r>
          </a:p>
          <a:p>
            <a:pPr>
              <a:buFontTx/>
              <a:buChar char="•"/>
            </a:pPr>
            <a:r>
              <a:rPr lang="en-US" altLang="en-US" dirty="0">
                <a:latin typeface="Arial" panose="020B0604020202020204" pitchFamily="34" charset="0"/>
                <a:ea typeface="ＭＳ Ｐゴシック" panose="020B0600070205080204" pitchFamily="34" charset="-128"/>
              </a:rPr>
              <a:t>Develop procedures to minimize contacts between workers and between workers and patients, clients or customers.</a:t>
            </a:r>
          </a:p>
          <a:p>
            <a:pPr>
              <a:buFontTx/>
              <a:buChar char="•"/>
            </a:pPr>
            <a:r>
              <a:rPr lang="en-US" altLang="en-US" dirty="0">
                <a:latin typeface="Arial" panose="020B0604020202020204" pitchFamily="34" charset="0"/>
                <a:ea typeface="ＭＳ Ｐゴシック" panose="020B0600070205080204" pitchFamily="34" charset="-128"/>
              </a:rPr>
              <a:t>Limit the number of staff present for very high or high risk tasks, such as aerosol generating procedures or entering patient room.</a:t>
            </a:r>
          </a:p>
          <a:p>
            <a:pPr>
              <a:buFontTx/>
              <a:buChar char="•"/>
            </a:pPr>
            <a:r>
              <a:rPr lang="en-US" altLang="en-US" dirty="0">
                <a:latin typeface="Arial" panose="020B0604020202020204" pitchFamily="34" charset="0"/>
                <a:ea typeface="ＭＳ Ｐゴシック" panose="020B0600070205080204" pitchFamily="34" charset="-128"/>
              </a:rPr>
              <a:t>Provide workers with up-to-date education and training on coronavirus risk factors, and methods to prevent exposure.</a:t>
            </a:r>
          </a:p>
          <a:p>
            <a:pPr>
              <a:buFontTx/>
              <a:buChar char="•"/>
            </a:pPr>
            <a:endParaRPr lang="en-US" altLang="en-US" dirty="0">
              <a:latin typeface="Arial" panose="020B0604020202020204" pitchFamily="34" charset="0"/>
              <a:ea typeface="ＭＳ Ｐゴシック" panose="020B0600070205080204" pitchFamily="34" charset="-128"/>
            </a:endParaRPr>
          </a:p>
        </p:txBody>
      </p:sp>
      <p:sp>
        <p:nvSpPr>
          <p:cNvPr id="86020" name="Slide Number Placeholder 3">
            <a:extLst>
              <a:ext uri="{FF2B5EF4-FFF2-40B4-BE49-F238E27FC236}">
                <a16:creationId xmlns:a16="http://schemas.microsoft.com/office/drawing/2014/main" id="{E63138E6-58FB-4F39-A5DE-AFC2514E3A8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3426D111-0CD5-40EB-B92E-51F79316907A}" type="slidenum">
              <a:rPr lang="en-US" altLang="en-US" sz="1200" baseline="0"/>
              <a:pPr/>
              <a:t>36</a:t>
            </a:fld>
            <a:endParaRPr lang="en-US" altLang="en-US" sz="1200" baseline="0"/>
          </a:p>
        </p:txBody>
      </p:sp>
      <p:sp>
        <p:nvSpPr>
          <p:cNvPr id="86021" name="Date Placeholder 4">
            <a:extLst>
              <a:ext uri="{FF2B5EF4-FFF2-40B4-BE49-F238E27FC236}">
                <a16:creationId xmlns:a16="http://schemas.microsoft.com/office/drawing/2014/main" id="{79F8B794-0AD1-488E-8B5C-21832592830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86022" name="Header Placeholder 5">
            <a:extLst>
              <a:ext uri="{FF2B5EF4-FFF2-40B4-BE49-F238E27FC236}">
                <a16:creationId xmlns:a16="http://schemas.microsoft.com/office/drawing/2014/main" id="{C3A2ABBA-0259-4C21-947A-2822DCF1BC37}"/>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86023" name="Footer Placeholder 6">
            <a:extLst>
              <a:ext uri="{FF2B5EF4-FFF2-40B4-BE49-F238E27FC236}">
                <a16:creationId xmlns:a16="http://schemas.microsoft.com/office/drawing/2014/main" id="{8985A893-BF9B-48EA-8156-803612A04E0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90239E32-5A18-4033-80A4-E51011CA8D0D}"/>
              </a:ext>
            </a:extLst>
          </p:cNvPr>
          <p:cNvSpPr>
            <a:spLocks noGrp="1" noRot="1" noChangeAspect="1" noTextEdit="1"/>
          </p:cNvSpPr>
          <p:nvPr>
            <p:ph type="sldImg"/>
          </p:nvPr>
        </p:nvSpPr>
        <p:spPr>
          <a:ln/>
        </p:spPr>
      </p:sp>
      <p:sp>
        <p:nvSpPr>
          <p:cNvPr id="88067" name="Notes Placeholder 2">
            <a:extLst>
              <a:ext uri="{FF2B5EF4-FFF2-40B4-BE49-F238E27FC236}">
                <a16:creationId xmlns:a16="http://schemas.microsoft.com/office/drawing/2014/main" id="{E2BED3C6-D610-4B5F-B1BD-5DF9B301DFC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Adjustments in workplace policies can also reduce exposures.</a:t>
            </a:r>
          </a:p>
          <a:p>
            <a:pPr>
              <a:buFontTx/>
              <a:buChar char="•"/>
            </a:pPr>
            <a:r>
              <a:rPr lang="en-US" altLang="en-US">
                <a:latin typeface="Arial" panose="020B0604020202020204" pitchFamily="34" charset="0"/>
                <a:ea typeface="ＭＳ Ｐゴシック" panose="020B0600070205080204" pitchFamily="34" charset="-128"/>
              </a:rPr>
              <a:t>Encouraging ill workers to stay at home without fear of any reprisals.</a:t>
            </a:r>
          </a:p>
          <a:p>
            <a:pPr>
              <a:buFontTx/>
              <a:buChar char="•"/>
            </a:pPr>
            <a:r>
              <a:rPr lang="en-US" altLang="en-US">
                <a:latin typeface="Arial" panose="020B0604020202020204" pitchFamily="34" charset="0"/>
                <a:ea typeface="ＭＳ Ｐゴシック" panose="020B0600070205080204" pitchFamily="34" charset="-128"/>
              </a:rPr>
              <a:t>Discontinuing nonessential travel to locations having high prevalence of illness.</a:t>
            </a:r>
          </a:p>
          <a:p>
            <a:pPr>
              <a:buFontTx/>
              <a:buChar char="•"/>
            </a:pPr>
            <a:r>
              <a:rPr lang="en-US" altLang="en-US">
                <a:latin typeface="Arial" panose="020B0604020202020204" pitchFamily="34" charset="0"/>
                <a:ea typeface="ＭＳ Ｐゴシック" panose="020B0600070205080204" pitchFamily="34" charset="-128"/>
              </a:rPr>
              <a:t> Using e-mail, websites and teleconferences to minimizing face-to-face contact between workers. Where possible, encourage flexible work arrangements such as telecommuting or flexible work hours to reduce the number of workers who must be at the work site at one time or in one specific location.</a:t>
            </a:r>
          </a:p>
          <a:p>
            <a:pPr>
              <a:buFontTx/>
              <a:buChar char="•"/>
            </a:pPr>
            <a:r>
              <a:rPr lang="en-US" altLang="en-US">
                <a:latin typeface="Arial" panose="020B0604020202020204" pitchFamily="34" charset="0"/>
                <a:ea typeface="ＭＳ Ｐゴシック" panose="020B0600070205080204" pitchFamily="34" charset="-128"/>
              </a:rPr>
              <a:t>Relying on home delivery of goods and services to reduce the number of clients or customers who must visit your workplace.</a:t>
            </a:r>
          </a:p>
          <a:p>
            <a:pPr>
              <a:buFontTx/>
              <a:buChar char="•"/>
            </a:pPr>
            <a:r>
              <a:rPr lang="en-US" altLang="en-US">
                <a:latin typeface="Arial" panose="020B0604020202020204" pitchFamily="34" charset="0"/>
                <a:ea typeface="ＭＳ Ｐゴシック" panose="020B0600070205080204" pitchFamily="34" charset="-128"/>
              </a:rPr>
              <a:t>Developing emergency communications plans. Maintain a forum for answering workers' concerns and develop Internet-based communications, if feasible.</a:t>
            </a:r>
          </a:p>
          <a:p>
            <a:pPr>
              <a:buFontTx/>
              <a:buChar char="•"/>
            </a:pPr>
            <a:r>
              <a:rPr lang="en-US" altLang="en-US">
                <a:latin typeface="Arial" panose="020B0604020202020204" pitchFamily="34" charset="0"/>
                <a:ea typeface="ＭＳ Ｐゴシック" panose="020B0600070205080204" pitchFamily="34" charset="-128"/>
              </a:rPr>
              <a:t>Provide education and training materials in an easy to understand format and in the appropriate language and literacy level for all employees.</a:t>
            </a:r>
          </a:p>
          <a:p>
            <a:endParaRPr lang="en-US" altLang="en-US">
              <a:latin typeface="Arial" panose="020B0604020202020204" pitchFamily="34" charset="0"/>
              <a:ea typeface="ＭＳ Ｐゴシック" panose="020B0600070205080204" pitchFamily="34" charset="-128"/>
            </a:endParaRPr>
          </a:p>
        </p:txBody>
      </p:sp>
      <p:sp>
        <p:nvSpPr>
          <p:cNvPr id="88068" name="Slide Number Placeholder 3">
            <a:extLst>
              <a:ext uri="{FF2B5EF4-FFF2-40B4-BE49-F238E27FC236}">
                <a16:creationId xmlns:a16="http://schemas.microsoft.com/office/drawing/2014/main" id="{68D584CB-EEE0-4E64-9DBA-095517533A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07315379-C669-475C-8FC9-485310A808B0}" type="slidenum">
              <a:rPr lang="en-US" altLang="en-US" sz="1200" baseline="0"/>
              <a:pPr/>
              <a:t>37</a:t>
            </a:fld>
            <a:endParaRPr lang="en-US" altLang="en-US" sz="1200" baseline="0"/>
          </a:p>
        </p:txBody>
      </p:sp>
      <p:sp>
        <p:nvSpPr>
          <p:cNvPr id="88069" name="Date Placeholder 4">
            <a:extLst>
              <a:ext uri="{FF2B5EF4-FFF2-40B4-BE49-F238E27FC236}">
                <a16:creationId xmlns:a16="http://schemas.microsoft.com/office/drawing/2014/main" id="{AFA761D7-78FA-46BA-9766-10EF9CD2246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88070" name="Header Placeholder 5">
            <a:extLst>
              <a:ext uri="{FF2B5EF4-FFF2-40B4-BE49-F238E27FC236}">
                <a16:creationId xmlns:a16="http://schemas.microsoft.com/office/drawing/2014/main" id="{A647988F-C638-4DAA-955F-6581D831972D}"/>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88071" name="Footer Placeholder 6">
            <a:extLst>
              <a:ext uri="{FF2B5EF4-FFF2-40B4-BE49-F238E27FC236}">
                <a16:creationId xmlns:a16="http://schemas.microsoft.com/office/drawing/2014/main" id="{F3470726-9E69-43CA-89B1-4925EA20EA25}"/>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342F8603-ECD5-4021-9D97-A2B9A0F7EC8E}"/>
              </a:ext>
            </a:extLst>
          </p:cNvPr>
          <p:cNvSpPr>
            <a:spLocks noGrp="1" noRot="1" noChangeAspect="1" noTextEdit="1"/>
          </p:cNvSpPr>
          <p:nvPr>
            <p:ph type="sldImg"/>
          </p:nvPr>
        </p:nvSpPr>
        <p:spPr>
          <a:ln/>
        </p:spPr>
      </p:sp>
      <p:sp>
        <p:nvSpPr>
          <p:cNvPr id="90115" name="Notes Placeholder 2">
            <a:extLst>
              <a:ext uri="{FF2B5EF4-FFF2-40B4-BE49-F238E27FC236}">
                <a16:creationId xmlns:a16="http://schemas.microsoft.com/office/drawing/2014/main" id="{76BEC4BB-5BFF-41F6-945E-90F889BFE10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Personal Protective Equipment (PPE) is gear that workers wear or use to reduce their exposures to hazards. If used correctly, PPE can help prevent some exposures; however, they should not take the place of other prevention interventions, such as engineering controls, cough etiquette and hand hygiene.</a:t>
            </a:r>
          </a:p>
          <a:p>
            <a:r>
              <a:rPr lang="en-US" altLang="en-US" dirty="0">
                <a:latin typeface="Arial" panose="020B0604020202020204" pitchFamily="34" charset="0"/>
                <a:ea typeface="ＭＳ Ｐゴシック" panose="020B0600070205080204" pitchFamily="34" charset="-128"/>
              </a:rPr>
              <a:t>Examples of PPE include:</a:t>
            </a:r>
          </a:p>
          <a:p>
            <a:pPr>
              <a:buFontTx/>
              <a:buChar char="•"/>
            </a:pPr>
            <a:r>
              <a:rPr lang="en-US" altLang="en-US" dirty="0">
                <a:latin typeface="Arial" panose="020B0604020202020204" pitchFamily="34" charset="0"/>
                <a:ea typeface="ＭＳ Ｐゴシック" panose="020B0600070205080204" pitchFamily="34" charset="-128"/>
              </a:rPr>
              <a:t>respirators</a:t>
            </a:r>
          </a:p>
          <a:p>
            <a:pPr>
              <a:buFontTx/>
              <a:buChar char="•"/>
            </a:pPr>
            <a:r>
              <a:rPr lang="en-US" altLang="en-US" dirty="0">
                <a:latin typeface="Arial" panose="020B0604020202020204" pitchFamily="34" charset="0"/>
                <a:ea typeface="ＭＳ Ｐゴシック" panose="020B0600070205080204" pitchFamily="34" charset="-128"/>
              </a:rPr>
              <a:t>face shields</a:t>
            </a:r>
          </a:p>
          <a:p>
            <a:pPr>
              <a:buFontTx/>
              <a:buChar char="•"/>
            </a:pPr>
            <a:r>
              <a:rPr lang="en-US" altLang="en-US" dirty="0">
                <a:latin typeface="Arial" panose="020B0604020202020204" pitchFamily="34" charset="0"/>
                <a:ea typeface="ＭＳ Ｐゴシック" panose="020B0600070205080204" pitchFamily="34" charset="-128"/>
              </a:rPr>
              <a:t>goggles</a:t>
            </a:r>
          </a:p>
          <a:p>
            <a:pPr>
              <a:buFontTx/>
              <a:buChar char="•"/>
            </a:pPr>
            <a:r>
              <a:rPr lang="en-US" altLang="en-US" dirty="0">
                <a:latin typeface="Arial" panose="020B0604020202020204" pitchFamily="34" charset="0"/>
                <a:ea typeface="ＭＳ Ｐゴシック" panose="020B0600070205080204" pitchFamily="34" charset="-128"/>
              </a:rPr>
              <a:t>gloves </a:t>
            </a:r>
          </a:p>
          <a:p>
            <a:r>
              <a:rPr lang="en-US" altLang="en-US" dirty="0">
                <a:latin typeface="Arial" panose="020B0604020202020204" pitchFamily="34" charset="0"/>
                <a:ea typeface="ＭＳ Ｐゴシック" panose="020B0600070205080204" pitchFamily="34" charset="-128"/>
              </a:rPr>
              <a:t>There are many factors involved with the proper use of PPE:</a:t>
            </a:r>
          </a:p>
          <a:p>
            <a:pPr>
              <a:buFontTx/>
              <a:buChar char="•"/>
            </a:pPr>
            <a:r>
              <a:rPr lang="en-US" altLang="en-US" dirty="0">
                <a:latin typeface="Arial" panose="020B0604020202020204" pitchFamily="34" charset="0"/>
                <a:ea typeface="ＭＳ Ｐゴシック" panose="020B0600070205080204" pitchFamily="34" charset="-128"/>
              </a:rPr>
              <a:t>The type of PPE that is used must be selected based upon the hazard to the worker.  </a:t>
            </a:r>
          </a:p>
          <a:p>
            <a:pPr>
              <a:buFontTx/>
              <a:buChar char="•"/>
            </a:pPr>
            <a:r>
              <a:rPr lang="en-US" altLang="en-US" dirty="0">
                <a:latin typeface="Arial" panose="020B0604020202020204" pitchFamily="34" charset="0"/>
                <a:ea typeface="ＭＳ Ｐゴシック" panose="020B0600070205080204" pitchFamily="34" charset="-128"/>
              </a:rPr>
              <a:t>Some PPE, like respirators, must fit properly and be worn correctly.</a:t>
            </a:r>
          </a:p>
          <a:p>
            <a:pPr>
              <a:buFontTx/>
              <a:buChar char="•"/>
            </a:pPr>
            <a:r>
              <a:rPr lang="en-US" altLang="en-US" dirty="0">
                <a:latin typeface="Arial" panose="020B0604020202020204" pitchFamily="34" charset="0"/>
                <a:ea typeface="ＭＳ Ｐゴシック" panose="020B0600070205080204" pitchFamily="34" charset="-128"/>
              </a:rPr>
              <a:t>PPE must be maintained and replaced in accordance with manufacturer's specifications.  </a:t>
            </a:r>
          </a:p>
          <a:p>
            <a:pPr>
              <a:buFontTx/>
              <a:buChar char="•"/>
            </a:pPr>
            <a:r>
              <a:rPr lang="en-US" altLang="en-US" dirty="0">
                <a:latin typeface="Arial" panose="020B0604020202020204" pitchFamily="34" charset="0"/>
                <a:ea typeface="ＭＳ Ｐゴシック" panose="020B0600070205080204" pitchFamily="34" charset="-128"/>
              </a:rPr>
              <a:t>PPE that is not reused must be properly removed and disposed of to avoid contaminating the worker, co-workers or the environment. </a:t>
            </a:r>
          </a:p>
          <a:p>
            <a:pPr>
              <a:buFontTx/>
              <a:buChar char="•"/>
            </a:pPr>
            <a:r>
              <a:rPr lang="en-US" altLang="en-US" dirty="0">
                <a:latin typeface="Arial" panose="020B0604020202020204" pitchFamily="34" charset="0"/>
                <a:ea typeface="ＭＳ Ｐゴシック" panose="020B0600070205080204" pitchFamily="34" charset="-128"/>
              </a:rPr>
              <a:t>Reusable PPE must be properly removed, cleaned, disinfected and stored.</a:t>
            </a:r>
          </a:p>
        </p:txBody>
      </p:sp>
      <p:sp>
        <p:nvSpPr>
          <p:cNvPr id="90116" name="Slide Number Placeholder 3">
            <a:extLst>
              <a:ext uri="{FF2B5EF4-FFF2-40B4-BE49-F238E27FC236}">
                <a16:creationId xmlns:a16="http://schemas.microsoft.com/office/drawing/2014/main" id="{243BBABA-B802-4870-B00A-250961A08B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DB6B5910-892B-46EE-94E1-200C12707131}" type="slidenum">
              <a:rPr lang="en-US" altLang="en-US" sz="1200" baseline="0"/>
              <a:pPr/>
              <a:t>38</a:t>
            </a:fld>
            <a:endParaRPr lang="en-US" altLang="en-US" sz="1200" baseline="0"/>
          </a:p>
        </p:txBody>
      </p:sp>
      <p:sp>
        <p:nvSpPr>
          <p:cNvPr id="90117" name="Date Placeholder 4">
            <a:extLst>
              <a:ext uri="{FF2B5EF4-FFF2-40B4-BE49-F238E27FC236}">
                <a16:creationId xmlns:a16="http://schemas.microsoft.com/office/drawing/2014/main" id="{168CA382-E017-4FE8-9922-18309C4FA8A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90118" name="Header Placeholder 5">
            <a:extLst>
              <a:ext uri="{FF2B5EF4-FFF2-40B4-BE49-F238E27FC236}">
                <a16:creationId xmlns:a16="http://schemas.microsoft.com/office/drawing/2014/main" id="{DD5D3CA8-DB1D-4F8A-8179-FCE0EB73D197}"/>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90119" name="Footer Placeholder 6">
            <a:extLst>
              <a:ext uri="{FF2B5EF4-FFF2-40B4-BE49-F238E27FC236}">
                <a16:creationId xmlns:a16="http://schemas.microsoft.com/office/drawing/2014/main" id="{F3B3123E-BFAE-400B-9E31-1B7B135AB8B6}"/>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3BDC5301-0642-4A3E-97EC-46E8D0D3412C}"/>
              </a:ext>
            </a:extLst>
          </p:cNvPr>
          <p:cNvSpPr>
            <a:spLocks noGrp="1" noRot="1" noChangeAspect="1" noTextEdit="1"/>
          </p:cNvSpPr>
          <p:nvPr>
            <p:ph type="sldImg"/>
          </p:nvPr>
        </p:nvSpPr>
        <p:spPr>
          <a:ln/>
        </p:spPr>
      </p:sp>
      <p:sp>
        <p:nvSpPr>
          <p:cNvPr id="92163" name="Notes Placeholder 2">
            <a:extLst>
              <a:ext uri="{FF2B5EF4-FFF2-40B4-BE49-F238E27FC236}">
                <a16:creationId xmlns:a16="http://schemas.microsoft.com/office/drawing/2014/main" id="{49289B30-CE56-4FEC-B4EC-FEF4F5743FA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OSHA has general requirements that must be followed whenever personal protective equipment is needed to protect workers.  All PPE must be of a safe design for the work that is to be performed.  Before any PPE is chosen, the employer must conduct a hazard assessment of the workplace to identify existing and potential hazards that require the use of PPE.  The employer must then select and have each affected employee use the PPE to protect against the hazards that have been identified.</a:t>
            </a:r>
          </a:p>
          <a:p>
            <a:r>
              <a:rPr lang="en-US" altLang="en-US">
                <a:latin typeface="Arial" panose="020B0604020202020204" pitchFamily="34" charset="0"/>
                <a:ea typeface="ＭＳ Ｐゴシック" panose="020B0600070205080204" pitchFamily="34" charset="-128"/>
              </a:rPr>
              <a:t>OSHA Standard 1910.132 spells out general requirements on the use of PPE.</a:t>
            </a:r>
          </a:p>
        </p:txBody>
      </p:sp>
      <p:sp>
        <p:nvSpPr>
          <p:cNvPr id="92164" name="Slide Number Placeholder 3">
            <a:extLst>
              <a:ext uri="{FF2B5EF4-FFF2-40B4-BE49-F238E27FC236}">
                <a16:creationId xmlns:a16="http://schemas.microsoft.com/office/drawing/2014/main" id="{DC0491DA-1501-47EB-A14F-AD6273CE085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E8771840-3266-4FB2-A005-B3F27DE18CAE}" type="slidenum">
              <a:rPr lang="en-US" altLang="en-US" sz="1200" baseline="0"/>
              <a:pPr/>
              <a:t>39</a:t>
            </a:fld>
            <a:endParaRPr lang="en-US" altLang="en-US" sz="1200" baseline="0"/>
          </a:p>
        </p:txBody>
      </p:sp>
      <p:sp>
        <p:nvSpPr>
          <p:cNvPr id="92165" name="Date Placeholder 4">
            <a:extLst>
              <a:ext uri="{FF2B5EF4-FFF2-40B4-BE49-F238E27FC236}">
                <a16:creationId xmlns:a16="http://schemas.microsoft.com/office/drawing/2014/main" id="{9D29646F-C025-4B37-83B8-E3214355EA7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92166" name="Header Placeholder 5">
            <a:extLst>
              <a:ext uri="{FF2B5EF4-FFF2-40B4-BE49-F238E27FC236}">
                <a16:creationId xmlns:a16="http://schemas.microsoft.com/office/drawing/2014/main" id="{546BAF8C-F62A-4599-B091-299B4CDFD72E}"/>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92167" name="Footer Placeholder 6">
            <a:extLst>
              <a:ext uri="{FF2B5EF4-FFF2-40B4-BE49-F238E27FC236}">
                <a16:creationId xmlns:a16="http://schemas.microsoft.com/office/drawing/2014/main" id="{2C52901B-0939-48B5-AD4B-CA7790C4B95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83B6942E-8BF8-4FEE-80CE-17124147A49B}"/>
              </a:ext>
            </a:extLst>
          </p:cNvPr>
          <p:cNvSpPr>
            <a:spLocks noGrp="1" noRot="1" noChangeAspect="1" noTextEdit="1"/>
          </p:cNvSpPr>
          <p:nvPr>
            <p:ph type="sldImg"/>
          </p:nvPr>
        </p:nvSpPr>
        <p:spPr>
          <a:ln/>
        </p:spPr>
      </p:sp>
      <p:sp>
        <p:nvSpPr>
          <p:cNvPr id="94211" name="Notes Placeholder 2">
            <a:extLst>
              <a:ext uri="{FF2B5EF4-FFF2-40B4-BE49-F238E27FC236}">
                <a16:creationId xmlns:a16="http://schemas.microsoft.com/office/drawing/2014/main" id="{D7A6FB17-E553-492B-80BC-2911C362C7F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Respirators are used to prevent breathing in hazards that are in the air.  Respirators protect the wearer by either filtering the air before it is inhaled by the worker, or by supplying air from a safe source.  Most respirators that protect the worker by filtering the air are designed to fit tightly against the face, and thereby  provide a seal between the respirator's edge and the face.  When there is a proper seal, the air the worker breathes passes through the respirator’s filter, which captures contaminants.  If there is not a tight seal, the air passes through the gaps between the face and the respirator and contaminants are not filtered from the air that the worker breathes. </a:t>
            </a:r>
          </a:p>
          <a:p>
            <a:endParaRPr lang="en-US" altLang="en-US">
              <a:latin typeface="Arial" panose="020B0604020202020204" pitchFamily="34" charset="0"/>
              <a:ea typeface="ＭＳ Ｐゴシック" panose="020B0600070205080204" pitchFamily="34" charset="-128"/>
            </a:endParaRPr>
          </a:p>
        </p:txBody>
      </p:sp>
      <p:sp>
        <p:nvSpPr>
          <p:cNvPr id="94212" name="Slide Number Placeholder 3">
            <a:extLst>
              <a:ext uri="{FF2B5EF4-FFF2-40B4-BE49-F238E27FC236}">
                <a16:creationId xmlns:a16="http://schemas.microsoft.com/office/drawing/2014/main" id="{3F06C6BF-6BA2-407E-BEFE-B7309950D6D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219C4156-EE61-4E5A-9A63-C21AF266AF94}" type="slidenum">
              <a:rPr lang="en-US" altLang="en-US" sz="1200" baseline="0"/>
              <a:pPr/>
              <a:t>40</a:t>
            </a:fld>
            <a:endParaRPr lang="en-US" altLang="en-US" sz="1200" baseline="0"/>
          </a:p>
        </p:txBody>
      </p:sp>
      <p:sp>
        <p:nvSpPr>
          <p:cNvPr id="94213" name="Date Placeholder 4">
            <a:extLst>
              <a:ext uri="{FF2B5EF4-FFF2-40B4-BE49-F238E27FC236}">
                <a16:creationId xmlns:a16="http://schemas.microsoft.com/office/drawing/2014/main" id="{C89F6302-2DBC-40CE-8C5C-332A6C6FD3C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94214" name="Header Placeholder 5">
            <a:extLst>
              <a:ext uri="{FF2B5EF4-FFF2-40B4-BE49-F238E27FC236}">
                <a16:creationId xmlns:a16="http://schemas.microsoft.com/office/drawing/2014/main" id="{38B5FE5F-8BBD-4216-9DD8-9043277D3DEB}"/>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94215" name="Footer Placeholder 6">
            <a:extLst>
              <a:ext uri="{FF2B5EF4-FFF2-40B4-BE49-F238E27FC236}">
                <a16:creationId xmlns:a16="http://schemas.microsoft.com/office/drawing/2014/main" id="{9F77BE70-3AD4-419B-90C7-D55E613A044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8D89D880-C84A-4631-841F-6881F90C0A44}"/>
              </a:ext>
            </a:extLst>
          </p:cNvPr>
          <p:cNvSpPr>
            <a:spLocks noGrp="1" noRot="1" noChangeAspect="1" noTextEdit="1"/>
          </p:cNvSpPr>
          <p:nvPr>
            <p:ph type="sldImg"/>
          </p:nvPr>
        </p:nvSpPr>
        <p:spPr>
          <a:ln/>
        </p:spPr>
      </p:sp>
      <p:sp>
        <p:nvSpPr>
          <p:cNvPr id="96259" name="Notes Placeholder 2">
            <a:extLst>
              <a:ext uri="{FF2B5EF4-FFF2-40B4-BE49-F238E27FC236}">
                <a16:creationId xmlns:a16="http://schemas.microsoft.com/office/drawing/2014/main" id="{28C8CB5F-64DF-43E7-ADB3-96DD82580A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There are many types of respirators that are designed to be reused and that provide a much higher degree of protection than disposable respirators against airborne hazards.  A half-face or full-face air-purifying respirator provides a tighter fit and has more effective air filtration than N-95 respirators.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Powered air purifying respirators can be either tight-fitting or loose fitting depending on the design.  In either case, air is drawn in by a pump and travels through a hose.  The air passes through a filter before being blown across the worker’s face.</a:t>
            </a:r>
          </a:p>
          <a:p>
            <a:endParaRPr lang="en-US" altLang="en-US">
              <a:latin typeface="Arial" panose="020B0604020202020204" pitchFamily="34" charset="0"/>
              <a:ea typeface="ＭＳ Ｐゴシック" panose="020B0600070205080204" pitchFamily="34" charset="-128"/>
            </a:endParaRPr>
          </a:p>
        </p:txBody>
      </p:sp>
      <p:sp>
        <p:nvSpPr>
          <p:cNvPr id="96260" name="Slide Number Placeholder 3">
            <a:extLst>
              <a:ext uri="{FF2B5EF4-FFF2-40B4-BE49-F238E27FC236}">
                <a16:creationId xmlns:a16="http://schemas.microsoft.com/office/drawing/2014/main" id="{D6D44CBF-8281-4507-9817-6D1342B7AE6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0F2E335E-385B-4670-A627-5C8CF6BA3797}" type="slidenum">
              <a:rPr lang="en-US" altLang="en-US" sz="1200" baseline="0"/>
              <a:pPr/>
              <a:t>41</a:t>
            </a:fld>
            <a:endParaRPr lang="en-US" altLang="en-US" sz="1200" baseline="0"/>
          </a:p>
        </p:txBody>
      </p:sp>
      <p:sp>
        <p:nvSpPr>
          <p:cNvPr id="96261" name="Date Placeholder 4">
            <a:extLst>
              <a:ext uri="{FF2B5EF4-FFF2-40B4-BE49-F238E27FC236}">
                <a16:creationId xmlns:a16="http://schemas.microsoft.com/office/drawing/2014/main" id="{F3B8935C-340A-400F-A7E5-8FCC15E4B47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96262" name="Header Placeholder 5">
            <a:extLst>
              <a:ext uri="{FF2B5EF4-FFF2-40B4-BE49-F238E27FC236}">
                <a16:creationId xmlns:a16="http://schemas.microsoft.com/office/drawing/2014/main" id="{AECBC0CE-7D61-4EAA-88D2-C70404586D5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96263" name="Footer Placeholder 6">
            <a:extLst>
              <a:ext uri="{FF2B5EF4-FFF2-40B4-BE49-F238E27FC236}">
                <a16:creationId xmlns:a16="http://schemas.microsoft.com/office/drawing/2014/main" id="{A0418989-EE7A-441C-976E-F26267B2D5AA}"/>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CE505FC1-1360-48D0-91E9-FAE14E3FFC6C}"/>
              </a:ext>
            </a:extLst>
          </p:cNvPr>
          <p:cNvSpPr>
            <a:spLocks noGrp="1" noRot="1" noChangeAspect="1" noTextEdit="1"/>
          </p:cNvSpPr>
          <p:nvPr>
            <p:ph type="sldImg"/>
          </p:nvPr>
        </p:nvSpPr>
        <p:spPr>
          <a:ln/>
        </p:spPr>
      </p:sp>
      <p:sp>
        <p:nvSpPr>
          <p:cNvPr id="98307" name="Notes Placeholder 2">
            <a:extLst>
              <a:ext uri="{FF2B5EF4-FFF2-40B4-BE49-F238E27FC236}">
                <a16:creationId xmlns:a16="http://schemas.microsoft.com/office/drawing/2014/main" id="{0A5BEE89-7E2B-497D-9B71-E2C824C3FF7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dirty="0">
                <a:latin typeface="Arial" panose="020B0604020202020204" pitchFamily="34" charset="0"/>
                <a:ea typeface="ＭＳ Ｐゴシック" panose="020B0600070205080204" pitchFamily="34" charset="-128"/>
              </a:rPr>
              <a:t>Surgical masks are not respirators. Surgical masks are not designed or certified to prevent the </a:t>
            </a:r>
            <a:r>
              <a:rPr lang="en-US" altLang="en-US" sz="1100" dirty="0" err="1">
                <a:latin typeface="Arial" panose="020B0604020202020204" pitchFamily="34" charset="0"/>
                <a:ea typeface="ＭＳ Ｐゴシック" panose="020B0600070205080204" pitchFamily="34" charset="-128"/>
              </a:rPr>
              <a:t>the</a:t>
            </a:r>
            <a:r>
              <a:rPr lang="en-US" altLang="en-US" sz="1100" dirty="0">
                <a:latin typeface="Arial" panose="020B0604020202020204" pitchFamily="34" charset="0"/>
                <a:ea typeface="ＭＳ Ｐゴシック" panose="020B0600070205080204" pitchFamily="34" charset="-128"/>
              </a:rPr>
              <a:t> wearer from inhaling small airborne hazards, such as viruses, or virus particles.  Surgical or procedure masks do not form a tight seal against the user's face. Therefore, when the wearer breathes in, much of the potentially infectious air passes through gaps between the face and the surgical mask. Second, many surgical masks are not made of a material that can filter microscopic particles.  Only surgical masks that are cleared by the U.S. Food and Drug Administration and legally marketed in the United States have been tested for their ability to resist blood and body fluids can be used.</a:t>
            </a:r>
          </a:p>
          <a:p>
            <a:pPr>
              <a:lnSpc>
                <a:spcPct val="90000"/>
              </a:lnSpc>
            </a:pPr>
            <a:endParaRPr lang="en-US" altLang="en-US" sz="1100" dirty="0">
              <a:latin typeface="Arial" panose="020B0604020202020204" pitchFamily="34" charset="0"/>
              <a:ea typeface="ＭＳ Ｐゴシック" panose="020B0600070205080204" pitchFamily="34" charset="-128"/>
            </a:endParaRPr>
          </a:p>
          <a:p>
            <a:pPr>
              <a:lnSpc>
                <a:spcPct val="90000"/>
              </a:lnSpc>
            </a:pPr>
            <a:r>
              <a:rPr lang="en-US" altLang="en-US" sz="1100" dirty="0">
                <a:latin typeface="Arial" panose="020B0604020202020204" pitchFamily="34" charset="0"/>
                <a:ea typeface="ＭＳ Ｐゴシック" panose="020B0600070205080204" pitchFamily="34" charset="-128"/>
              </a:rPr>
              <a:t>Surgical masks are used as a physical barrier to protect employees from hazards such as splashes of large droplets of blood or body fluids. Surgical masks also prevent contamination by trapping large particles of body fluids that may contain bacteria or viruses when they are expelled when the wearer coughs and sneezes. </a:t>
            </a:r>
          </a:p>
          <a:p>
            <a:pPr>
              <a:lnSpc>
                <a:spcPct val="90000"/>
              </a:lnSpc>
            </a:pPr>
            <a:r>
              <a:rPr lang="en-US" altLang="en-US" sz="1100" dirty="0">
                <a:latin typeface="Arial" panose="020B0604020202020204" pitchFamily="34" charset="0"/>
                <a:ea typeface="ＭＳ Ｐゴシック" panose="020B0600070205080204" pitchFamily="34" charset="-128"/>
              </a:rPr>
              <a:t>Surgical/procedure masks are used for several different purposes, including:</a:t>
            </a:r>
          </a:p>
          <a:p>
            <a:pPr>
              <a:lnSpc>
                <a:spcPct val="90000"/>
              </a:lnSpc>
              <a:buFontTx/>
              <a:buChar char="•"/>
            </a:pPr>
            <a:r>
              <a:rPr lang="en-US" altLang="en-US" sz="1100" dirty="0">
                <a:latin typeface="Arial" panose="020B0604020202020204" pitchFamily="34" charset="0"/>
                <a:ea typeface="ＭＳ Ｐゴシック" panose="020B0600070205080204" pitchFamily="34" charset="-128"/>
              </a:rPr>
              <a:t>Being placed on sick people to limit the spread of infectious respiratory secretions to others.</a:t>
            </a:r>
          </a:p>
          <a:p>
            <a:pPr>
              <a:lnSpc>
                <a:spcPct val="90000"/>
              </a:lnSpc>
              <a:buFontTx/>
              <a:buChar char="•"/>
            </a:pPr>
            <a:r>
              <a:rPr lang="en-US" altLang="en-US" sz="1100" dirty="0">
                <a:latin typeface="Arial" panose="020B0604020202020204" pitchFamily="34" charset="0"/>
                <a:ea typeface="ＭＳ Ｐゴシック" panose="020B0600070205080204" pitchFamily="34" charset="-128"/>
              </a:rPr>
              <a:t>Worn by healthcare providers to prevent accidental contamination of patients' wounds by the organisms normally present in mucus and saliva</a:t>
            </a:r>
          </a:p>
          <a:p>
            <a:pPr>
              <a:lnSpc>
                <a:spcPct val="90000"/>
              </a:lnSpc>
              <a:buFontTx/>
              <a:buChar char="•"/>
            </a:pPr>
            <a:r>
              <a:rPr lang="en-US" altLang="en-US" sz="1100" dirty="0">
                <a:latin typeface="Arial" panose="020B0604020202020204" pitchFamily="34" charset="0"/>
                <a:ea typeface="ＭＳ Ｐゴシック" panose="020B0600070205080204" pitchFamily="34" charset="-128"/>
              </a:rPr>
              <a:t>Worn by employees to protect themselves from splashes or sprays of blood or body fluids; they may also have the effect of keeping contaminated fingers/hands away from the mouth and nose.</a:t>
            </a:r>
          </a:p>
          <a:p>
            <a:pPr>
              <a:lnSpc>
                <a:spcPct val="90000"/>
              </a:lnSpc>
            </a:pPr>
            <a:endParaRPr lang="en-US" altLang="en-US" sz="1100" dirty="0">
              <a:latin typeface="Arial" panose="020B0604020202020204" pitchFamily="34" charset="0"/>
              <a:ea typeface="ＭＳ Ｐゴシック" panose="020B0600070205080204" pitchFamily="34" charset="-128"/>
            </a:endParaRPr>
          </a:p>
          <a:p>
            <a:endParaRPr lang="en-US" altLang="en-US" sz="1100" dirty="0">
              <a:latin typeface="Arial" panose="020B0604020202020204" pitchFamily="34" charset="0"/>
              <a:ea typeface="ＭＳ Ｐゴシック" panose="020B0600070205080204" pitchFamily="34" charset="-128"/>
            </a:endParaRPr>
          </a:p>
        </p:txBody>
      </p:sp>
      <p:sp>
        <p:nvSpPr>
          <p:cNvPr id="98308" name="Slide Number Placeholder 3">
            <a:extLst>
              <a:ext uri="{FF2B5EF4-FFF2-40B4-BE49-F238E27FC236}">
                <a16:creationId xmlns:a16="http://schemas.microsoft.com/office/drawing/2014/main" id="{9D2CB5A3-AB23-4178-9F09-4232EF0276E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A5DAED6D-064A-4E4E-A6E6-B05EFC7D89C2}" type="slidenum">
              <a:rPr lang="en-US" altLang="en-US" sz="1200" baseline="0"/>
              <a:pPr/>
              <a:t>42</a:t>
            </a:fld>
            <a:endParaRPr lang="en-US" altLang="en-US" sz="1200" baseline="0"/>
          </a:p>
        </p:txBody>
      </p:sp>
      <p:sp>
        <p:nvSpPr>
          <p:cNvPr id="98309" name="Date Placeholder 4">
            <a:extLst>
              <a:ext uri="{FF2B5EF4-FFF2-40B4-BE49-F238E27FC236}">
                <a16:creationId xmlns:a16="http://schemas.microsoft.com/office/drawing/2014/main" id="{F83F379B-98E9-4B52-A80D-6A8365EB439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98310" name="Header Placeholder 5">
            <a:extLst>
              <a:ext uri="{FF2B5EF4-FFF2-40B4-BE49-F238E27FC236}">
                <a16:creationId xmlns:a16="http://schemas.microsoft.com/office/drawing/2014/main" id="{B41723CB-F2CD-46BE-BD26-2C893155C910}"/>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98311" name="Footer Placeholder 6">
            <a:extLst>
              <a:ext uri="{FF2B5EF4-FFF2-40B4-BE49-F238E27FC236}">
                <a16:creationId xmlns:a16="http://schemas.microsoft.com/office/drawing/2014/main" id="{90EA37E3-DDE8-4D52-8E27-158F9EA3045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66F4236A-2AB4-48F9-89E4-3D004EA06F68}"/>
              </a:ext>
            </a:extLst>
          </p:cNvPr>
          <p:cNvSpPr>
            <a:spLocks noGrp="1" noRot="1" noChangeAspect="1" noTextEdit="1"/>
          </p:cNvSpPr>
          <p:nvPr>
            <p:ph type="sldImg"/>
          </p:nvPr>
        </p:nvSpPr>
        <p:spPr>
          <a:ln/>
        </p:spPr>
      </p:sp>
      <p:sp>
        <p:nvSpPr>
          <p:cNvPr id="100355" name="Notes Placeholder 2">
            <a:extLst>
              <a:ext uri="{FF2B5EF4-FFF2-40B4-BE49-F238E27FC236}">
                <a16:creationId xmlns:a16="http://schemas.microsoft.com/office/drawing/2014/main" id="{FF4C32A5-FD26-47E1-A544-26472B5350E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Respirators must be used according to OSHA’s Standard 1910.134.  OSHA requires that employers:</a:t>
            </a:r>
          </a:p>
          <a:p>
            <a:pPr>
              <a:buFontTx/>
              <a:buChar char="•"/>
            </a:pPr>
            <a:r>
              <a:rPr lang="en-US" altLang="en-US" dirty="0">
                <a:latin typeface="Arial" panose="020B0604020202020204" pitchFamily="34" charset="0"/>
                <a:ea typeface="ＭＳ Ｐゴシック" panose="020B0600070205080204" pitchFamily="34" charset="-128"/>
              </a:rPr>
              <a:t>Have a written program with worksite specific procedures.</a:t>
            </a:r>
          </a:p>
          <a:p>
            <a:pPr>
              <a:buFontTx/>
              <a:buChar char="•"/>
            </a:pPr>
            <a:r>
              <a:rPr lang="en-US" altLang="en-US" dirty="0">
                <a:latin typeface="Arial" panose="020B0604020202020204" pitchFamily="34" charset="0"/>
                <a:ea typeface="ＭＳ Ｐゴシック" panose="020B0600070205080204" pitchFamily="34" charset="-128"/>
              </a:rPr>
              <a:t>Select respirators based on the hazards in the workplace.</a:t>
            </a:r>
          </a:p>
          <a:p>
            <a:pPr>
              <a:buFontTx/>
              <a:buChar char="•"/>
            </a:pPr>
            <a:r>
              <a:rPr lang="en-US" altLang="en-US" dirty="0">
                <a:latin typeface="Arial" panose="020B0604020202020204" pitchFamily="34" charset="0"/>
                <a:ea typeface="ＭＳ Ｐゴシック" panose="020B0600070205080204" pitchFamily="34" charset="-128"/>
              </a:rPr>
              <a:t>Provide a medical evaluation to determine the employee’s ability to wear a respirator.</a:t>
            </a:r>
          </a:p>
          <a:p>
            <a:pPr>
              <a:buFontTx/>
              <a:buChar char="•"/>
            </a:pPr>
            <a:r>
              <a:rPr lang="en-US" altLang="en-US" dirty="0">
                <a:latin typeface="Arial" panose="020B0604020202020204" pitchFamily="34" charset="0"/>
                <a:ea typeface="ＭＳ Ｐゴシック" panose="020B0600070205080204" pitchFamily="34" charset="-128"/>
              </a:rPr>
              <a:t>Fit test respirators that require a tight seal between the worker’s face and the respirator.</a:t>
            </a:r>
          </a:p>
          <a:p>
            <a:pPr>
              <a:buFontTx/>
              <a:buChar char="•"/>
            </a:pPr>
            <a:r>
              <a:rPr lang="en-US" altLang="en-US" dirty="0">
                <a:latin typeface="Arial" panose="020B0604020202020204" pitchFamily="34" charset="0"/>
                <a:ea typeface="ＭＳ Ｐゴシック" panose="020B0600070205080204" pitchFamily="34" charset="-128"/>
              </a:rPr>
              <a:t>Establish and implement procedures for the proper use of respirators.</a:t>
            </a:r>
          </a:p>
          <a:p>
            <a:pPr>
              <a:buFontTx/>
              <a:buChar char="•"/>
            </a:pPr>
            <a:r>
              <a:rPr lang="en-US" altLang="en-US" dirty="0">
                <a:latin typeface="Arial" panose="020B0604020202020204" pitchFamily="34" charset="0"/>
                <a:ea typeface="ＭＳ Ｐゴシック" panose="020B0600070205080204" pitchFamily="34" charset="-128"/>
              </a:rPr>
              <a:t>Provide for cleaning, storage, and repair of respirators.</a:t>
            </a:r>
          </a:p>
          <a:p>
            <a:pPr>
              <a:buFontTx/>
              <a:buChar char="•"/>
            </a:pPr>
            <a:r>
              <a:rPr lang="en-US" altLang="en-US" dirty="0">
                <a:latin typeface="Arial" panose="020B0604020202020204" pitchFamily="34" charset="0"/>
                <a:ea typeface="ＭＳ Ｐゴシック" panose="020B0600070205080204" pitchFamily="34" charset="-128"/>
              </a:rPr>
              <a:t>Ensure that all filters, cartridges and canisters are labeled and color coded.</a:t>
            </a:r>
          </a:p>
          <a:p>
            <a:pPr>
              <a:buFontTx/>
              <a:buChar char="•"/>
            </a:pPr>
            <a:r>
              <a:rPr lang="en-US" altLang="en-US" dirty="0">
                <a:latin typeface="Arial" panose="020B0604020202020204" pitchFamily="34" charset="0"/>
                <a:ea typeface="ＭＳ Ｐゴシック" panose="020B0600070205080204" pitchFamily="34" charset="-128"/>
              </a:rPr>
              <a:t>Train workers at least once a year on the proper use and limitations of respirators.</a:t>
            </a:r>
          </a:p>
          <a:p>
            <a:pPr>
              <a:buFontTx/>
              <a:buChar char="•"/>
            </a:pPr>
            <a:r>
              <a:rPr lang="en-US" altLang="en-US" dirty="0">
                <a:latin typeface="Arial" panose="020B0604020202020204" pitchFamily="34" charset="0"/>
                <a:ea typeface="ＭＳ Ｐゴシック" panose="020B0600070205080204" pitchFamily="34" charset="-128"/>
              </a:rPr>
              <a:t>Conduct an evaluation to make sure the respiratory program is being properly implemented.</a:t>
            </a:r>
          </a:p>
          <a:p>
            <a:pPr>
              <a:buFontTx/>
              <a:buChar char="•"/>
            </a:pPr>
            <a:r>
              <a:rPr lang="en-US" altLang="en-US" dirty="0">
                <a:latin typeface="Arial" panose="020B0604020202020204" pitchFamily="34" charset="0"/>
                <a:ea typeface="ＭＳ Ｐゴシック" panose="020B0600070205080204" pitchFamily="34" charset="-128"/>
              </a:rPr>
              <a:t>Keep records on medical evaluations, fit testing and other aspects of the program.</a:t>
            </a:r>
          </a:p>
          <a:p>
            <a:endParaRPr lang="en-US" altLang="en-US" dirty="0">
              <a:latin typeface="Arial" panose="020B0604020202020204" pitchFamily="34" charset="0"/>
              <a:ea typeface="ＭＳ Ｐゴシック" panose="020B0600070205080204" pitchFamily="34" charset="-128"/>
            </a:endParaRPr>
          </a:p>
        </p:txBody>
      </p:sp>
      <p:sp>
        <p:nvSpPr>
          <p:cNvPr id="100356" name="Slide Number Placeholder 3">
            <a:extLst>
              <a:ext uri="{FF2B5EF4-FFF2-40B4-BE49-F238E27FC236}">
                <a16:creationId xmlns:a16="http://schemas.microsoft.com/office/drawing/2014/main" id="{5C376EEE-C340-4073-BE19-A2BDDEBEDC0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A5F942DE-9257-45A3-90A9-014D005A615F}" type="slidenum">
              <a:rPr lang="en-US" altLang="en-US" sz="1200" baseline="0"/>
              <a:pPr/>
              <a:t>43</a:t>
            </a:fld>
            <a:endParaRPr lang="en-US" altLang="en-US" sz="1200" baseline="0"/>
          </a:p>
        </p:txBody>
      </p:sp>
      <p:sp>
        <p:nvSpPr>
          <p:cNvPr id="100357" name="Date Placeholder 4">
            <a:extLst>
              <a:ext uri="{FF2B5EF4-FFF2-40B4-BE49-F238E27FC236}">
                <a16:creationId xmlns:a16="http://schemas.microsoft.com/office/drawing/2014/main" id="{4397625F-41B8-43EA-9215-67ECD90BA56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00358" name="Header Placeholder 5">
            <a:extLst>
              <a:ext uri="{FF2B5EF4-FFF2-40B4-BE49-F238E27FC236}">
                <a16:creationId xmlns:a16="http://schemas.microsoft.com/office/drawing/2014/main" id="{F255C86A-107A-4066-91DA-8703EE25BFD3}"/>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00359" name="Footer Placeholder 6">
            <a:extLst>
              <a:ext uri="{FF2B5EF4-FFF2-40B4-BE49-F238E27FC236}">
                <a16:creationId xmlns:a16="http://schemas.microsoft.com/office/drawing/2014/main" id="{AF7D76B7-B708-45A5-8D63-8941771B68A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7FFE0927-53D9-4EAB-8F63-41BDE6047E9B}"/>
              </a:ext>
            </a:extLst>
          </p:cNvPr>
          <p:cNvSpPr>
            <a:spLocks noGrp="1" noRot="1" noChangeAspect="1" noTextEdit="1"/>
          </p:cNvSpPr>
          <p:nvPr>
            <p:ph type="sldImg"/>
          </p:nvPr>
        </p:nvSpPr>
        <p:spPr>
          <a:ln/>
        </p:spPr>
      </p:sp>
      <p:sp>
        <p:nvSpPr>
          <p:cNvPr id="102403" name="Notes Placeholder 2">
            <a:extLst>
              <a:ext uri="{FF2B5EF4-FFF2-40B4-BE49-F238E27FC236}">
                <a16:creationId xmlns:a16="http://schemas.microsoft.com/office/drawing/2014/main" id="{7D8DBC07-2F09-42B7-A1BE-D65315142FE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Personal protective equipment protects against exposures to COVID-19 that cannot be eliminated or reduced by other measures.  Workers need to use gloves, gowns, and face/eye protection.  </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Respirators approved by the National Institute for Occupational Safety and Health (NIOSH) are needed to prevent inhaling airborne COVID-19 particles.   At a minimum, workers need to wear an N95 respirator.  A higher level of respiratory protection, such as a powered air-purifying respirator or PAPR, should be worn during procedures that generate aerosols. </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Filters and masks have an expiration date on the packaging or device and should not be used after the expiration date. Maintaining equipment that is current (not expired) should be part of the practices and procedures in the workplace.  </a:t>
            </a:r>
          </a:p>
        </p:txBody>
      </p:sp>
      <p:sp>
        <p:nvSpPr>
          <p:cNvPr id="102404" name="Slide Number Placeholder 3">
            <a:extLst>
              <a:ext uri="{FF2B5EF4-FFF2-40B4-BE49-F238E27FC236}">
                <a16:creationId xmlns:a16="http://schemas.microsoft.com/office/drawing/2014/main" id="{F15622A6-AB60-4880-96D1-A1C63BE6B4C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BDA55D75-B8E8-4F1A-A07E-3CF47B9E9BE8}" type="slidenum">
              <a:rPr lang="en-US" altLang="en-US" sz="1200" baseline="0"/>
              <a:pPr/>
              <a:t>44</a:t>
            </a:fld>
            <a:endParaRPr lang="en-US" altLang="en-US" sz="1200" baseline="0"/>
          </a:p>
        </p:txBody>
      </p:sp>
      <p:sp>
        <p:nvSpPr>
          <p:cNvPr id="102405" name="Date Placeholder 4">
            <a:extLst>
              <a:ext uri="{FF2B5EF4-FFF2-40B4-BE49-F238E27FC236}">
                <a16:creationId xmlns:a16="http://schemas.microsoft.com/office/drawing/2014/main" id="{4A520882-9237-4FE6-97D3-48E6E88F3D9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02406" name="Header Placeholder 5">
            <a:extLst>
              <a:ext uri="{FF2B5EF4-FFF2-40B4-BE49-F238E27FC236}">
                <a16:creationId xmlns:a16="http://schemas.microsoft.com/office/drawing/2014/main" id="{13C11EB1-BC15-4436-A375-5869790E5150}"/>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02407" name="Footer Placeholder 6">
            <a:extLst>
              <a:ext uri="{FF2B5EF4-FFF2-40B4-BE49-F238E27FC236}">
                <a16:creationId xmlns:a16="http://schemas.microsoft.com/office/drawing/2014/main" id="{1E0FE67B-EB69-4B57-996B-BE4D2B38794D}"/>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9E42CF1E-2A81-4A12-9429-E6F1B22A7654}"/>
              </a:ext>
            </a:extLst>
          </p:cNvPr>
          <p:cNvSpPr>
            <a:spLocks noGrp="1" noRot="1" noChangeAspect="1" noTextEdit="1"/>
          </p:cNvSpPr>
          <p:nvPr>
            <p:ph type="sldImg"/>
          </p:nvPr>
        </p:nvSpPr>
        <p:spPr>
          <a:ln/>
        </p:spPr>
      </p:sp>
      <p:sp>
        <p:nvSpPr>
          <p:cNvPr id="104451" name="Notes Placeholder 2">
            <a:extLst>
              <a:ext uri="{FF2B5EF4-FFF2-40B4-BE49-F238E27FC236}">
                <a16:creationId xmlns:a16="http://schemas.microsoft.com/office/drawing/2014/main" id="{B6E09626-ECB9-46C6-856A-D1DC23419AD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Although there is no specific OSHA standard for COVID-19 standard or other infectious diseases that spread through the air, there are other OSHA regulations that apply to coronavirus response actions.  </a:t>
            </a:r>
          </a:p>
        </p:txBody>
      </p:sp>
      <p:sp>
        <p:nvSpPr>
          <p:cNvPr id="104452" name="Slide Number Placeholder 3">
            <a:extLst>
              <a:ext uri="{FF2B5EF4-FFF2-40B4-BE49-F238E27FC236}">
                <a16:creationId xmlns:a16="http://schemas.microsoft.com/office/drawing/2014/main" id="{C2349813-72BB-465C-AA5D-C477AF08C3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C36A9A0D-D5A3-4E8B-9C70-D41DD557B1B5}" type="slidenum">
              <a:rPr lang="en-US" altLang="en-US" sz="1200" baseline="0"/>
              <a:pPr/>
              <a:t>45</a:t>
            </a:fld>
            <a:endParaRPr lang="en-US" altLang="en-US" sz="1200" baseline="0"/>
          </a:p>
        </p:txBody>
      </p:sp>
      <p:sp>
        <p:nvSpPr>
          <p:cNvPr id="104453" name="Date Placeholder 4">
            <a:extLst>
              <a:ext uri="{FF2B5EF4-FFF2-40B4-BE49-F238E27FC236}">
                <a16:creationId xmlns:a16="http://schemas.microsoft.com/office/drawing/2014/main" id="{47394E68-A651-43BF-A6B0-DFAB6412E0E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04454" name="Header Placeholder 5">
            <a:extLst>
              <a:ext uri="{FF2B5EF4-FFF2-40B4-BE49-F238E27FC236}">
                <a16:creationId xmlns:a16="http://schemas.microsoft.com/office/drawing/2014/main" id="{17C2FF01-3AEE-4D25-9C80-AE734B5770EA}"/>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04455" name="Footer Placeholder 6">
            <a:extLst>
              <a:ext uri="{FF2B5EF4-FFF2-40B4-BE49-F238E27FC236}">
                <a16:creationId xmlns:a16="http://schemas.microsoft.com/office/drawing/2014/main" id="{F1ED6564-63F5-4977-8D9C-5BCC5A6A24D6}"/>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83AAC1ED-7901-48AB-B8EB-34C1B9E3DF79}"/>
              </a:ext>
            </a:extLst>
          </p:cNvPr>
          <p:cNvSpPr>
            <a:spLocks noGrp="1" noRot="1" noChangeAspect="1" noTextEdit="1"/>
          </p:cNvSpPr>
          <p:nvPr>
            <p:ph type="sldImg"/>
          </p:nvPr>
        </p:nvSpPr>
        <p:spPr>
          <a:ln/>
        </p:spPr>
      </p:sp>
      <p:sp>
        <p:nvSpPr>
          <p:cNvPr id="106499" name="Notes Placeholder 2">
            <a:extLst>
              <a:ext uri="{FF2B5EF4-FFF2-40B4-BE49-F238E27FC236}">
                <a16:creationId xmlns:a16="http://schemas.microsoft.com/office/drawing/2014/main" id="{2139524D-9347-4184-9725-11C64E0E634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Workers who use chemicals for cleaning and disinfection must understand the hazards of using these substances.  OSHA’s Hazard Communication Standard, 1910.1200, requires employers to:</a:t>
            </a:r>
          </a:p>
          <a:p>
            <a:pPr>
              <a:buFontTx/>
              <a:buChar char="•"/>
            </a:pPr>
            <a:r>
              <a:rPr lang="en-US" altLang="en-US">
                <a:latin typeface="Arial" panose="020B0604020202020204" pitchFamily="34" charset="0"/>
                <a:ea typeface="ＭＳ Ｐゴシック" panose="020B0600070205080204" pitchFamily="34" charset="-128"/>
              </a:rPr>
              <a:t>Maintain a list of all hazardous chemicals in the workplace.</a:t>
            </a:r>
          </a:p>
          <a:p>
            <a:pPr>
              <a:buFontTx/>
              <a:buChar char="•"/>
            </a:pPr>
            <a:r>
              <a:rPr lang="en-US" altLang="en-US">
                <a:latin typeface="Arial" panose="020B0604020202020204" pitchFamily="34" charset="0"/>
                <a:ea typeface="ＭＳ Ｐゴシック" panose="020B0600070205080204" pitchFamily="34" charset="-128"/>
              </a:rPr>
              <a:t>Ensure all chemical containers are labeled.</a:t>
            </a:r>
          </a:p>
          <a:p>
            <a:pPr>
              <a:buFontTx/>
              <a:buChar char="•"/>
            </a:pPr>
            <a:r>
              <a:rPr lang="en-US" altLang="en-US">
                <a:latin typeface="Arial" panose="020B0604020202020204" pitchFamily="34" charset="0"/>
                <a:ea typeface="ＭＳ Ｐゴシック" panose="020B0600070205080204" pitchFamily="34" charset="-128"/>
              </a:rPr>
              <a:t>Obtain and make available chemical information sheets (material safety data sheets) for all hazardous chemicals in the workplace.</a:t>
            </a:r>
          </a:p>
          <a:p>
            <a:pPr>
              <a:buFontTx/>
              <a:buChar char="•"/>
            </a:pPr>
            <a:r>
              <a:rPr lang="en-US" altLang="en-US">
                <a:latin typeface="Arial" panose="020B0604020202020204" pitchFamily="34" charset="0"/>
                <a:ea typeface="ＭＳ Ｐゴシック" panose="020B0600070205080204" pitchFamily="34" charset="-128"/>
              </a:rPr>
              <a:t>Provide training to workers on hazardous chemicals, and</a:t>
            </a:r>
          </a:p>
          <a:p>
            <a:pPr>
              <a:buFontTx/>
              <a:buChar char="•"/>
            </a:pPr>
            <a:r>
              <a:rPr lang="en-US" altLang="en-US">
                <a:latin typeface="Arial" panose="020B0604020202020204" pitchFamily="34" charset="0"/>
                <a:ea typeface="ＭＳ Ｐゴシック" panose="020B0600070205080204" pitchFamily="34" charset="-128"/>
              </a:rPr>
              <a:t>Develop and implement a written program on how to inform workers of hazardous chemicals in each of their workplaces.</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106500" name="Slide Number Placeholder 3">
            <a:extLst>
              <a:ext uri="{FF2B5EF4-FFF2-40B4-BE49-F238E27FC236}">
                <a16:creationId xmlns:a16="http://schemas.microsoft.com/office/drawing/2014/main" id="{5BCBF895-0C1B-419A-98D7-3810B223D7B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E374106F-490D-4A30-A9A7-18FC8874EFA8}" type="slidenum">
              <a:rPr lang="en-US" altLang="en-US" sz="1200" baseline="0"/>
              <a:pPr/>
              <a:t>46</a:t>
            </a:fld>
            <a:endParaRPr lang="en-US" altLang="en-US" sz="1200" baseline="0"/>
          </a:p>
        </p:txBody>
      </p:sp>
      <p:sp>
        <p:nvSpPr>
          <p:cNvPr id="106501" name="Date Placeholder 4">
            <a:extLst>
              <a:ext uri="{FF2B5EF4-FFF2-40B4-BE49-F238E27FC236}">
                <a16:creationId xmlns:a16="http://schemas.microsoft.com/office/drawing/2014/main" id="{334CACE0-1154-4F51-BB61-65075A7C4C6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06502" name="Header Placeholder 5">
            <a:extLst>
              <a:ext uri="{FF2B5EF4-FFF2-40B4-BE49-F238E27FC236}">
                <a16:creationId xmlns:a16="http://schemas.microsoft.com/office/drawing/2014/main" id="{A642D416-9216-45DE-ABCE-0826A7C91867}"/>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06503" name="Footer Placeholder 6">
            <a:extLst>
              <a:ext uri="{FF2B5EF4-FFF2-40B4-BE49-F238E27FC236}">
                <a16:creationId xmlns:a16="http://schemas.microsoft.com/office/drawing/2014/main" id="{BAFCC10D-49A6-4683-B20F-72E97BBE988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52102D39-8E45-4E78-BE89-A4EE0B791996}"/>
              </a:ext>
            </a:extLst>
          </p:cNvPr>
          <p:cNvSpPr>
            <a:spLocks noGrp="1" noRot="1" noChangeAspect="1" noTextEdit="1"/>
          </p:cNvSpPr>
          <p:nvPr>
            <p:ph type="sldImg"/>
          </p:nvPr>
        </p:nvSpPr>
        <p:spPr>
          <a:ln/>
        </p:spPr>
      </p:sp>
      <p:sp>
        <p:nvSpPr>
          <p:cNvPr id="108547" name="Notes Placeholder 2">
            <a:extLst>
              <a:ext uri="{FF2B5EF4-FFF2-40B4-BE49-F238E27FC236}">
                <a16:creationId xmlns:a16="http://schemas.microsoft.com/office/drawing/2014/main" id="{49705A1A-45D2-42CD-9CAA-96636106E2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Portable containers usually have to be labeled.  Employers are not required to label portable containers when a worker transfers a chemical from a labeled container as long as </a:t>
            </a:r>
            <a:r>
              <a:rPr lang="en-US" altLang="en-US" u="sng">
                <a:latin typeface="Arial" panose="020B0604020202020204" pitchFamily="34" charset="0"/>
                <a:ea typeface="ＭＳ Ｐゴシック" panose="020B0600070205080204" pitchFamily="34" charset="-128"/>
              </a:rPr>
              <a:t>only</a:t>
            </a:r>
            <a:r>
              <a:rPr lang="en-US" altLang="en-US">
                <a:latin typeface="Arial" panose="020B0604020202020204" pitchFamily="34" charset="0"/>
                <a:ea typeface="ＭＳ Ｐゴシック" panose="020B0600070205080204" pitchFamily="34" charset="-128"/>
              </a:rPr>
              <a:t> that employee will use the portable container during his or her shift.  </a:t>
            </a:r>
          </a:p>
        </p:txBody>
      </p:sp>
      <p:sp>
        <p:nvSpPr>
          <p:cNvPr id="108548" name="Slide Number Placeholder 3">
            <a:extLst>
              <a:ext uri="{FF2B5EF4-FFF2-40B4-BE49-F238E27FC236}">
                <a16:creationId xmlns:a16="http://schemas.microsoft.com/office/drawing/2014/main" id="{D19C666C-752F-4C1A-AD47-194004FCE4B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2C8C70EF-83F4-4D49-8A45-001B4999565C}" type="slidenum">
              <a:rPr lang="en-US" altLang="en-US" sz="1200" baseline="0"/>
              <a:pPr/>
              <a:t>47</a:t>
            </a:fld>
            <a:endParaRPr lang="en-US" altLang="en-US" sz="1200" baseline="0"/>
          </a:p>
        </p:txBody>
      </p:sp>
      <p:sp>
        <p:nvSpPr>
          <p:cNvPr id="108549" name="Date Placeholder 4">
            <a:extLst>
              <a:ext uri="{FF2B5EF4-FFF2-40B4-BE49-F238E27FC236}">
                <a16:creationId xmlns:a16="http://schemas.microsoft.com/office/drawing/2014/main" id="{C5BC6E76-F59B-4642-9BAA-BADA471B9F3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08550" name="Header Placeholder 5">
            <a:extLst>
              <a:ext uri="{FF2B5EF4-FFF2-40B4-BE49-F238E27FC236}">
                <a16:creationId xmlns:a16="http://schemas.microsoft.com/office/drawing/2014/main" id="{2EE7DC6C-D207-43D5-B596-0697519FCE2E}"/>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08551" name="Footer Placeholder 6">
            <a:extLst>
              <a:ext uri="{FF2B5EF4-FFF2-40B4-BE49-F238E27FC236}">
                <a16:creationId xmlns:a16="http://schemas.microsoft.com/office/drawing/2014/main" id="{558C6670-764D-4F85-BDC4-4644D043BE6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AA4B4555-7BA0-45A2-B966-ADDBFC7B1B7C}"/>
              </a:ext>
            </a:extLst>
          </p:cNvPr>
          <p:cNvSpPr>
            <a:spLocks noGrp="1" noRot="1" noChangeAspect="1" noTextEdit="1"/>
          </p:cNvSpPr>
          <p:nvPr>
            <p:ph type="sldImg"/>
          </p:nvPr>
        </p:nvSpPr>
        <p:spPr>
          <a:ln/>
        </p:spPr>
      </p:sp>
      <p:sp>
        <p:nvSpPr>
          <p:cNvPr id="110595" name="Notes Placeholder 2">
            <a:extLst>
              <a:ext uri="{FF2B5EF4-FFF2-40B4-BE49-F238E27FC236}">
                <a16:creationId xmlns:a16="http://schemas.microsoft.com/office/drawing/2014/main" id="{999AC0D4-251A-46B6-98C2-2107D829B49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OSHA’s Bloodborne Pathogens Standard, 1910.1030, contains requirements to prevent workers’ exposure to illnesses that are spread through contact with blood and other body fluids containing blood.  </a:t>
            </a:r>
          </a:p>
        </p:txBody>
      </p:sp>
      <p:sp>
        <p:nvSpPr>
          <p:cNvPr id="110596" name="Slide Number Placeholder 3">
            <a:extLst>
              <a:ext uri="{FF2B5EF4-FFF2-40B4-BE49-F238E27FC236}">
                <a16:creationId xmlns:a16="http://schemas.microsoft.com/office/drawing/2014/main" id="{5E93D81A-29A7-42C6-BA09-F9FC877F4E0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AA0FF09E-6803-4464-85CC-55C3E70E021C}" type="slidenum">
              <a:rPr lang="en-US" altLang="en-US" sz="1200" baseline="0"/>
              <a:pPr/>
              <a:t>48</a:t>
            </a:fld>
            <a:endParaRPr lang="en-US" altLang="en-US" sz="1200" baseline="0"/>
          </a:p>
        </p:txBody>
      </p:sp>
      <p:sp>
        <p:nvSpPr>
          <p:cNvPr id="110597" name="Date Placeholder 4">
            <a:extLst>
              <a:ext uri="{FF2B5EF4-FFF2-40B4-BE49-F238E27FC236}">
                <a16:creationId xmlns:a16="http://schemas.microsoft.com/office/drawing/2014/main" id="{2A5A34F5-4A77-4311-B34E-D39A64E6210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10598" name="Header Placeholder 5">
            <a:extLst>
              <a:ext uri="{FF2B5EF4-FFF2-40B4-BE49-F238E27FC236}">
                <a16:creationId xmlns:a16="http://schemas.microsoft.com/office/drawing/2014/main" id="{FE51A6A1-72D5-4E05-88A0-0AD04C0673C4}"/>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10599" name="Footer Placeholder 6">
            <a:extLst>
              <a:ext uri="{FF2B5EF4-FFF2-40B4-BE49-F238E27FC236}">
                <a16:creationId xmlns:a16="http://schemas.microsoft.com/office/drawing/2014/main" id="{5F96FD0E-D224-4CEA-B22A-D80069B654A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D175F03C-5830-4DF4-A4A4-8EFEE0A157B1}"/>
              </a:ext>
            </a:extLst>
          </p:cNvPr>
          <p:cNvSpPr>
            <a:spLocks noGrp="1" noRot="1" noChangeAspect="1" noTextEdit="1"/>
          </p:cNvSpPr>
          <p:nvPr>
            <p:ph type="sldImg"/>
          </p:nvPr>
        </p:nvSpPr>
        <p:spPr>
          <a:ln/>
        </p:spPr>
      </p:sp>
      <p:sp>
        <p:nvSpPr>
          <p:cNvPr id="112643" name="Notes Placeholder 2">
            <a:extLst>
              <a:ext uri="{FF2B5EF4-FFF2-40B4-BE49-F238E27FC236}">
                <a16:creationId xmlns:a16="http://schemas.microsoft.com/office/drawing/2014/main" id="{663E1BBF-DFBB-4101-9B30-EB35022FF75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 Bloodborne Pathogens Standard requires measures to prevent exposure to blood and body fluids:</a:t>
            </a:r>
          </a:p>
          <a:p>
            <a:pPr>
              <a:buFontTx/>
              <a:buChar char="•"/>
            </a:pPr>
            <a:r>
              <a:rPr lang="en-US" altLang="en-US">
                <a:latin typeface="Arial" panose="020B0604020202020204" pitchFamily="34" charset="0"/>
                <a:ea typeface="ＭＳ Ｐゴシック" panose="020B0600070205080204" pitchFamily="34" charset="-128"/>
              </a:rPr>
              <a:t>All blood and body fluids that might contain blood are to be considered infectious.  Treating all blood and other body fluids as potentially infectious is known as standard precautions.</a:t>
            </a:r>
          </a:p>
          <a:p>
            <a:pPr>
              <a:buFontTx/>
              <a:buChar char="•"/>
            </a:pPr>
            <a:r>
              <a:rPr lang="en-US" altLang="en-US">
                <a:latin typeface="Arial" panose="020B0604020202020204" pitchFamily="34" charset="0"/>
                <a:ea typeface="ＭＳ Ｐゴシック" panose="020B0600070205080204" pitchFamily="34" charset="-128"/>
              </a:rPr>
              <a:t>The use of safety needles and other sharp instruments that are designed to prevent needlesticks and cuts.  </a:t>
            </a:r>
          </a:p>
          <a:p>
            <a:pPr>
              <a:buFontTx/>
              <a:buChar char="•"/>
            </a:pPr>
            <a:r>
              <a:rPr lang="en-US" altLang="en-US">
                <a:latin typeface="Arial" panose="020B0604020202020204" pitchFamily="34" charset="0"/>
                <a:ea typeface="ＭＳ Ｐゴシック" panose="020B0600070205080204" pitchFamily="34" charset="-128"/>
              </a:rPr>
              <a:t>After use, all needles and sharps must be placed in a sharps container.</a:t>
            </a:r>
          </a:p>
          <a:p>
            <a:pPr>
              <a:buFontTx/>
              <a:buChar char="•"/>
            </a:pPr>
            <a:r>
              <a:rPr lang="en-US" altLang="en-US">
                <a:latin typeface="Arial" panose="020B0604020202020204" pitchFamily="34" charset="0"/>
                <a:ea typeface="ＭＳ Ｐゴシック" panose="020B0600070205080204" pitchFamily="34" charset="-128"/>
              </a:rPr>
              <a:t>Workers with occupational exposure to blood must be provided with hepatitis B vaccination.</a:t>
            </a:r>
          </a:p>
          <a:p>
            <a:pPr>
              <a:buFontTx/>
              <a:buChar char="•"/>
            </a:pPr>
            <a:r>
              <a:rPr lang="en-US" altLang="en-US">
                <a:latin typeface="Arial" panose="020B0604020202020204" pitchFamily="34" charset="0"/>
                <a:ea typeface="ＭＳ Ｐゴシック" panose="020B0600070205080204" pitchFamily="34" charset="-128"/>
              </a:rPr>
              <a:t>Gloves, face shields and other PPE must be used to prevent contact with blood and body fluids.</a:t>
            </a:r>
          </a:p>
          <a:p>
            <a:pPr>
              <a:buFontTx/>
              <a:buChar char="•"/>
            </a:pPr>
            <a:r>
              <a:rPr lang="en-US" altLang="en-US">
                <a:latin typeface="Arial" panose="020B0604020202020204" pitchFamily="34" charset="0"/>
                <a:ea typeface="ＭＳ Ｐゴシック" panose="020B0600070205080204" pitchFamily="34" charset="-128"/>
              </a:rPr>
              <a:t>Employers must record needlesticks and other sharps injuries on a separate place called a sharps injuries log.</a:t>
            </a:r>
          </a:p>
          <a:p>
            <a:pPr>
              <a:buFontTx/>
              <a:buChar char="•"/>
            </a:pPr>
            <a:r>
              <a:rPr lang="en-US" altLang="en-US">
                <a:latin typeface="Arial" panose="020B0604020202020204" pitchFamily="34" charset="0"/>
                <a:ea typeface="ＭＳ Ｐゴシック" panose="020B0600070205080204" pitchFamily="34" charset="-128"/>
              </a:rPr>
              <a:t>The standard also includes requirements for training, procedures to follow if there has been an exposure to blood, preventing exposure in laboratories, and other provisions.</a:t>
            </a:r>
          </a:p>
          <a:p>
            <a:endParaRPr lang="en-US" altLang="en-US">
              <a:latin typeface="Arial" panose="020B0604020202020204" pitchFamily="34" charset="0"/>
              <a:ea typeface="ＭＳ Ｐゴシック" panose="020B0600070205080204" pitchFamily="34" charset="-128"/>
            </a:endParaRPr>
          </a:p>
        </p:txBody>
      </p:sp>
      <p:sp>
        <p:nvSpPr>
          <p:cNvPr id="112644" name="Slide Number Placeholder 3">
            <a:extLst>
              <a:ext uri="{FF2B5EF4-FFF2-40B4-BE49-F238E27FC236}">
                <a16:creationId xmlns:a16="http://schemas.microsoft.com/office/drawing/2014/main" id="{7C80DF13-3375-4E46-9980-F6F8CC5E9EA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1FE9850B-3F7F-4086-A1C7-887B9A71E4A8}" type="slidenum">
              <a:rPr lang="en-US" altLang="en-US" sz="1200" baseline="0"/>
              <a:pPr/>
              <a:t>49</a:t>
            </a:fld>
            <a:endParaRPr lang="en-US" altLang="en-US" sz="1200" baseline="0"/>
          </a:p>
        </p:txBody>
      </p:sp>
      <p:sp>
        <p:nvSpPr>
          <p:cNvPr id="112645" name="Date Placeholder 4">
            <a:extLst>
              <a:ext uri="{FF2B5EF4-FFF2-40B4-BE49-F238E27FC236}">
                <a16:creationId xmlns:a16="http://schemas.microsoft.com/office/drawing/2014/main" id="{ACAF4F2C-E780-43BF-8843-0863176D278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12646" name="Header Placeholder 5">
            <a:extLst>
              <a:ext uri="{FF2B5EF4-FFF2-40B4-BE49-F238E27FC236}">
                <a16:creationId xmlns:a16="http://schemas.microsoft.com/office/drawing/2014/main" id="{23171305-F794-4FF9-AF2D-B32AB39134C7}"/>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12647" name="Footer Placeholder 6">
            <a:extLst>
              <a:ext uri="{FF2B5EF4-FFF2-40B4-BE49-F238E27FC236}">
                <a16:creationId xmlns:a16="http://schemas.microsoft.com/office/drawing/2014/main" id="{9C18F141-5EA3-40B9-AFBC-05EBBBB56AA8}"/>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7073D2F5-EFEF-46C6-B516-9D51EA82EC03}"/>
              </a:ext>
            </a:extLst>
          </p:cNvPr>
          <p:cNvSpPr>
            <a:spLocks noGrp="1" noRot="1" noChangeAspect="1" noTextEdit="1"/>
          </p:cNvSpPr>
          <p:nvPr>
            <p:ph type="sldImg"/>
          </p:nvPr>
        </p:nvSpPr>
        <p:spPr>
          <a:ln/>
        </p:spPr>
      </p:sp>
      <p:sp>
        <p:nvSpPr>
          <p:cNvPr id="114691" name="Notes Placeholder 2">
            <a:extLst>
              <a:ext uri="{FF2B5EF4-FFF2-40B4-BE49-F238E27FC236}">
                <a16:creationId xmlns:a16="http://schemas.microsoft.com/office/drawing/2014/main" id="{08D1EA9C-0E9D-4FE0-A36E-8D64CC04274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California’s State OSHA program issued an Aerosol Transmission Disease Standard (ATD) in the summer of 2009.  While it only applies to certain workplaces in California, it is a very good model of precautions that should be taken elsewhere.</a:t>
            </a:r>
          </a:p>
          <a:p>
            <a:r>
              <a:rPr lang="en-US" altLang="en-US">
                <a:latin typeface="Arial" panose="020B0604020202020204" pitchFamily="34" charset="0"/>
                <a:ea typeface="ＭＳ Ｐゴシック" panose="020B0600070205080204" pitchFamily="34" charset="-128"/>
              </a:rPr>
              <a:t>California’s ATD Standard applies to</a:t>
            </a:r>
            <a:r>
              <a:rPr lang="en-US" altLang="en-US" b="1">
                <a:latin typeface="Arial" panose="020B0604020202020204" pitchFamily="34" charset="0"/>
                <a:ea typeface="ＭＳ Ｐゴシック" panose="020B0600070205080204" pitchFamily="34" charset="-128"/>
              </a:rPr>
              <a:t> </a:t>
            </a:r>
            <a:r>
              <a:rPr lang="en-US" altLang="en-US">
                <a:latin typeface="Arial" panose="020B0604020202020204" pitchFamily="34" charset="0"/>
                <a:ea typeface="ＭＳ Ｐゴシック" panose="020B0600070205080204" pitchFamily="34" charset="-128"/>
              </a:rPr>
              <a:t>health care settings such as hospitals, skilled nursing facilities, clinics, medical offices, and other outpatient medical facilities, long term health care facilities and hospices, and medical outreach services.  It also covers paramedic and emergency medical services including these services when provided by firefighters and other emergency responders and medical transport.   The standard also applies to facilities that are designated to receive persons arriving from the scene of an uncontrolled release of hazardous substances, police services, correctional facilities, drug rehabilitation centers, homeless shelters and other settings.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 standard requires a variety of engineering controls, work practices and administrative controls, and personal protective equipment depending on the nature of the exposure risk.</a:t>
            </a:r>
          </a:p>
        </p:txBody>
      </p:sp>
      <p:sp>
        <p:nvSpPr>
          <p:cNvPr id="114692" name="Slide Number Placeholder 3">
            <a:extLst>
              <a:ext uri="{FF2B5EF4-FFF2-40B4-BE49-F238E27FC236}">
                <a16:creationId xmlns:a16="http://schemas.microsoft.com/office/drawing/2014/main" id="{71776BB0-A664-46E5-9229-9CE39DF7C12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94CD0B51-AFC3-4387-B517-53DCAE3C743F}" type="slidenum">
              <a:rPr lang="en-US" altLang="en-US" sz="1200" baseline="0"/>
              <a:pPr/>
              <a:t>50</a:t>
            </a:fld>
            <a:endParaRPr lang="en-US" altLang="en-US" sz="1200" baseline="0"/>
          </a:p>
        </p:txBody>
      </p:sp>
      <p:sp>
        <p:nvSpPr>
          <p:cNvPr id="114693" name="Date Placeholder 4">
            <a:extLst>
              <a:ext uri="{FF2B5EF4-FFF2-40B4-BE49-F238E27FC236}">
                <a16:creationId xmlns:a16="http://schemas.microsoft.com/office/drawing/2014/main" id="{384365F4-7BE8-40D9-B960-5064E628582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14694" name="Header Placeholder 5">
            <a:extLst>
              <a:ext uri="{FF2B5EF4-FFF2-40B4-BE49-F238E27FC236}">
                <a16:creationId xmlns:a16="http://schemas.microsoft.com/office/drawing/2014/main" id="{0FB663A5-400A-452C-9C28-0C3F49FE939C}"/>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14695" name="Footer Placeholder 6">
            <a:extLst>
              <a:ext uri="{FF2B5EF4-FFF2-40B4-BE49-F238E27FC236}">
                <a16:creationId xmlns:a16="http://schemas.microsoft.com/office/drawing/2014/main" id="{23AD69E0-8046-4ADC-A872-438368F6C7C2}"/>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F471983D-7A22-4EC1-A9C0-A29062700825}"/>
              </a:ext>
            </a:extLst>
          </p:cNvPr>
          <p:cNvSpPr>
            <a:spLocks noGrp="1" noRot="1" noChangeAspect="1" noTextEdit="1"/>
          </p:cNvSpPr>
          <p:nvPr>
            <p:ph type="sldImg"/>
          </p:nvPr>
        </p:nvSpPr>
        <p:spPr>
          <a:ln/>
        </p:spPr>
      </p:sp>
      <p:sp>
        <p:nvSpPr>
          <p:cNvPr id="116739" name="Notes Placeholder 2">
            <a:extLst>
              <a:ext uri="{FF2B5EF4-FFF2-40B4-BE49-F238E27FC236}">
                <a16:creationId xmlns:a16="http://schemas.microsoft.com/office/drawing/2014/main" id="{7A6D0493-A3EA-4982-BFE4-1C329CA3E52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116740" name="Slide Number Placeholder 3">
            <a:extLst>
              <a:ext uri="{FF2B5EF4-FFF2-40B4-BE49-F238E27FC236}">
                <a16:creationId xmlns:a16="http://schemas.microsoft.com/office/drawing/2014/main" id="{E95CBDB3-0B7E-467F-A85A-679D9F65D4F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229ABEE6-C2B4-44CC-BE52-03F35E95F7B7}" type="slidenum">
              <a:rPr lang="en-US" altLang="en-US" sz="1200" baseline="0"/>
              <a:pPr/>
              <a:t>51</a:t>
            </a:fld>
            <a:endParaRPr lang="en-US" altLang="en-US" sz="1200" baseline="0"/>
          </a:p>
        </p:txBody>
      </p:sp>
      <p:sp>
        <p:nvSpPr>
          <p:cNvPr id="116741" name="Date Placeholder 4">
            <a:extLst>
              <a:ext uri="{FF2B5EF4-FFF2-40B4-BE49-F238E27FC236}">
                <a16:creationId xmlns:a16="http://schemas.microsoft.com/office/drawing/2014/main" id="{FB4B357E-B568-4782-8FB0-B96D089EAB4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16742" name="Header Placeholder 5">
            <a:extLst>
              <a:ext uri="{FF2B5EF4-FFF2-40B4-BE49-F238E27FC236}">
                <a16:creationId xmlns:a16="http://schemas.microsoft.com/office/drawing/2014/main" id="{2F0AD7A9-7189-4262-B2A5-24A04EF80226}"/>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16743" name="Footer Placeholder 6">
            <a:extLst>
              <a:ext uri="{FF2B5EF4-FFF2-40B4-BE49-F238E27FC236}">
                <a16:creationId xmlns:a16="http://schemas.microsoft.com/office/drawing/2014/main" id="{A4951DD2-E1FC-4FEE-A35D-963912253053}"/>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E80FF898-9F88-4328-B4C3-BD880ECD3C79}"/>
              </a:ext>
            </a:extLst>
          </p:cNvPr>
          <p:cNvSpPr>
            <a:spLocks noGrp="1" noRot="1" noChangeAspect="1" noTextEdit="1"/>
          </p:cNvSpPr>
          <p:nvPr>
            <p:ph type="sldImg"/>
          </p:nvPr>
        </p:nvSpPr>
        <p:spPr>
          <a:ln/>
        </p:spPr>
      </p:sp>
      <p:sp>
        <p:nvSpPr>
          <p:cNvPr id="118787" name="Notes Placeholder 2">
            <a:extLst>
              <a:ext uri="{FF2B5EF4-FFF2-40B4-BE49-F238E27FC236}">
                <a16:creationId xmlns:a16="http://schemas.microsoft.com/office/drawing/2014/main" id="{1A457B81-1919-4FE1-9374-2CB0B49C265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118788" name="Slide Number Placeholder 3">
            <a:extLst>
              <a:ext uri="{FF2B5EF4-FFF2-40B4-BE49-F238E27FC236}">
                <a16:creationId xmlns:a16="http://schemas.microsoft.com/office/drawing/2014/main" id="{A717D7DD-7AC3-4C18-BD2A-CB85B80131B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fld id="{0C724983-DA03-4B88-AC15-BC92625EA549}" type="slidenum">
              <a:rPr lang="en-US" altLang="en-US" sz="1200" baseline="0"/>
              <a:pPr/>
              <a:t>52</a:t>
            </a:fld>
            <a:endParaRPr lang="en-US" altLang="en-US" sz="1200" baseline="0"/>
          </a:p>
        </p:txBody>
      </p:sp>
      <p:sp>
        <p:nvSpPr>
          <p:cNvPr id="118789" name="Date Placeholder 4">
            <a:extLst>
              <a:ext uri="{FF2B5EF4-FFF2-40B4-BE49-F238E27FC236}">
                <a16:creationId xmlns:a16="http://schemas.microsoft.com/office/drawing/2014/main" id="{FD912E72-9C81-4378-8B19-3A45B9A3B20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9-25-09</a:t>
            </a:r>
          </a:p>
        </p:txBody>
      </p:sp>
      <p:sp>
        <p:nvSpPr>
          <p:cNvPr id="118790" name="Header Placeholder 5">
            <a:extLst>
              <a:ext uri="{FF2B5EF4-FFF2-40B4-BE49-F238E27FC236}">
                <a16:creationId xmlns:a16="http://schemas.microsoft.com/office/drawing/2014/main" id="{640585DA-0E7C-479F-A812-3B2B9EAC893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
        <p:nvSpPr>
          <p:cNvPr id="118791" name="Footer Placeholder 6">
            <a:extLst>
              <a:ext uri="{FF2B5EF4-FFF2-40B4-BE49-F238E27FC236}">
                <a16:creationId xmlns:a16="http://schemas.microsoft.com/office/drawing/2014/main" id="{16183F29-7E04-4B69-934B-0E49E972364F}"/>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defTabSz="933450"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sz="1200" baseline="0"/>
              <a:t>DRAFT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4FC80481-AF41-467A-BD8F-BECB30023802}"/>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4F883C1B-516F-4921-906B-0504312359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For more information, contact the National Clearinghouse for Worker Safety and Health Training at http://tools.niehs.nih.gov/wetp/, 202-331-7733, or info@wetp.org.</a:t>
            </a:r>
          </a:p>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Footer">
            <a:extLst>
              <a:ext uri="{FF2B5EF4-FFF2-40B4-BE49-F238E27FC236}">
                <a16:creationId xmlns:a16="http://schemas.microsoft.com/office/drawing/2014/main" id="{F5FA855C-895B-446D-AB68-CD73DF16C7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80175"/>
            <a:ext cx="91440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HHS logo.jpg">
            <a:extLst>
              <a:ext uri="{FF2B5EF4-FFF2-40B4-BE49-F238E27FC236}">
                <a16:creationId xmlns:a16="http://schemas.microsoft.com/office/drawing/2014/main" id="{E0AE5C5B-ABCA-4483-B40C-A0B862F97B3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716713" y="6019800"/>
            <a:ext cx="2122487"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1N1 Heading.jpg">
            <a:extLst>
              <a:ext uri="{FF2B5EF4-FFF2-40B4-BE49-F238E27FC236}">
                <a16:creationId xmlns:a16="http://schemas.microsoft.com/office/drawing/2014/main" id="{61144E1C-FD31-43BF-884A-05E79E72EEB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3076"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3219803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C581FDD3-8579-4629-83D3-27D131963FB4}"/>
              </a:ext>
            </a:extLst>
          </p:cNvPr>
          <p:cNvSpPr>
            <a:spLocks noGrp="1" noChangeArrowheads="1"/>
          </p:cNvSpPr>
          <p:nvPr>
            <p:ph type="sldNum" sz="quarter" idx="10"/>
          </p:nvPr>
        </p:nvSpPr>
        <p:spPr>
          <a:ln/>
        </p:spPr>
        <p:txBody>
          <a:bodyPr/>
          <a:lstStyle>
            <a:lvl1pPr>
              <a:defRPr/>
            </a:lvl1pPr>
          </a:lstStyle>
          <a:p>
            <a:fld id="{BBC42403-15E6-4C05-8ABB-750617BE159B}" type="slidenum">
              <a:rPr lang="en-US" altLang="en-US"/>
              <a:pPr/>
              <a:t>‹#›</a:t>
            </a:fld>
            <a:endParaRPr lang="en-US" altLang="en-US"/>
          </a:p>
        </p:txBody>
      </p:sp>
    </p:spTree>
    <p:extLst>
      <p:ext uri="{BB962C8B-B14F-4D97-AF65-F5344CB8AC3E}">
        <p14:creationId xmlns:p14="http://schemas.microsoft.com/office/powerpoint/2010/main" val="2517060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a:extLst>
              <a:ext uri="{FF2B5EF4-FFF2-40B4-BE49-F238E27FC236}">
                <a16:creationId xmlns:a16="http://schemas.microsoft.com/office/drawing/2014/main" id="{266668C1-F446-4881-8074-EE9E5BAFA243}"/>
              </a:ext>
            </a:extLst>
          </p:cNvPr>
          <p:cNvSpPr>
            <a:spLocks noGrp="1" noChangeArrowheads="1"/>
          </p:cNvSpPr>
          <p:nvPr>
            <p:ph type="sldNum" sz="quarter" idx="10"/>
          </p:nvPr>
        </p:nvSpPr>
        <p:spPr>
          <a:ln/>
        </p:spPr>
        <p:txBody>
          <a:bodyPr/>
          <a:lstStyle>
            <a:lvl1pPr>
              <a:defRPr/>
            </a:lvl1pPr>
          </a:lstStyle>
          <a:p>
            <a:fld id="{DF4A935C-9506-4F22-971A-0861EC4CA42B}" type="slidenum">
              <a:rPr lang="en-US" altLang="en-US"/>
              <a:pPr/>
              <a:t>‹#›</a:t>
            </a:fld>
            <a:endParaRPr lang="en-US" altLang="en-US"/>
          </a:p>
        </p:txBody>
      </p:sp>
    </p:spTree>
    <p:extLst>
      <p:ext uri="{BB962C8B-B14F-4D97-AF65-F5344CB8AC3E}">
        <p14:creationId xmlns:p14="http://schemas.microsoft.com/office/powerpoint/2010/main" val="1023187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2860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2860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EC126C4F-7768-410F-BE4C-9D06463C0B0C}"/>
              </a:ext>
            </a:extLst>
          </p:cNvPr>
          <p:cNvSpPr>
            <a:spLocks noGrp="1" noChangeArrowheads="1"/>
          </p:cNvSpPr>
          <p:nvPr>
            <p:ph type="sldNum" sz="quarter" idx="10"/>
          </p:nvPr>
        </p:nvSpPr>
        <p:spPr>
          <a:ln/>
        </p:spPr>
        <p:txBody>
          <a:bodyPr/>
          <a:lstStyle>
            <a:lvl1pPr>
              <a:defRPr/>
            </a:lvl1pPr>
          </a:lstStyle>
          <a:p>
            <a:fld id="{C0E949B7-D8F0-425D-A41C-CCA24D47EE88}" type="slidenum">
              <a:rPr lang="en-US" altLang="en-US"/>
              <a:pPr/>
              <a:t>‹#›</a:t>
            </a:fld>
            <a:endParaRPr lang="en-US" altLang="en-US"/>
          </a:p>
        </p:txBody>
      </p:sp>
    </p:spTree>
    <p:extLst>
      <p:ext uri="{BB962C8B-B14F-4D97-AF65-F5344CB8AC3E}">
        <p14:creationId xmlns:p14="http://schemas.microsoft.com/office/powerpoint/2010/main" val="583325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77F99CF2-CE1F-46F8-999A-2036AF57C168}"/>
              </a:ext>
            </a:extLst>
          </p:cNvPr>
          <p:cNvGraphicFramePr/>
          <p:nvPr userDrawn="1"/>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8DA1CD31-0754-4C3C-A16A-9195AD8E029E}"/>
              </a:ext>
            </a:extLst>
          </p:cNvPr>
          <p:cNvSpPr>
            <a:spLocks noGrp="1" noChangeArrowheads="1"/>
          </p:cNvSpPr>
          <p:nvPr>
            <p:ph type="sldNum" sz="quarter" idx="10"/>
          </p:nvPr>
        </p:nvSpPr>
        <p:spPr/>
        <p:txBody>
          <a:bodyPr/>
          <a:lstStyle>
            <a:lvl1pPr>
              <a:defRPr/>
            </a:lvl1pPr>
          </a:lstStyle>
          <a:p>
            <a:fld id="{DA171C54-008F-46C6-9B6C-EF1EC8DF4E8E}" type="slidenum">
              <a:rPr lang="en-US" altLang="en-US"/>
              <a:pPr/>
              <a:t>‹#›</a:t>
            </a:fld>
            <a:endParaRPr lang="en-US" altLang="en-US"/>
          </a:p>
        </p:txBody>
      </p:sp>
    </p:spTree>
    <p:extLst>
      <p:ext uri="{BB962C8B-B14F-4D97-AF65-F5344CB8AC3E}">
        <p14:creationId xmlns:p14="http://schemas.microsoft.com/office/powerpoint/2010/main" val="4234245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A5E76C8E-1E1C-48ED-BFA0-2C7384EA595C}"/>
              </a:ext>
            </a:extLst>
          </p:cNvPr>
          <p:cNvSpPr>
            <a:spLocks noGrp="1" noChangeArrowheads="1"/>
          </p:cNvSpPr>
          <p:nvPr>
            <p:ph type="sldNum" sz="quarter" idx="10"/>
          </p:nvPr>
        </p:nvSpPr>
        <p:spPr>
          <a:ln/>
        </p:spPr>
        <p:txBody>
          <a:bodyPr/>
          <a:lstStyle>
            <a:lvl1pPr>
              <a:defRPr/>
            </a:lvl1pPr>
          </a:lstStyle>
          <a:p>
            <a:fld id="{BC9D9772-8E52-445E-B5DD-71209BB62616}" type="slidenum">
              <a:rPr lang="en-US" altLang="en-US"/>
              <a:pPr/>
              <a:t>‹#›</a:t>
            </a:fld>
            <a:endParaRPr lang="en-US" altLang="en-US"/>
          </a:p>
        </p:txBody>
      </p:sp>
    </p:spTree>
    <p:extLst>
      <p:ext uri="{BB962C8B-B14F-4D97-AF65-F5344CB8AC3E}">
        <p14:creationId xmlns:p14="http://schemas.microsoft.com/office/powerpoint/2010/main" val="97286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6A8C8965-6561-456A-89D4-5BEDE6979AC7}"/>
              </a:ext>
            </a:extLst>
          </p:cNvPr>
          <p:cNvSpPr>
            <a:spLocks noGrp="1" noChangeArrowheads="1"/>
          </p:cNvSpPr>
          <p:nvPr>
            <p:ph type="sldNum" sz="quarter" idx="10"/>
          </p:nvPr>
        </p:nvSpPr>
        <p:spPr>
          <a:ln/>
        </p:spPr>
        <p:txBody>
          <a:bodyPr/>
          <a:lstStyle>
            <a:lvl1pPr>
              <a:defRPr/>
            </a:lvl1pPr>
          </a:lstStyle>
          <a:p>
            <a:fld id="{1E709EE8-FB9E-44E8-A5BF-4081C7590C03}" type="slidenum">
              <a:rPr lang="en-US" altLang="en-US"/>
              <a:pPr/>
              <a:t>‹#›</a:t>
            </a:fld>
            <a:endParaRPr lang="en-US" altLang="en-US"/>
          </a:p>
        </p:txBody>
      </p:sp>
    </p:spTree>
    <p:extLst>
      <p:ext uri="{BB962C8B-B14F-4D97-AF65-F5344CB8AC3E}">
        <p14:creationId xmlns:p14="http://schemas.microsoft.com/office/powerpoint/2010/main" val="1532455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B932B31C-5407-4B20-9D24-02BE8A70F455}"/>
              </a:ext>
            </a:extLst>
          </p:cNvPr>
          <p:cNvSpPr>
            <a:spLocks noGrp="1" noChangeArrowheads="1"/>
          </p:cNvSpPr>
          <p:nvPr>
            <p:ph type="sldNum" sz="quarter" idx="10"/>
          </p:nvPr>
        </p:nvSpPr>
        <p:spPr>
          <a:ln/>
        </p:spPr>
        <p:txBody>
          <a:bodyPr/>
          <a:lstStyle>
            <a:lvl1pPr>
              <a:defRPr/>
            </a:lvl1pPr>
          </a:lstStyle>
          <a:p>
            <a:fld id="{62F0A15A-69AE-44B4-A0AE-0460E3F65637}" type="slidenum">
              <a:rPr lang="en-US" altLang="en-US"/>
              <a:pPr/>
              <a:t>‹#›</a:t>
            </a:fld>
            <a:endParaRPr lang="en-US" altLang="en-US"/>
          </a:p>
        </p:txBody>
      </p:sp>
    </p:spTree>
    <p:extLst>
      <p:ext uri="{BB962C8B-B14F-4D97-AF65-F5344CB8AC3E}">
        <p14:creationId xmlns:p14="http://schemas.microsoft.com/office/powerpoint/2010/main" val="2343797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D13668A2-EE8C-49C0-8E50-447D96DC4291}"/>
              </a:ext>
            </a:extLst>
          </p:cNvPr>
          <p:cNvSpPr>
            <a:spLocks noGrp="1" noChangeArrowheads="1"/>
          </p:cNvSpPr>
          <p:nvPr>
            <p:ph type="sldNum" sz="quarter" idx="10"/>
          </p:nvPr>
        </p:nvSpPr>
        <p:spPr>
          <a:ln/>
        </p:spPr>
        <p:txBody>
          <a:bodyPr/>
          <a:lstStyle>
            <a:lvl1pPr>
              <a:defRPr/>
            </a:lvl1pPr>
          </a:lstStyle>
          <a:p>
            <a:fld id="{DDBFDE78-5346-464D-9434-EDB73315AAB8}" type="slidenum">
              <a:rPr lang="en-US" altLang="en-US"/>
              <a:pPr/>
              <a:t>‹#›</a:t>
            </a:fld>
            <a:endParaRPr lang="en-US" altLang="en-US"/>
          </a:p>
        </p:txBody>
      </p:sp>
    </p:spTree>
    <p:extLst>
      <p:ext uri="{BB962C8B-B14F-4D97-AF65-F5344CB8AC3E}">
        <p14:creationId xmlns:p14="http://schemas.microsoft.com/office/powerpoint/2010/main" val="4190523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468AADA5-07F9-4725-972E-5900AF606780}"/>
              </a:ext>
            </a:extLst>
          </p:cNvPr>
          <p:cNvSpPr>
            <a:spLocks noGrp="1" noChangeArrowheads="1"/>
          </p:cNvSpPr>
          <p:nvPr>
            <p:ph type="sldNum" sz="quarter" idx="10"/>
          </p:nvPr>
        </p:nvSpPr>
        <p:spPr>
          <a:ln/>
        </p:spPr>
        <p:txBody>
          <a:bodyPr/>
          <a:lstStyle>
            <a:lvl1pPr>
              <a:defRPr/>
            </a:lvl1pPr>
          </a:lstStyle>
          <a:p>
            <a:fld id="{4708F0B3-573C-4EE4-9BBF-2D67F37D447C}" type="slidenum">
              <a:rPr lang="en-US" altLang="en-US"/>
              <a:pPr/>
              <a:t>‹#›</a:t>
            </a:fld>
            <a:endParaRPr lang="en-US" altLang="en-US"/>
          </a:p>
        </p:txBody>
      </p:sp>
    </p:spTree>
    <p:extLst>
      <p:ext uri="{BB962C8B-B14F-4D97-AF65-F5344CB8AC3E}">
        <p14:creationId xmlns:p14="http://schemas.microsoft.com/office/powerpoint/2010/main" val="1234593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914400"/>
            <a:ext cx="1943100" cy="518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914400"/>
            <a:ext cx="56769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9E17E678-EA95-4543-8A06-FA68EA28A12B}"/>
              </a:ext>
            </a:extLst>
          </p:cNvPr>
          <p:cNvSpPr>
            <a:spLocks noGrp="1" noChangeArrowheads="1"/>
          </p:cNvSpPr>
          <p:nvPr>
            <p:ph type="sldNum" sz="quarter" idx="10"/>
          </p:nvPr>
        </p:nvSpPr>
        <p:spPr>
          <a:ln/>
        </p:spPr>
        <p:txBody>
          <a:bodyPr/>
          <a:lstStyle>
            <a:lvl1pPr>
              <a:defRPr/>
            </a:lvl1pPr>
          </a:lstStyle>
          <a:p>
            <a:fld id="{03B328BB-CE87-412B-B148-E7C538DF64A0}" type="slidenum">
              <a:rPr lang="en-US" altLang="en-US"/>
              <a:pPr/>
              <a:t>‹#›</a:t>
            </a:fld>
            <a:endParaRPr lang="en-US" altLang="en-US"/>
          </a:p>
        </p:txBody>
      </p:sp>
    </p:spTree>
    <p:extLst>
      <p:ext uri="{BB962C8B-B14F-4D97-AF65-F5344CB8AC3E}">
        <p14:creationId xmlns:p14="http://schemas.microsoft.com/office/powerpoint/2010/main" val="2363396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8" descr="Footer">
            <a:extLst>
              <a:ext uri="{FF2B5EF4-FFF2-40B4-BE49-F238E27FC236}">
                <a16:creationId xmlns:a16="http://schemas.microsoft.com/office/drawing/2014/main" id="{D2148949-C782-4B9C-9100-207FC65566A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480175"/>
            <a:ext cx="91440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3622A48B-6C6B-4371-BAAB-FBBD8EC5CBC8}"/>
              </a:ext>
            </a:extLst>
          </p:cNvPr>
          <p:cNvSpPr>
            <a:spLocks noGrp="1" noChangeArrowheads="1"/>
          </p:cNvSpPr>
          <p:nvPr>
            <p:ph type="title"/>
          </p:nvPr>
        </p:nvSpPr>
        <p:spPr bwMode="auto">
          <a:xfrm>
            <a:off x="685800" y="9144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BC9E1A43-26AE-4C14-BA99-C2A72DCEABD0}"/>
              </a:ext>
            </a:extLst>
          </p:cNvPr>
          <p:cNvSpPr>
            <a:spLocks noGrp="1" noChangeArrowheads="1"/>
          </p:cNvSpPr>
          <p:nvPr>
            <p:ph type="body" idx="1"/>
          </p:nvPr>
        </p:nvSpPr>
        <p:spPr bwMode="auto">
          <a:xfrm>
            <a:off x="685800" y="2286000"/>
            <a:ext cx="7772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Rectangle 6">
            <a:extLst>
              <a:ext uri="{FF2B5EF4-FFF2-40B4-BE49-F238E27FC236}">
                <a16:creationId xmlns:a16="http://schemas.microsoft.com/office/drawing/2014/main" id="{DE79D3DE-4095-4E54-9D3C-79D8BADB86B6}"/>
              </a:ext>
            </a:extLst>
          </p:cNvPr>
          <p:cNvSpPr>
            <a:spLocks noGrp="1" noChangeArrowheads="1"/>
          </p:cNvSpPr>
          <p:nvPr>
            <p:ph type="sldNum" sz="quarter" idx="4"/>
          </p:nvPr>
        </p:nvSpPr>
        <p:spPr bwMode="auto">
          <a:xfrm>
            <a:off x="685800" y="6248400"/>
            <a:ext cx="12192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aseline="0"/>
            </a:lvl1pPr>
          </a:lstStyle>
          <a:p>
            <a:fld id="{C2FAAADC-23D4-403F-9D46-F1445765A12A}" type="slidenum">
              <a:rPr lang="en-US" altLang="en-US"/>
              <a:pPr/>
              <a:t>‹#›</a:t>
            </a:fld>
            <a:endParaRPr lang="en-US" altLang="en-US"/>
          </a:p>
        </p:txBody>
      </p:sp>
      <p:pic>
        <p:nvPicPr>
          <p:cNvPr id="2" name="Picture 6" descr="&quot; &quot;">
            <a:extLst>
              <a:ext uri="{FF2B5EF4-FFF2-40B4-BE49-F238E27FC236}">
                <a16:creationId xmlns:a16="http://schemas.microsoft.com/office/drawing/2014/main" id="{2381BA2C-57FD-4E20-A7EF-30D0D197DCB6}"/>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9" r:id="rId1"/>
    <p:sldLayoutId id="2147483820" r:id="rId2"/>
    <p:sldLayoutId id="2147483821" r:id="rId3"/>
    <p:sldLayoutId id="2147483822" r:id="rId4"/>
    <p:sldLayoutId id="2147483830" r:id="rId5"/>
    <p:sldLayoutId id="2147483823" r:id="rId6"/>
    <p:sldLayoutId id="2147483824" r:id="rId7"/>
    <p:sldLayoutId id="2147483825" r:id="rId8"/>
    <p:sldLayoutId id="2147483826" r:id="rId9"/>
    <p:sldLayoutId id="2147483827" r:id="rId10"/>
    <p:sldLayoutId id="2147483828" r:id="rId11"/>
  </p:sldLayoutIdLst>
  <p:hf sldNum="0" hdr="0" ftr="0" dt="0"/>
  <p:txStyles>
    <p:titleStyle>
      <a:lvl1pPr algn="ctr" rtl="0" eaLnBrk="0" fontAlgn="base" hangingPunct="0">
        <a:spcBef>
          <a:spcPct val="0"/>
        </a:spcBef>
        <a:spcAft>
          <a:spcPct val="0"/>
        </a:spcAft>
        <a:defRPr sz="3000" b="1">
          <a:solidFill>
            <a:srgbClr val="004080"/>
          </a:solidFill>
          <a:latin typeface="+mj-lt"/>
          <a:ea typeface="ＭＳ Ｐゴシック" charset="0"/>
          <a:cs typeface="ＭＳ Ｐゴシック" charset="0"/>
        </a:defRPr>
      </a:lvl1pPr>
      <a:lvl2pPr algn="ctr" rtl="0" eaLnBrk="0" fontAlgn="base" hangingPunct="0">
        <a:spcBef>
          <a:spcPct val="0"/>
        </a:spcBef>
        <a:spcAft>
          <a:spcPct val="0"/>
        </a:spcAft>
        <a:defRPr sz="3000" b="1">
          <a:solidFill>
            <a:srgbClr val="004080"/>
          </a:solidFill>
          <a:latin typeface="Arial" pitchFamily="-112" charset="0"/>
          <a:ea typeface="ＭＳ Ｐゴシック" charset="0"/>
          <a:cs typeface="ＭＳ Ｐゴシック" charset="0"/>
        </a:defRPr>
      </a:lvl2pPr>
      <a:lvl3pPr algn="ctr" rtl="0" eaLnBrk="0" fontAlgn="base" hangingPunct="0">
        <a:spcBef>
          <a:spcPct val="0"/>
        </a:spcBef>
        <a:spcAft>
          <a:spcPct val="0"/>
        </a:spcAft>
        <a:defRPr sz="3000" b="1">
          <a:solidFill>
            <a:srgbClr val="004080"/>
          </a:solidFill>
          <a:latin typeface="Arial" pitchFamily="-112" charset="0"/>
          <a:ea typeface="ＭＳ Ｐゴシック" charset="0"/>
          <a:cs typeface="ＭＳ Ｐゴシック" charset="0"/>
        </a:defRPr>
      </a:lvl3pPr>
      <a:lvl4pPr algn="ctr" rtl="0" eaLnBrk="0" fontAlgn="base" hangingPunct="0">
        <a:spcBef>
          <a:spcPct val="0"/>
        </a:spcBef>
        <a:spcAft>
          <a:spcPct val="0"/>
        </a:spcAft>
        <a:defRPr sz="3000" b="1">
          <a:solidFill>
            <a:srgbClr val="004080"/>
          </a:solidFill>
          <a:latin typeface="Arial" pitchFamily="-112" charset="0"/>
          <a:ea typeface="ＭＳ Ｐゴシック" charset="0"/>
          <a:cs typeface="ＭＳ Ｐゴシック" charset="0"/>
        </a:defRPr>
      </a:lvl4pPr>
      <a:lvl5pPr algn="ctr" rtl="0" eaLnBrk="0" fontAlgn="base" hangingPunct="0">
        <a:spcBef>
          <a:spcPct val="0"/>
        </a:spcBef>
        <a:spcAft>
          <a:spcPct val="0"/>
        </a:spcAft>
        <a:defRPr sz="3000" b="1">
          <a:solidFill>
            <a:srgbClr val="004080"/>
          </a:solidFill>
          <a:latin typeface="Arial" pitchFamily="-112" charset="0"/>
          <a:ea typeface="ＭＳ Ｐゴシック" charset="0"/>
          <a:cs typeface="ＭＳ Ｐゴシック" charset="0"/>
        </a:defRPr>
      </a:lvl5pPr>
      <a:lvl6pPr marL="457200" algn="ctr" rtl="0" fontAlgn="base">
        <a:spcBef>
          <a:spcPct val="0"/>
        </a:spcBef>
        <a:spcAft>
          <a:spcPct val="0"/>
        </a:spcAft>
        <a:defRPr sz="3000" b="1">
          <a:solidFill>
            <a:srgbClr val="004080"/>
          </a:solidFill>
          <a:latin typeface="Arial" pitchFamily="-112" charset="0"/>
          <a:ea typeface="ＭＳ Ｐゴシック" pitchFamily="-16" charset="-128"/>
          <a:cs typeface="ＭＳ Ｐゴシック" pitchFamily="-16" charset="-128"/>
        </a:defRPr>
      </a:lvl6pPr>
      <a:lvl7pPr marL="914400" algn="ctr" rtl="0" fontAlgn="base">
        <a:spcBef>
          <a:spcPct val="0"/>
        </a:spcBef>
        <a:spcAft>
          <a:spcPct val="0"/>
        </a:spcAft>
        <a:defRPr sz="3000" b="1">
          <a:solidFill>
            <a:srgbClr val="004080"/>
          </a:solidFill>
          <a:latin typeface="Arial" pitchFamily="-112" charset="0"/>
          <a:ea typeface="ＭＳ Ｐゴシック" pitchFamily="-16" charset="-128"/>
          <a:cs typeface="ＭＳ Ｐゴシック" pitchFamily="-16" charset="-128"/>
        </a:defRPr>
      </a:lvl7pPr>
      <a:lvl8pPr marL="1371600" algn="ctr" rtl="0" fontAlgn="base">
        <a:spcBef>
          <a:spcPct val="0"/>
        </a:spcBef>
        <a:spcAft>
          <a:spcPct val="0"/>
        </a:spcAft>
        <a:defRPr sz="3000" b="1">
          <a:solidFill>
            <a:srgbClr val="004080"/>
          </a:solidFill>
          <a:latin typeface="Arial" pitchFamily="-112" charset="0"/>
          <a:ea typeface="ＭＳ Ｐゴシック" pitchFamily="-16" charset="-128"/>
          <a:cs typeface="ＭＳ Ｐゴシック" pitchFamily="-16" charset="-128"/>
        </a:defRPr>
      </a:lvl8pPr>
      <a:lvl9pPr marL="1828800" algn="ctr" rtl="0" fontAlgn="base">
        <a:spcBef>
          <a:spcPct val="0"/>
        </a:spcBef>
        <a:spcAft>
          <a:spcPct val="0"/>
        </a:spcAft>
        <a:defRPr sz="3000" b="1">
          <a:solidFill>
            <a:srgbClr val="004080"/>
          </a:solidFill>
          <a:latin typeface="Arial" pitchFamily="-112" charset="0"/>
          <a:ea typeface="ＭＳ Ｐゴシック" pitchFamily="-16" charset="-128"/>
          <a:cs typeface="ＭＳ Ｐゴシック" pitchFamily="-16" charset="-128"/>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200">
          <a:solidFill>
            <a:schemeClr val="tx1"/>
          </a:solidFill>
          <a:latin typeface="+mn-lt"/>
          <a:ea typeface="ＭＳ Ｐゴシック" charset="0"/>
          <a:cs typeface="ＭＳ Ｐゴシック" charset="0"/>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charset="0"/>
        </a:defRPr>
      </a:lvl3pPr>
      <a:lvl4pPr marL="1600200" indent="-228600" algn="l" rtl="0" eaLnBrk="0" fontAlgn="base" hangingPunct="0">
        <a:spcBef>
          <a:spcPct val="20000"/>
        </a:spcBef>
        <a:spcAft>
          <a:spcPct val="0"/>
        </a:spcAft>
        <a:buChar char="–"/>
        <a:defRPr>
          <a:solidFill>
            <a:schemeClr val="tx1"/>
          </a:solidFill>
          <a:latin typeface="+mn-lt"/>
          <a:ea typeface="ＭＳ Ｐゴシック" charset="0"/>
          <a:cs typeface="ＭＳ Ｐゴシック" charset="0"/>
        </a:defRPr>
      </a:lvl4pPr>
      <a:lvl5pPr marL="2057400" indent="-228600" algn="l" rtl="0" eaLnBrk="0" fontAlgn="base" hangingPunct="0">
        <a:spcBef>
          <a:spcPct val="20000"/>
        </a:spcBef>
        <a:spcAft>
          <a:spcPct val="0"/>
        </a:spcAft>
        <a:buChar char="»"/>
        <a:defRPr>
          <a:solidFill>
            <a:schemeClr val="tx1"/>
          </a:solidFill>
          <a:latin typeface="+mn-lt"/>
          <a:ea typeface="ＭＳ Ｐゴシック" charset="0"/>
          <a:cs typeface="ＭＳ Ｐゴシック" charset="0"/>
        </a:defRPr>
      </a:lvl5pPr>
      <a:lvl6pPr marL="2514600" indent="-228600" algn="l" rtl="0" fontAlgn="base">
        <a:spcBef>
          <a:spcPct val="20000"/>
        </a:spcBef>
        <a:spcAft>
          <a:spcPct val="0"/>
        </a:spcAft>
        <a:buChar char="»"/>
        <a:defRPr>
          <a:solidFill>
            <a:schemeClr val="tx1"/>
          </a:solidFill>
          <a:latin typeface="+mn-lt"/>
          <a:ea typeface="+mn-ea"/>
          <a:cs typeface="+mn-cs"/>
        </a:defRPr>
      </a:lvl6pPr>
      <a:lvl7pPr marL="2971800" indent="-228600" algn="l" rtl="0" fontAlgn="base">
        <a:spcBef>
          <a:spcPct val="20000"/>
        </a:spcBef>
        <a:spcAft>
          <a:spcPct val="0"/>
        </a:spcAft>
        <a:buChar char="»"/>
        <a:defRPr>
          <a:solidFill>
            <a:schemeClr val="tx1"/>
          </a:solidFill>
          <a:latin typeface="+mn-lt"/>
          <a:ea typeface="+mn-ea"/>
          <a:cs typeface="+mn-cs"/>
        </a:defRPr>
      </a:lvl7pPr>
      <a:lvl8pPr marL="3429000" indent="-228600" algn="l" rtl="0" fontAlgn="base">
        <a:spcBef>
          <a:spcPct val="20000"/>
        </a:spcBef>
        <a:spcAft>
          <a:spcPct val="0"/>
        </a:spcAft>
        <a:buChar char="»"/>
        <a:defRPr>
          <a:solidFill>
            <a:schemeClr val="tx1"/>
          </a:solidFill>
          <a:latin typeface="+mn-lt"/>
          <a:ea typeface="+mn-ea"/>
          <a:cs typeface="+mn-cs"/>
        </a:defRPr>
      </a:lvl8pPr>
      <a:lvl9pPr marL="3886200" indent="-228600" algn="l" rtl="0" fontAlgn="base">
        <a:spcBef>
          <a:spcPct val="20000"/>
        </a:spcBef>
        <a:spcAft>
          <a:spcPct val="0"/>
        </a:spcAft>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omments" Target="../comments/comment3.xml"/><Relationship Id="rId5" Type="http://schemas.openxmlformats.org/officeDocument/2006/relationships/hyperlink" Target="https://www.cdc.gov/coronavirus/2019-ncov/cases-in-us.html" TargetMode="External"/><Relationship Id="rId4" Type="http://schemas.openxmlformats.org/officeDocument/2006/relationships/hyperlink" Target="https://www.who.int/emergencies/diseases/novel-coronavirus-2019/situation-reports/" TargetMode="Externa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cdc.gov/coronavirus/2019-ncov/travelers/index.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omments" Target="../comments/commen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omments" Target="../comments/comment7.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comments" Target="../comments/commen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comments" Target="../comments/commen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comments" Target="../comments/comment1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omments" Target="../comments/commen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omments" Target="../comments/commen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comments" Target="../comments/commen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comments" Target="../comments/comment18.xml"/></Relationships>
</file>

<file path=ppt/slides/_rels/slide28.xml.rels><?xml version="1.0" encoding="UTF-8" standalone="yes"?>
<Relationships xmlns="http://schemas.openxmlformats.org/package/2006/relationships"><Relationship Id="rId3" Type="http://schemas.openxmlformats.org/officeDocument/2006/relationships/comments" Target="../comments/comment19.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comments" Target="../comments/comment2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 TargetMode="External"/><Relationship Id="rId7" Type="http://schemas.openxmlformats.org/officeDocument/2006/relationships/hyperlink" Target="http://www.cdc.gov/NIOSH/"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hyperlink" Target="http://www.osha.gov" TargetMode="External"/><Relationship Id="rId5" Type="http://schemas.openxmlformats.org/officeDocument/2006/relationships/hyperlink" Target="http://www.who.int/en/" TargetMode="External"/><Relationship Id="rId4" Type="http://schemas.openxmlformats.org/officeDocument/2006/relationships/hyperlink" Target="http://www.cdc.gov"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a:extLst>
              <a:ext uri="{FF2B5EF4-FFF2-40B4-BE49-F238E27FC236}">
                <a16:creationId xmlns:a16="http://schemas.microsoft.com/office/drawing/2014/main" id="{5A3075AE-199E-4A02-8A0E-470549365DA8}"/>
              </a:ext>
            </a:extLst>
          </p:cNvPr>
          <p:cNvSpPr>
            <a:spLocks noGrp="1" noChangeArrowheads="1"/>
          </p:cNvSpPr>
          <p:nvPr>
            <p:ph type="ctrTitle"/>
          </p:nvPr>
        </p:nvSpPr>
        <p:spPr>
          <a:xfrm>
            <a:off x="381000" y="1143000"/>
            <a:ext cx="8458200" cy="1143000"/>
          </a:xfrm>
        </p:spPr>
        <p:txBody>
          <a:bodyPr/>
          <a:lstStyle/>
          <a:p>
            <a:pPr eaLnBrk="1" hangingPunct="1"/>
            <a:r>
              <a:rPr lang="en-US" altLang="en-US" sz="3200" dirty="0">
                <a:ea typeface="ＭＳ Ｐゴシック" panose="020B0600070205080204" pitchFamily="34" charset="-128"/>
              </a:rPr>
              <a:t>Protecting Yourself From Coronavirus</a:t>
            </a:r>
            <a:br>
              <a:rPr lang="en-US" altLang="en-US" sz="3200" dirty="0">
                <a:ea typeface="ＭＳ Ｐゴシック" panose="020B0600070205080204" pitchFamily="34" charset="-128"/>
              </a:rPr>
            </a:br>
            <a:r>
              <a:rPr lang="en-US" altLang="en-US" sz="3200" dirty="0">
                <a:ea typeface="ＭＳ Ｐゴシック" panose="020B0600070205080204" pitchFamily="34" charset="-128"/>
              </a:rPr>
              <a:t>in the Workplace</a:t>
            </a:r>
            <a:endParaRPr lang="en-US" altLang="en-US" dirty="0">
              <a:ea typeface="ＭＳ Ｐゴシック" panose="020B0600070205080204" pitchFamily="34" charset="-128"/>
            </a:endParaRPr>
          </a:p>
        </p:txBody>
      </p:sp>
      <p:sp>
        <p:nvSpPr>
          <p:cNvPr id="15363" name="Rectangle 7">
            <a:extLst>
              <a:ext uri="{FF2B5EF4-FFF2-40B4-BE49-F238E27FC236}">
                <a16:creationId xmlns:a16="http://schemas.microsoft.com/office/drawing/2014/main" id="{C1E1B7B8-E706-4095-A16B-E4586A89548D}"/>
              </a:ext>
            </a:extLst>
          </p:cNvPr>
          <p:cNvSpPr>
            <a:spLocks noGrp="1" noChangeArrowheads="1"/>
          </p:cNvSpPr>
          <p:nvPr>
            <p:ph type="subTitle" idx="1"/>
          </p:nvPr>
        </p:nvSpPr>
        <p:spPr>
          <a:xfrm>
            <a:off x="381000" y="2286000"/>
            <a:ext cx="8305800" cy="1752600"/>
          </a:xfrm>
        </p:spPr>
        <p:txBody>
          <a:bodyPr/>
          <a:lstStyle/>
          <a:p>
            <a:pPr eaLnBrk="1" hangingPunct="1"/>
            <a:r>
              <a:rPr lang="en-US" altLang="en-US" sz="2000" dirty="0">
                <a:ea typeface="ＭＳ Ｐゴシック" panose="020B0600070205080204" pitchFamily="34" charset="-128"/>
              </a:rPr>
              <a:t>Safety and Health Awareness for </a:t>
            </a:r>
            <a:br>
              <a:rPr lang="en-US" altLang="en-US" sz="2000" dirty="0">
                <a:ea typeface="ＭＳ Ｐゴシック" panose="020B0600070205080204" pitchFamily="34" charset="-128"/>
              </a:rPr>
            </a:br>
            <a:r>
              <a:rPr lang="en-US" altLang="en-US" sz="2000" dirty="0">
                <a:ea typeface="ＭＳ Ｐゴシック" panose="020B0600070205080204" pitchFamily="34" charset="-128"/>
              </a:rPr>
              <a:t>Responders to the Coronavirus</a:t>
            </a:r>
          </a:p>
        </p:txBody>
      </p:sp>
      <p:sp>
        <p:nvSpPr>
          <p:cNvPr id="15364" name="Text Box 11">
            <a:extLst>
              <a:ext uri="{FF2B5EF4-FFF2-40B4-BE49-F238E27FC236}">
                <a16:creationId xmlns:a16="http://schemas.microsoft.com/office/drawing/2014/main" id="{D3BA799B-D0D9-4029-8E43-EB8855C8E0B6}"/>
              </a:ext>
            </a:extLst>
          </p:cNvPr>
          <p:cNvSpPr txBox="1">
            <a:spLocks noChangeArrowheads="1"/>
          </p:cNvSpPr>
          <p:nvPr/>
        </p:nvSpPr>
        <p:spPr bwMode="auto">
          <a:xfrm>
            <a:off x="0" y="6445250"/>
            <a:ext cx="2209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1600" baseline="0" dirty="0"/>
              <a:t>March 2020</a:t>
            </a:r>
          </a:p>
        </p:txBody>
      </p:sp>
      <p:sp>
        <p:nvSpPr>
          <p:cNvPr id="15365" name="TextBox 5">
            <a:extLst>
              <a:ext uri="{FF2B5EF4-FFF2-40B4-BE49-F238E27FC236}">
                <a16:creationId xmlns:a16="http://schemas.microsoft.com/office/drawing/2014/main" id="{8938B228-7A10-4123-8E0E-65090E737AD9}"/>
              </a:ext>
            </a:extLst>
          </p:cNvPr>
          <p:cNvSpPr txBox="1">
            <a:spLocks noChangeArrowheads="1"/>
          </p:cNvSpPr>
          <p:nvPr/>
        </p:nvSpPr>
        <p:spPr bwMode="auto">
          <a:xfrm>
            <a:off x="4419600" y="5062538"/>
            <a:ext cx="2590800" cy="19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algn="r" eaLnBrk="1" hangingPunct="1"/>
            <a:r>
              <a:rPr lang="en-US" altLang="en-US" sz="1000">
                <a:cs typeface="Arial" panose="020B0604020202020204" pitchFamily="34" charset="0"/>
              </a:rPr>
              <a:t>http://www.flu.gov/outreach/h1n1.html</a:t>
            </a:r>
          </a:p>
        </p:txBody>
      </p:sp>
      <p:pic>
        <p:nvPicPr>
          <p:cNvPr id="15366" name="Picture 6" descr="1.jpg">
            <a:extLst>
              <a:ext uri="{FF2B5EF4-FFF2-40B4-BE49-F238E27FC236}">
                <a16:creationId xmlns:a16="http://schemas.microsoft.com/office/drawing/2014/main" id="{1A19B6EE-9FCB-4DF6-9CCB-F1B8919F991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352800"/>
            <a:ext cx="48768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F3DC9D61-2885-4CF9-B5CA-9FF59469474F}"/>
              </a:ext>
            </a:extLst>
          </p:cNvPr>
          <p:cNvSpPr>
            <a:spLocks noGrp="1"/>
          </p:cNvSpPr>
          <p:nvPr>
            <p:ph type="title"/>
          </p:nvPr>
        </p:nvSpPr>
        <p:spPr/>
        <p:txBody>
          <a:bodyPr/>
          <a:lstStyle/>
          <a:p>
            <a:r>
              <a:rPr lang="en-US" altLang="en-US">
                <a:ea typeface="ＭＳ Ｐゴシック" panose="020B0600070205080204" pitchFamily="34" charset="-128"/>
              </a:rPr>
              <a:t>Employer and worker responsibilities</a:t>
            </a:r>
          </a:p>
        </p:txBody>
      </p:sp>
      <p:sp>
        <p:nvSpPr>
          <p:cNvPr id="17411" name="Content Placeholder 2">
            <a:extLst>
              <a:ext uri="{FF2B5EF4-FFF2-40B4-BE49-F238E27FC236}">
                <a16:creationId xmlns:a16="http://schemas.microsoft.com/office/drawing/2014/main" id="{5B677C21-AEE0-4748-835C-0A3C683CE9C8}"/>
              </a:ext>
            </a:extLst>
          </p:cNvPr>
          <p:cNvSpPr>
            <a:spLocks noGrp="1"/>
          </p:cNvSpPr>
          <p:nvPr>
            <p:ph idx="1"/>
          </p:nvPr>
        </p:nvSpPr>
        <p:spPr/>
        <p:txBody>
          <a:bodyPr/>
          <a:lstStyle/>
          <a:p>
            <a:pPr>
              <a:buFontTx/>
              <a:buNone/>
            </a:pPr>
            <a:r>
              <a:rPr lang="en-US" altLang="en-US" sz="2000">
                <a:ea typeface="ＭＳ Ｐゴシック" panose="020B0600070205080204" pitchFamily="34" charset="-128"/>
              </a:rPr>
              <a:t>Employers and workers have responsibilities under the OSH Act.</a:t>
            </a:r>
          </a:p>
          <a:p>
            <a:pPr>
              <a:buFontTx/>
              <a:buNone/>
            </a:pPr>
            <a:r>
              <a:rPr lang="en-US" altLang="en-US" sz="2000">
                <a:ea typeface="ＭＳ Ｐゴシック" panose="020B0600070205080204" pitchFamily="34" charset="-128"/>
              </a:rPr>
              <a:t> • The Occupational Safety and Health Act requires that employers   provide a safe and healthful workplace free of recognized hazards and follow OSHA standards. Employers’ responsibilities also include providing training, medical examinations and recordkeeping. </a:t>
            </a:r>
          </a:p>
          <a:p>
            <a:pPr>
              <a:buFontTx/>
              <a:buNone/>
            </a:pPr>
            <a:r>
              <a:rPr lang="en-US" altLang="en-US" sz="2000">
                <a:ea typeface="ＭＳ Ｐゴシック" panose="020B0600070205080204" pitchFamily="34" charset="-128"/>
              </a:rPr>
              <a:t>• Workers must follow the employer’s safety and health rules and wear or use all required gear and equipment; follow safe work practices for your job, as directed by your employer; report hazardous conditions to a supervisor; and may report hazardous conditions to OSHA if employers do not fix them.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a:extLst>
              <a:ext uri="{FF2B5EF4-FFF2-40B4-BE49-F238E27FC236}">
                <a16:creationId xmlns:a16="http://schemas.microsoft.com/office/drawing/2014/main" id="{7C129F8D-46E3-48CD-B1B7-A376A619A1DC}"/>
              </a:ext>
            </a:extLst>
          </p:cNvPr>
          <p:cNvSpPr>
            <a:spLocks noGrp="1"/>
          </p:cNvSpPr>
          <p:nvPr>
            <p:ph type="title"/>
          </p:nvPr>
        </p:nvSpPr>
        <p:spPr>
          <a:xfrm>
            <a:off x="685800" y="933450"/>
            <a:ext cx="7772400" cy="1295400"/>
          </a:xfrm>
        </p:spPr>
        <p:txBody>
          <a:bodyPr/>
          <a:lstStyle/>
          <a:p>
            <a:r>
              <a:rPr lang="en-US" sz="2400" dirty="0"/>
              <a:t>Locations with Confirmed COVID-19 Cases</a:t>
            </a:r>
            <a:br>
              <a:rPr lang="en-US" sz="2400" dirty="0"/>
            </a:br>
            <a:r>
              <a:rPr lang="en-US" sz="2400" dirty="0"/>
              <a:t>Global Map</a:t>
            </a:r>
            <a:br>
              <a:rPr lang="en-US" sz="2400" dirty="0"/>
            </a:br>
            <a:r>
              <a:rPr lang="en-US" sz="2400" i="1" dirty="0"/>
              <a:t>As of 12:00 p.m. ET March 10, 2020</a:t>
            </a:r>
            <a:br>
              <a:rPr lang="en-US" dirty="0"/>
            </a:br>
            <a:br>
              <a:rPr lang="en-US" altLang="en-US" sz="1800" dirty="0">
                <a:ea typeface="ＭＳ Ｐゴシック" panose="020B0600070205080204" pitchFamily="34" charset="-128"/>
                <a:cs typeface="Arial" panose="020B0604020202020204" pitchFamily="34" charset="0"/>
              </a:rPr>
            </a:br>
            <a:endParaRPr lang="en-US" altLang="en-US" sz="1800" dirty="0">
              <a:ea typeface="ＭＳ Ｐゴシック" panose="020B0600070205080204" pitchFamily="34" charset="-128"/>
              <a:cs typeface="Arial" panose="020B0604020202020204" pitchFamily="34" charset="0"/>
            </a:endParaRPr>
          </a:p>
        </p:txBody>
      </p:sp>
      <p:pic>
        <p:nvPicPr>
          <p:cNvPr id="3" name="Picture 2">
            <a:extLst>
              <a:ext uri="{FF2B5EF4-FFF2-40B4-BE49-F238E27FC236}">
                <a16:creationId xmlns:a16="http://schemas.microsoft.com/office/drawing/2014/main" id="{940DCED3-5EB2-475A-AFEC-C591DA7C199D}"/>
              </a:ext>
            </a:extLst>
          </p:cNvPr>
          <p:cNvPicPr>
            <a:picLocks noChangeAspect="1"/>
          </p:cNvPicPr>
          <p:nvPr/>
        </p:nvPicPr>
        <p:blipFill>
          <a:blip r:embed="rId3"/>
          <a:stretch>
            <a:fillRect/>
          </a:stretch>
        </p:blipFill>
        <p:spPr>
          <a:xfrm>
            <a:off x="457200" y="2057400"/>
            <a:ext cx="7772400" cy="3990950"/>
          </a:xfrm>
          <a:prstGeom prst="rect">
            <a:avLst/>
          </a:prstGeom>
        </p:spPr>
      </p:pic>
      <p:sp>
        <p:nvSpPr>
          <p:cNvPr id="5" name="Rectangle 4">
            <a:extLst>
              <a:ext uri="{FF2B5EF4-FFF2-40B4-BE49-F238E27FC236}">
                <a16:creationId xmlns:a16="http://schemas.microsoft.com/office/drawing/2014/main" id="{D9FF2E77-6BE7-4653-9730-23C76A9BEEFF}"/>
              </a:ext>
            </a:extLst>
          </p:cNvPr>
          <p:cNvSpPr/>
          <p:nvPr/>
        </p:nvSpPr>
        <p:spPr>
          <a:xfrm>
            <a:off x="533400" y="5924550"/>
            <a:ext cx="8458200" cy="461665"/>
          </a:xfrm>
          <a:prstGeom prst="rect">
            <a:avLst/>
          </a:prstGeom>
        </p:spPr>
        <p:txBody>
          <a:bodyPr wrap="square">
            <a:spAutoFit/>
          </a:bodyPr>
          <a:lstStyle/>
          <a:p>
            <a:r>
              <a:rPr lang="en-US" sz="1800" dirty="0"/>
              <a:t>Global case numbers are reported by the World Health Organization (WHO) in their </a:t>
            </a:r>
            <a:r>
              <a:rPr lang="en-US" sz="1800" dirty="0">
                <a:hlinkClick r:id="rId4"/>
              </a:rPr>
              <a:t>coronavirus disease 2019 (COVID-19) situation </a:t>
            </a:r>
            <a:r>
              <a:rPr lang="en-US" sz="1800" dirty="0" err="1">
                <a:hlinkClick r:id="rId4"/>
              </a:rPr>
              <a:t>reportexternal</a:t>
            </a:r>
            <a:r>
              <a:rPr lang="en-US" sz="1800" dirty="0">
                <a:hlinkClick r:id="rId4"/>
              </a:rPr>
              <a:t> icon</a:t>
            </a:r>
            <a:r>
              <a:rPr lang="en-US" sz="1800" dirty="0"/>
              <a:t>. For U.S. information, visit CDC’s </a:t>
            </a:r>
            <a:r>
              <a:rPr lang="en-US" sz="1800" dirty="0">
                <a:hlinkClick r:id="rId5"/>
              </a:rPr>
              <a:t>COVID-19 in the U.S.</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ACA5749B-8133-4E5F-9AB0-44E06E51034E}"/>
              </a:ext>
            </a:extLst>
          </p:cNvPr>
          <p:cNvSpPr>
            <a:spLocks noGrp="1"/>
          </p:cNvSpPr>
          <p:nvPr>
            <p:ph type="title"/>
          </p:nvPr>
        </p:nvSpPr>
        <p:spPr>
          <a:xfrm>
            <a:off x="685800" y="914400"/>
            <a:ext cx="7772400" cy="914400"/>
          </a:xfrm>
        </p:spPr>
        <p:txBody>
          <a:bodyPr/>
          <a:lstStyle/>
          <a:p>
            <a:r>
              <a:rPr lang="en-US" altLang="en-US">
                <a:ea typeface="ＭＳ Ｐゴシック" panose="020B0600070205080204" pitchFamily="34" charset="-128"/>
              </a:rPr>
              <a:t>How bad could it get?</a:t>
            </a:r>
          </a:p>
        </p:txBody>
      </p:sp>
      <p:sp>
        <p:nvSpPr>
          <p:cNvPr id="3" name="Rectangle 2">
            <a:extLst>
              <a:ext uri="{FF2B5EF4-FFF2-40B4-BE49-F238E27FC236}">
                <a16:creationId xmlns:a16="http://schemas.microsoft.com/office/drawing/2014/main" id="{F3345DC4-7FAF-4FBE-B704-B3F6A977DB01}"/>
              </a:ext>
            </a:extLst>
          </p:cNvPr>
          <p:cNvSpPr/>
          <p:nvPr/>
        </p:nvSpPr>
        <p:spPr>
          <a:xfrm>
            <a:off x="457200" y="2209800"/>
            <a:ext cx="8229600" cy="3416320"/>
          </a:xfrm>
          <a:prstGeom prst="rect">
            <a:avLst/>
          </a:prstGeom>
        </p:spPr>
        <p:txBody>
          <a:bodyPr wrap="square">
            <a:spAutoFit/>
          </a:bodyPr>
          <a:lstStyle/>
          <a:p>
            <a:r>
              <a:rPr lang="en-US" sz="3600" dirty="0"/>
              <a:t>That this disease has caused severe illness, including illness resulting in death is concerning, especially since it has also shown sustained person-to-person spread in several places. </a:t>
            </a:r>
          </a:p>
          <a:p>
            <a:endParaRPr lang="en-US" sz="3600" dirty="0"/>
          </a:p>
          <a:p>
            <a:r>
              <a:rPr lang="en-US" sz="3600" dirty="0"/>
              <a:t>These factors meet two of the criteria of a pandemic. As community spread is detected in more and more countries, the world moves closer toward meeting the third criteria, worldwide spread of the new virus.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D2540-547A-473C-A216-3520C905605F}"/>
              </a:ext>
            </a:extLst>
          </p:cNvPr>
          <p:cNvSpPr>
            <a:spLocks noGrp="1"/>
          </p:cNvSpPr>
          <p:nvPr>
            <p:ph type="title"/>
          </p:nvPr>
        </p:nvSpPr>
        <p:spPr>
          <a:xfrm>
            <a:off x="381000" y="762000"/>
            <a:ext cx="8001000" cy="533400"/>
          </a:xfrm>
        </p:spPr>
        <p:txBody>
          <a:bodyPr/>
          <a:lstStyle/>
          <a:p>
            <a:r>
              <a:rPr lang="en-US" dirty="0"/>
              <a:t>Risk</a:t>
            </a:r>
          </a:p>
        </p:txBody>
      </p:sp>
      <p:sp>
        <p:nvSpPr>
          <p:cNvPr id="3" name="Content Placeholder 2">
            <a:extLst>
              <a:ext uri="{FF2B5EF4-FFF2-40B4-BE49-F238E27FC236}">
                <a16:creationId xmlns:a16="http://schemas.microsoft.com/office/drawing/2014/main" id="{F3DC4F4D-C1B1-4B77-A0DC-E2BDE96978B9}"/>
              </a:ext>
            </a:extLst>
          </p:cNvPr>
          <p:cNvSpPr>
            <a:spLocks noGrp="1"/>
          </p:cNvSpPr>
          <p:nvPr>
            <p:ph idx="1"/>
          </p:nvPr>
        </p:nvSpPr>
        <p:spPr>
          <a:xfrm>
            <a:off x="0" y="1371600"/>
            <a:ext cx="8534400" cy="3810000"/>
          </a:xfrm>
        </p:spPr>
        <p:txBody>
          <a:bodyPr/>
          <a:lstStyle/>
          <a:p>
            <a:r>
              <a:rPr lang="en-US" sz="2200" dirty="0"/>
              <a:t>For the majority of people, the immediate risk of being exposed to the virus that causes COVID-19 is thought to be low. There is not widespread circulation in most communities in the United States.</a:t>
            </a:r>
          </a:p>
          <a:p>
            <a:r>
              <a:rPr lang="en-US" sz="2200" dirty="0"/>
              <a:t>People in places where ongoing community spread of the virus that causes COVID-19 has been reported are at elevated risk of exposure, with increase in risk dependent on the location.</a:t>
            </a:r>
          </a:p>
          <a:p>
            <a:r>
              <a:rPr lang="en-US" sz="2200" dirty="0"/>
              <a:t>Healthcare workers caring for patients with COVID-19 are at elevated risk of exposure.</a:t>
            </a:r>
          </a:p>
          <a:p>
            <a:r>
              <a:rPr lang="en-US" sz="2200" dirty="0"/>
              <a:t>Close contacts of persons with COVID-19 also are at elevated risk of exposure.</a:t>
            </a:r>
          </a:p>
          <a:p>
            <a:r>
              <a:rPr lang="en-US" sz="2200" dirty="0"/>
              <a:t>Travelers returning from affected </a:t>
            </a:r>
            <a:r>
              <a:rPr lang="en-US" sz="2200" dirty="0">
                <a:hlinkClick r:id="rId2"/>
              </a:rPr>
              <a:t>international locations</a:t>
            </a:r>
            <a:r>
              <a:rPr lang="en-US" sz="2200" dirty="0"/>
              <a:t> where community spread is occurring also are at elevated risk of exposure, with increase in risk dependent on location.</a:t>
            </a:r>
          </a:p>
        </p:txBody>
      </p:sp>
    </p:spTree>
    <p:extLst>
      <p:ext uri="{BB962C8B-B14F-4D97-AF65-F5344CB8AC3E}">
        <p14:creationId xmlns:p14="http://schemas.microsoft.com/office/powerpoint/2010/main" val="296905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25132F3E-F097-4270-AC83-B6EDD096A693}"/>
              </a:ext>
            </a:extLst>
          </p:cNvPr>
          <p:cNvSpPr>
            <a:spLocks noGrp="1"/>
          </p:cNvSpPr>
          <p:nvPr>
            <p:ph type="title"/>
          </p:nvPr>
        </p:nvSpPr>
        <p:spPr/>
        <p:txBody>
          <a:bodyPr/>
          <a:lstStyle/>
          <a:p>
            <a:r>
              <a:rPr lang="en-US" altLang="en-US" dirty="0">
                <a:ea typeface="ＭＳ Ｐゴシック" panose="020B0600070205080204" pitchFamily="34" charset="-128"/>
              </a:rPr>
              <a:t>What can we do?</a:t>
            </a:r>
          </a:p>
        </p:txBody>
      </p:sp>
      <p:sp>
        <p:nvSpPr>
          <p:cNvPr id="23555" name="Content Placeholder 2">
            <a:extLst>
              <a:ext uri="{FF2B5EF4-FFF2-40B4-BE49-F238E27FC236}">
                <a16:creationId xmlns:a16="http://schemas.microsoft.com/office/drawing/2014/main" id="{2D59032C-0804-45E5-AC63-79195CCBAE95}"/>
              </a:ext>
            </a:extLst>
          </p:cNvPr>
          <p:cNvSpPr>
            <a:spLocks noGrp="1"/>
          </p:cNvSpPr>
          <p:nvPr>
            <p:ph idx="1"/>
          </p:nvPr>
        </p:nvSpPr>
        <p:spPr>
          <a:xfrm>
            <a:off x="685800" y="2057400"/>
            <a:ext cx="7772400" cy="4038600"/>
          </a:xfrm>
        </p:spPr>
        <p:txBody>
          <a:bodyPr/>
          <a:lstStyle/>
          <a:p>
            <a:r>
              <a:rPr lang="en-US" altLang="en-US" dirty="0">
                <a:ea typeface="ＭＳ Ｐゴシック" panose="020B0600070205080204" pitchFamily="34" charset="-128"/>
              </a:rPr>
              <a:t>BE informed</a:t>
            </a:r>
          </a:p>
          <a:p>
            <a:r>
              <a:rPr lang="en-US" altLang="en-US" dirty="0">
                <a:ea typeface="ＭＳ Ｐゴシック" panose="020B0600070205080204" pitchFamily="34" charset="-128"/>
              </a:rPr>
              <a:t>BE prepared</a:t>
            </a:r>
          </a:p>
          <a:p>
            <a:r>
              <a:rPr lang="en-US" altLang="en-US" dirty="0">
                <a:ea typeface="ＭＳ Ｐゴシック" panose="020B0600070205080204" pitchFamily="34" charset="-128"/>
              </a:rPr>
              <a:t>BE ready to adapt if:</a:t>
            </a:r>
          </a:p>
          <a:p>
            <a:pPr lvl="1"/>
            <a:r>
              <a:rPr lang="en-US" altLang="en-US" sz="2400" dirty="0">
                <a:ea typeface="ＭＳ Ｐゴシック" panose="020B0600070205080204" pitchFamily="34" charset="-128"/>
              </a:rPr>
              <a:t>COVID-19 increases its ability to cause death and serious illness (virulence)</a:t>
            </a:r>
          </a:p>
          <a:p>
            <a:pPr lvl="1"/>
            <a:r>
              <a:rPr lang="en-US" altLang="en-US" sz="2400" dirty="0">
                <a:ea typeface="ＭＳ Ｐゴシック" panose="020B0600070205080204" pitchFamily="34" charset="-128"/>
              </a:rPr>
              <a:t>COVID-19 becomes more wide spread</a:t>
            </a:r>
          </a:p>
          <a:p>
            <a:pPr lvl="1"/>
            <a:r>
              <a:rPr lang="en-US" altLang="en-US" sz="2400" dirty="0">
                <a:ea typeface="ＭＳ Ｐゴシック" panose="020B0600070205080204" pitchFamily="34" charset="-128"/>
              </a:rPr>
              <a:t>There is a shortage of Personal Protective Equipment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CE7A38D4-B403-47CF-B5C6-B25ECCD2D728}"/>
              </a:ext>
            </a:extLst>
          </p:cNvPr>
          <p:cNvSpPr>
            <a:spLocks noGrp="1"/>
          </p:cNvSpPr>
          <p:nvPr>
            <p:ph type="title"/>
          </p:nvPr>
        </p:nvSpPr>
        <p:spPr/>
        <p:txBody>
          <a:bodyPr/>
          <a:lstStyle/>
          <a:p>
            <a:r>
              <a:rPr lang="en-US" altLang="en-US" dirty="0">
                <a:ea typeface="ＭＳ Ｐゴシック" panose="020B0600070205080204" pitchFamily="34" charset="-128"/>
              </a:rPr>
              <a:t>The response to COVID-19 needs to be guided by the ‘precautionary principle’</a:t>
            </a:r>
          </a:p>
        </p:txBody>
      </p:sp>
      <p:sp>
        <p:nvSpPr>
          <p:cNvPr id="25603" name="Content Placeholder 2">
            <a:extLst>
              <a:ext uri="{FF2B5EF4-FFF2-40B4-BE49-F238E27FC236}">
                <a16:creationId xmlns:a16="http://schemas.microsoft.com/office/drawing/2014/main" id="{DEA502D9-05E5-4FF0-8C28-FC447D19A75F}"/>
              </a:ext>
            </a:extLst>
          </p:cNvPr>
          <p:cNvSpPr>
            <a:spLocks noGrp="1"/>
          </p:cNvSpPr>
          <p:nvPr>
            <p:ph idx="1"/>
          </p:nvPr>
        </p:nvSpPr>
        <p:spPr/>
        <p:txBody>
          <a:bodyPr/>
          <a:lstStyle/>
          <a:p>
            <a:pPr>
              <a:buFontTx/>
              <a:buNone/>
            </a:pPr>
            <a:endParaRPr lang="en-US" altLang="en-US">
              <a:ea typeface="ＭＳ Ｐゴシック" panose="020B0600070205080204" pitchFamily="34" charset="-128"/>
            </a:endParaRPr>
          </a:p>
          <a:p>
            <a:pPr>
              <a:buFontTx/>
              <a:buNone/>
            </a:pPr>
            <a:r>
              <a:rPr lang="en-US" altLang="en-US" sz="2800">
                <a:ea typeface="ＭＳ Ｐゴシック" panose="020B0600070205080204" pitchFamily="34" charset="-128"/>
              </a:rPr>
              <a:t>When it comes to worker safety, we should be driven by the ‘precautionary principle’ that reasonable steps to reduce risk should not await scientific certainty about the nature of the hazard or risk.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21BBC7A8-7CBB-41FD-82AC-BB350FC6D31F}"/>
              </a:ext>
            </a:extLst>
          </p:cNvPr>
          <p:cNvSpPr>
            <a:spLocks noGrp="1"/>
          </p:cNvSpPr>
          <p:nvPr>
            <p:ph type="title"/>
          </p:nvPr>
        </p:nvSpPr>
        <p:spPr/>
        <p:txBody>
          <a:bodyPr/>
          <a:lstStyle/>
          <a:p>
            <a:r>
              <a:rPr lang="en-US" altLang="en-US" dirty="0">
                <a:ea typeface="ＭＳ Ｐゴシック" panose="020B0600070205080204" pitchFamily="34" charset="-128"/>
              </a:rPr>
              <a:t>Module 1: </a:t>
            </a:r>
            <a:br>
              <a:rPr lang="en-US" altLang="en-US" dirty="0">
                <a:ea typeface="ＭＳ Ｐゴシック" panose="020B0600070205080204" pitchFamily="34" charset="-128"/>
              </a:rPr>
            </a:br>
            <a:r>
              <a:rPr lang="en-US" altLang="en-US" dirty="0">
                <a:ea typeface="ＭＳ Ｐゴシック" panose="020B0600070205080204" pitchFamily="34" charset="-128"/>
              </a:rPr>
              <a:t>COVID-19 Basics</a:t>
            </a:r>
          </a:p>
        </p:txBody>
      </p:sp>
      <p:pic>
        <p:nvPicPr>
          <p:cNvPr id="27651" name="Content Placeholder 4" descr="7.jpg">
            <a:extLst>
              <a:ext uri="{FF2B5EF4-FFF2-40B4-BE49-F238E27FC236}">
                <a16:creationId xmlns:a16="http://schemas.microsoft.com/office/drawing/2014/main" id="{690FA618-BBE5-4E0A-8A31-F809C22E8B9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69" r="-169"/>
          <a:stretch>
            <a:fillRect/>
          </a:stretch>
        </p:blip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404AF5F4-CCD6-4D68-936A-54E736A3FBB8}"/>
              </a:ext>
            </a:extLst>
          </p:cNvPr>
          <p:cNvSpPr>
            <a:spLocks noGrp="1"/>
          </p:cNvSpPr>
          <p:nvPr>
            <p:ph type="title"/>
          </p:nvPr>
        </p:nvSpPr>
        <p:spPr/>
        <p:txBody>
          <a:bodyPr/>
          <a:lstStyle/>
          <a:p>
            <a:r>
              <a:rPr lang="en-US" altLang="en-US" dirty="0">
                <a:ea typeface="ＭＳ Ｐゴシック" panose="020B0600070205080204" pitchFamily="34" charset="-128"/>
              </a:rPr>
              <a:t>The coronavirus disease 2019</a:t>
            </a:r>
            <a:br>
              <a:rPr lang="en-US" altLang="en-US" dirty="0">
                <a:ea typeface="ＭＳ Ｐゴシック" panose="020B0600070205080204" pitchFamily="34" charset="-128"/>
              </a:rPr>
            </a:br>
            <a:r>
              <a:rPr lang="en-US" altLang="en-US" dirty="0">
                <a:ea typeface="ＭＳ Ｐゴシック" panose="020B0600070205080204" pitchFamily="34" charset="-128"/>
              </a:rPr>
              <a:t>by the novel SARS-COV-2 virus</a:t>
            </a:r>
          </a:p>
        </p:txBody>
      </p:sp>
      <p:sp>
        <p:nvSpPr>
          <p:cNvPr id="29699" name="Content Placeholder 3">
            <a:extLst>
              <a:ext uri="{FF2B5EF4-FFF2-40B4-BE49-F238E27FC236}">
                <a16:creationId xmlns:a16="http://schemas.microsoft.com/office/drawing/2014/main" id="{3D5B2636-EF71-4589-BD0A-37F754E6DFB9}"/>
              </a:ext>
            </a:extLst>
          </p:cNvPr>
          <p:cNvSpPr>
            <a:spLocks noGrp="1"/>
          </p:cNvSpPr>
          <p:nvPr>
            <p:ph sz="half" idx="2"/>
          </p:nvPr>
        </p:nvSpPr>
        <p:spPr/>
        <p:txBody>
          <a:bodyPr/>
          <a:lstStyle/>
          <a:p>
            <a:r>
              <a:rPr lang="en-US" altLang="en-US">
                <a:ea typeface="ＭＳ Ｐゴシック" panose="020B0600070205080204" pitchFamily="34" charset="-128"/>
              </a:rPr>
              <a:t>Novel - not seen before</a:t>
            </a:r>
          </a:p>
          <a:p>
            <a:r>
              <a:rPr lang="en-US" altLang="en-US">
                <a:ea typeface="ＭＳ Ｐゴシック" panose="020B0600070205080204" pitchFamily="34" charset="-128"/>
              </a:rPr>
              <a:t>Spreads easily</a:t>
            </a:r>
          </a:p>
          <a:p>
            <a:r>
              <a:rPr lang="en-US" altLang="en-US">
                <a:ea typeface="ＭＳ Ｐゴシック" panose="020B0600070205080204" pitchFamily="34" charset="-128"/>
              </a:rPr>
              <a:t>Little if any immunity in humans</a:t>
            </a:r>
          </a:p>
        </p:txBody>
      </p:sp>
      <p:pic>
        <p:nvPicPr>
          <p:cNvPr id="29700" name="Content Placeholder 5" descr="8.jpg">
            <a:extLst>
              <a:ext uri="{FF2B5EF4-FFF2-40B4-BE49-F238E27FC236}">
                <a16:creationId xmlns:a16="http://schemas.microsoft.com/office/drawing/2014/main" id="{05E84A79-09ED-4198-9FAC-96E78BAE7FD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E4BF4A50-DD50-44E1-BAA4-6944760AFD44}"/>
              </a:ext>
            </a:extLst>
          </p:cNvPr>
          <p:cNvSpPr>
            <a:spLocks noGrp="1"/>
          </p:cNvSpPr>
          <p:nvPr>
            <p:ph type="title"/>
          </p:nvPr>
        </p:nvSpPr>
        <p:spPr/>
        <p:txBody>
          <a:bodyPr/>
          <a:lstStyle/>
          <a:p>
            <a:r>
              <a:rPr lang="en-US" altLang="en-US" dirty="0">
                <a:ea typeface="ＭＳ Ｐゴシック" panose="020B0600070205080204" pitchFamily="34" charset="-128"/>
              </a:rPr>
              <a:t>COVID-19 is spread from person to person mainly through coughing or sneezing</a:t>
            </a:r>
          </a:p>
        </p:txBody>
      </p:sp>
      <p:sp>
        <p:nvSpPr>
          <p:cNvPr id="31747" name="Content Placeholder 10">
            <a:extLst>
              <a:ext uri="{FF2B5EF4-FFF2-40B4-BE49-F238E27FC236}">
                <a16:creationId xmlns:a16="http://schemas.microsoft.com/office/drawing/2014/main" id="{72ABC0CA-EE15-4933-AB67-6D11BD9631E0}"/>
              </a:ext>
            </a:extLst>
          </p:cNvPr>
          <p:cNvSpPr>
            <a:spLocks noGrp="1"/>
          </p:cNvSpPr>
          <p:nvPr>
            <p:ph sz="half" idx="2"/>
          </p:nvPr>
        </p:nvSpPr>
        <p:spPr>
          <a:xfrm>
            <a:off x="4114800" y="2133600"/>
            <a:ext cx="4343400" cy="3962400"/>
          </a:xfrm>
        </p:spPr>
        <p:txBody>
          <a:bodyPr/>
          <a:lstStyle/>
          <a:p>
            <a:r>
              <a:rPr lang="en-US" altLang="en-US" sz="2000" b="1" u="sng" dirty="0">
                <a:ea typeface="ＭＳ Ｐゴシック" panose="020B0600070205080204" pitchFamily="34" charset="-128"/>
              </a:rPr>
              <a:t>Contact</a:t>
            </a:r>
            <a:r>
              <a:rPr lang="en-US" altLang="en-US" sz="2000" dirty="0">
                <a:ea typeface="ＭＳ Ｐゴシック" panose="020B0600070205080204" pitchFamily="34" charset="-128"/>
              </a:rPr>
              <a:t> -Touching something with COVID-19 virus on it and then touching mouth, nose or eyes</a:t>
            </a:r>
          </a:p>
          <a:p>
            <a:r>
              <a:rPr lang="en-US" altLang="en-US" sz="2000" b="1" u="sng" dirty="0">
                <a:ea typeface="ＭＳ Ｐゴシック" panose="020B0600070205080204" pitchFamily="34" charset="-128"/>
              </a:rPr>
              <a:t>Droplet</a:t>
            </a:r>
            <a:r>
              <a:rPr lang="en-US" altLang="en-US" sz="2000" dirty="0">
                <a:ea typeface="ＭＳ Ｐゴシック" panose="020B0600070205080204" pitchFamily="34" charset="-128"/>
              </a:rPr>
              <a:t> - respiratory secretions from coughing or sneezing landing on mucosal surfaces (nose, mouth, and eyes)</a:t>
            </a:r>
          </a:p>
          <a:p>
            <a:r>
              <a:rPr lang="en-US" altLang="en-US" sz="2000" b="1" u="sng" strike="sngStrike" dirty="0">
                <a:ea typeface="ＭＳ Ｐゴシック" panose="020B0600070205080204" pitchFamily="34" charset="-128"/>
              </a:rPr>
              <a:t>Airborne</a:t>
            </a:r>
            <a:r>
              <a:rPr lang="en-US" altLang="en-US" sz="2000" strike="sngStrike" dirty="0">
                <a:ea typeface="ＭＳ Ｐゴシック" panose="020B0600070205080204" pitchFamily="34" charset="-128"/>
              </a:rPr>
              <a:t> - Breathing in infectious COVID-19 particles</a:t>
            </a:r>
          </a:p>
          <a:p>
            <a:pPr>
              <a:buFontTx/>
              <a:buNone/>
            </a:pPr>
            <a:r>
              <a:rPr lang="en-US" altLang="en-US" sz="2000" dirty="0">
                <a:ea typeface="ＭＳ Ｐゴシック" panose="020B0600070205080204" pitchFamily="34" charset="-128"/>
              </a:rPr>
              <a:t>- Aerosol (under Droplet) a solid particle or liquid droplet suspended in air (or another gas), even </a:t>
            </a:r>
            <a:r>
              <a:rPr lang="en-US" altLang="en-US" sz="2000" dirty="0" err="1">
                <a:ea typeface="ＭＳ Ｐゴシック" panose="020B0600070205080204" pitchFamily="34" charset="-128"/>
              </a:rPr>
              <a:t>temporarily.Cal</a:t>
            </a:r>
            <a:r>
              <a:rPr lang="en-US" altLang="en-US" sz="2000" dirty="0">
                <a:ea typeface="ＭＳ Ｐゴシック" panose="020B0600070205080204" pitchFamily="34" charset="-128"/>
              </a:rPr>
              <a:t>/OSHA ATD standard.</a:t>
            </a:r>
          </a:p>
          <a:p>
            <a:pPr>
              <a:buFontTx/>
              <a:buNone/>
            </a:pPr>
            <a:r>
              <a:rPr lang="en-US" altLang="en-US" sz="2000" strike="sngStrike" dirty="0">
                <a:ea typeface="ＭＳ Ｐゴシック" panose="020B0600070205080204" pitchFamily="34" charset="-128"/>
              </a:rPr>
              <a:t>Contagious 1 day before symptoms and for 5-7 days after onset</a:t>
            </a:r>
          </a:p>
        </p:txBody>
      </p:sp>
      <p:pic>
        <p:nvPicPr>
          <p:cNvPr id="31748" name="Content Placeholder 5" descr="9.jpg">
            <a:extLst>
              <a:ext uri="{FF2B5EF4-FFF2-40B4-BE49-F238E27FC236}">
                <a16:creationId xmlns:a16="http://schemas.microsoft.com/office/drawing/2014/main" id="{A9A29DB1-7267-4938-A0F1-B45BBDC8DDF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28600" y="2286000"/>
            <a:ext cx="3810000" cy="38100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D4F42179-1FEA-4583-816D-595FA9B63705}"/>
              </a:ext>
            </a:extLst>
          </p:cNvPr>
          <p:cNvSpPr>
            <a:spLocks noGrp="1"/>
          </p:cNvSpPr>
          <p:nvPr>
            <p:ph type="title"/>
          </p:nvPr>
        </p:nvSpPr>
        <p:spPr/>
        <p:txBody>
          <a:bodyPr/>
          <a:lstStyle/>
          <a:p>
            <a:r>
              <a:rPr lang="en-US" altLang="en-US" dirty="0">
                <a:ea typeface="ＭＳ Ｐゴシック" panose="020B0600070205080204" pitchFamily="34" charset="-128"/>
              </a:rPr>
              <a:t>COVID-19 causes familiar flu symptoms</a:t>
            </a:r>
          </a:p>
        </p:txBody>
      </p:sp>
      <p:sp>
        <p:nvSpPr>
          <p:cNvPr id="33795" name="Content Placeholder 2">
            <a:extLst>
              <a:ext uri="{FF2B5EF4-FFF2-40B4-BE49-F238E27FC236}">
                <a16:creationId xmlns:a16="http://schemas.microsoft.com/office/drawing/2014/main" id="{4B726869-AA4E-44EA-932D-C6B1273EBC05}"/>
              </a:ext>
            </a:extLst>
          </p:cNvPr>
          <p:cNvSpPr>
            <a:spLocks noGrp="1"/>
          </p:cNvSpPr>
          <p:nvPr>
            <p:ph idx="1"/>
          </p:nvPr>
        </p:nvSpPr>
        <p:spPr>
          <a:xfrm>
            <a:off x="685800" y="1905000"/>
            <a:ext cx="7772400" cy="4038600"/>
          </a:xfrm>
        </p:spPr>
        <p:txBody>
          <a:bodyPr/>
          <a:lstStyle/>
          <a:p>
            <a:pPr marL="0" indent="0">
              <a:buNone/>
            </a:pPr>
            <a:r>
              <a:rPr lang="en-US" altLang="en-US" sz="2000" dirty="0">
                <a:ea typeface="ＭＳ Ｐゴシック" panose="020B0600070205080204" pitchFamily="34" charset="-128"/>
              </a:rPr>
              <a:t>Most common symptoms include:</a:t>
            </a:r>
          </a:p>
          <a:p>
            <a:r>
              <a:rPr lang="en-US" altLang="en-US" sz="2000" dirty="0">
                <a:ea typeface="ＭＳ Ｐゴシック" panose="020B0600070205080204" pitchFamily="34" charset="-128"/>
              </a:rPr>
              <a:t>Fever</a:t>
            </a:r>
          </a:p>
          <a:p>
            <a:r>
              <a:rPr lang="en-US" altLang="en-US" sz="2000" dirty="0">
                <a:ea typeface="ＭＳ Ｐゴシック" panose="020B0600070205080204" pitchFamily="34" charset="-128"/>
              </a:rPr>
              <a:t>Cough</a:t>
            </a:r>
          </a:p>
          <a:p>
            <a:r>
              <a:rPr lang="en-US" altLang="en-US" sz="2000" dirty="0">
                <a:ea typeface="ＭＳ Ｐゴシック" panose="020B0600070205080204" pitchFamily="34" charset="-128"/>
              </a:rPr>
              <a:t>Shortness of breath</a:t>
            </a:r>
          </a:p>
          <a:p>
            <a:pPr marL="0" indent="0">
              <a:buNone/>
            </a:pPr>
            <a:endParaRPr lang="en-US" altLang="en-US" sz="2000" dirty="0">
              <a:ea typeface="ＭＳ Ｐゴシック" panose="020B0600070205080204" pitchFamily="34" charset="-128"/>
            </a:endParaRPr>
          </a:p>
          <a:p>
            <a:pPr marL="0" indent="0">
              <a:buNone/>
            </a:pPr>
            <a:r>
              <a:rPr lang="en-US" altLang="en-US" sz="2000" dirty="0">
                <a:ea typeface="ＭＳ Ｐゴシック" panose="020B0600070205080204" pitchFamily="34" charset="-128"/>
              </a:rPr>
              <a:t>Other symptoms may include:</a:t>
            </a:r>
          </a:p>
          <a:p>
            <a:r>
              <a:rPr lang="en-US" altLang="en-US" sz="2000" dirty="0">
                <a:ea typeface="ＭＳ Ｐゴシック" panose="020B0600070205080204" pitchFamily="34" charset="-128"/>
              </a:rPr>
              <a:t>Sore throat</a:t>
            </a:r>
          </a:p>
          <a:p>
            <a:r>
              <a:rPr lang="en-US" altLang="en-US" sz="2000" dirty="0">
                <a:ea typeface="ＭＳ Ｐゴシック" panose="020B0600070205080204" pitchFamily="34" charset="-128"/>
              </a:rPr>
              <a:t>Runny or stuffy nose</a:t>
            </a:r>
          </a:p>
          <a:p>
            <a:r>
              <a:rPr lang="en-US" altLang="en-US" sz="2000" dirty="0">
                <a:ea typeface="ＭＳ Ｐゴシック" panose="020B0600070205080204" pitchFamily="34" charset="-128"/>
              </a:rPr>
              <a:t>Body aches</a:t>
            </a:r>
          </a:p>
          <a:p>
            <a:r>
              <a:rPr lang="en-US" altLang="en-US" sz="2000" dirty="0">
                <a:ea typeface="ＭＳ Ｐゴシック" panose="020B0600070205080204" pitchFamily="34" charset="-128"/>
              </a:rPr>
              <a:t>Headache</a:t>
            </a:r>
          </a:p>
          <a:p>
            <a:r>
              <a:rPr lang="en-US" altLang="en-US" sz="2000" dirty="0">
                <a:ea typeface="ＭＳ Ｐゴシック" panose="020B0600070205080204" pitchFamily="34" charset="-128"/>
              </a:rPr>
              <a:t>Chills </a:t>
            </a:r>
          </a:p>
          <a:p>
            <a:r>
              <a:rPr lang="en-US" altLang="en-US" sz="2000" dirty="0">
                <a:ea typeface="ＭＳ Ｐゴシック" panose="020B0600070205080204" pitchFamily="34" charset="-128"/>
              </a:rPr>
              <a:t>Fatigue</a:t>
            </a:r>
          </a:p>
          <a:p>
            <a:pPr>
              <a:buFontTx/>
              <a:buNone/>
            </a:pPr>
            <a:endParaRPr lang="en-US" altLang="en-US" sz="2000" dirty="0">
              <a:ea typeface="ＭＳ Ｐゴシック" panose="020B0600070205080204" pitchFamily="34" charset="-128"/>
            </a:endParaRPr>
          </a:p>
        </p:txBody>
      </p:sp>
      <p:sp>
        <p:nvSpPr>
          <p:cNvPr id="2" name="TextBox 1">
            <a:extLst>
              <a:ext uri="{FF2B5EF4-FFF2-40B4-BE49-F238E27FC236}">
                <a16:creationId xmlns:a16="http://schemas.microsoft.com/office/drawing/2014/main" id="{2B297FF8-932D-4260-842B-0E57D926038E}"/>
              </a:ext>
            </a:extLst>
          </p:cNvPr>
          <p:cNvSpPr txBox="1"/>
          <p:nvPr/>
        </p:nvSpPr>
        <p:spPr>
          <a:xfrm>
            <a:off x="6477001" y="3047998"/>
            <a:ext cx="2362200" cy="1774845"/>
          </a:xfrm>
          <a:prstGeom prst="rect">
            <a:avLst/>
          </a:prstGeom>
          <a:noFill/>
        </p:spPr>
        <p:txBody>
          <a:bodyPr wrap="square" rtlCol="0">
            <a:spAutoFit/>
          </a:bodyPr>
          <a:lstStyle/>
          <a:p>
            <a:r>
              <a:rPr lang="en-US" altLang="en-US" sz="2800" dirty="0"/>
              <a:t>Severe sicknesses and deaths have also resulted from illness associated with this virus.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08D960B2-E7AD-4DD0-8504-C0A93560FB94}"/>
              </a:ext>
            </a:extLst>
          </p:cNvPr>
          <p:cNvSpPr>
            <a:spLocks noGrp="1"/>
          </p:cNvSpPr>
          <p:nvPr>
            <p:ph type="title"/>
          </p:nvPr>
        </p:nvSpPr>
        <p:spPr/>
        <p:txBody>
          <a:bodyPr/>
          <a:lstStyle/>
          <a:p>
            <a:r>
              <a:rPr lang="en-US" altLang="en-US" dirty="0">
                <a:ea typeface="ＭＳ Ｐゴシック" panose="020B0600070205080204" pitchFamily="34" charset="-128"/>
              </a:rPr>
              <a:t>COVID-19 poses a greater risk for </a:t>
            </a:r>
            <a:br>
              <a:rPr lang="en-US" altLang="en-US" dirty="0">
                <a:ea typeface="ＭＳ Ｐゴシック" panose="020B0600070205080204" pitchFamily="34" charset="-128"/>
              </a:rPr>
            </a:br>
            <a:r>
              <a:rPr lang="en-US" altLang="en-US" dirty="0">
                <a:ea typeface="ＭＳ Ｐゴシック" panose="020B0600070205080204" pitchFamily="34" charset="-128"/>
              </a:rPr>
              <a:t>people with underlying health conditions</a:t>
            </a:r>
          </a:p>
        </p:txBody>
      </p:sp>
      <p:sp>
        <p:nvSpPr>
          <p:cNvPr id="35843" name="Content Placeholder 2">
            <a:extLst>
              <a:ext uri="{FF2B5EF4-FFF2-40B4-BE49-F238E27FC236}">
                <a16:creationId xmlns:a16="http://schemas.microsoft.com/office/drawing/2014/main" id="{35A07603-49A7-4713-B837-19FBABE07279}"/>
              </a:ext>
            </a:extLst>
          </p:cNvPr>
          <p:cNvSpPr>
            <a:spLocks noGrp="1"/>
          </p:cNvSpPr>
          <p:nvPr>
            <p:ph idx="1"/>
          </p:nvPr>
        </p:nvSpPr>
        <p:spPr/>
        <p:txBody>
          <a:bodyPr/>
          <a:lstStyle/>
          <a:p>
            <a:r>
              <a:rPr lang="en-US" altLang="en-US" dirty="0">
                <a:ea typeface="ＭＳ Ｐゴシック" panose="020B0600070205080204" pitchFamily="34" charset="-128"/>
              </a:rPr>
              <a:t>Heart disease</a:t>
            </a:r>
          </a:p>
          <a:p>
            <a:r>
              <a:rPr lang="en-US" altLang="en-US" dirty="0">
                <a:ea typeface="ＭＳ Ｐゴシック" panose="020B0600070205080204" pitchFamily="34" charset="-128"/>
              </a:rPr>
              <a:t>Lung disease</a:t>
            </a:r>
          </a:p>
          <a:p>
            <a:r>
              <a:rPr lang="en-US" altLang="en-US" dirty="0">
                <a:ea typeface="ＭＳ Ｐゴシック" panose="020B0600070205080204" pitchFamily="34" charset="-128"/>
              </a:rPr>
              <a:t>Diabetes</a:t>
            </a:r>
          </a:p>
          <a:p>
            <a:r>
              <a:rPr lang="en-US" altLang="en-US" dirty="0">
                <a:ea typeface="ＭＳ Ｐゴシック" panose="020B0600070205080204" pitchFamily="34" charset="-128"/>
              </a:rPr>
              <a:t>Asthma</a:t>
            </a:r>
          </a:p>
          <a:p>
            <a:r>
              <a:rPr lang="en-US" altLang="en-US" dirty="0">
                <a:ea typeface="ＭＳ Ｐゴシック" panose="020B0600070205080204" pitchFamily="34" charset="-128"/>
              </a:rPr>
              <a:t>Suppressed immune systems</a:t>
            </a:r>
          </a:p>
          <a:p>
            <a:pPr marL="0" indent="0">
              <a:buNone/>
            </a:pPr>
            <a:r>
              <a:rPr lang="en-US" altLang="en-US" dirty="0">
                <a:ea typeface="ＭＳ Ｐゴシック" panose="020B0600070205080204" pitchFamily="34" charset="-128"/>
              </a:rPr>
              <a:t>Special population, such as pregnant women and children, at this time are not considered high risk of developing serious COVID-19 illness, but are at increased risk of severe illness from other infectious diseases.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Content Placeholder 5" descr="12.jpg">
            <a:extLst>
              <a:ext uri="{FF2B5EF4-FFF2-40B4-BE49-F238E27FC236}">
                <a16:creationId xmlns:a16="http://schemas.microsoft.com/office/drawing/2014/main" id="{AC1B18BA-5129-4A98-91AE-87F3C236104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038600" y="1524000"/>
            <a:ext cx="4648200" cy="4648200"/>
          </a:xfrm>
        </p:spPr>
      </p:pic>
      <p:sp>
        <p:nvSpPr>
          <p:cNvPr id="37891" name="Title 1">
            <a:extLst>
              <a:ext uri="{FF2B5EF4-FFF2-40B4-BE49-F238E27FC236}">
                <a16:creationId xmlns:a16="http://schemas.microsoft.com/office/drawing/2014/main" id="{15D82984-118A-4B3E-91F5-63145A8FEA2D}"/>
              </a:ext>
            </a:extLst>
          </p:cNvPr>
          <p:cNvSpPr>
            <a:spLocks noGrp="1"/>
          </p:cNvSpPr>
          <p:nvPr>
            <p:ph type="title"/>
          </p:nvPr>
        </p:nvSpPr>
        <p:spPr/>
        <p:txBody>
          <a:bodyPr/>
          <a:lstStyle/>
          <a:p>
            <a:r>
              <a:rPr lang="en-US" altLang="en-US" dirty="0">
                <a:ea typeface="ＭＳ Ｐゴシック" panose="020B0600070205080204" pitchFamily="34" charset="-128"/>
              </a:rPr>
              <a:t>Seasonal flu and COVID-19 are different</a:t>
            </a:r>
          </a:p>
        </p:txBody>
      </p:sp>
      <p:sp>
        <p:nvSpPr>
          <p:cNvPr id="37892" name="Content Placeholder 2">
            <a:extLst>
              <a:ext uri="{FF2B5EF4-FFF2-40B4-BE49-F238E27FC236}">
                <a16:creationId xmlns:a16="http://schemas.microsoft.com/office/drawing/2014/main" id="{CAD16DA1-3053-447E-80C5-9DE955F01C76}"/>
              </a:ext>
            </a:extLst>
          </p:cNvPr>
          <p:cNvSpPr>
            <a:spLocks noGrp="1"/>
          </p:cNvSpPr>
          <p:nvPr>
            <p:ph sz="half" idx="1"/>
          </p:nvPr>
        </p:nvSpPr>
        <p:spPr>
          <a:xfrm>
            <a:off x="685800" y="2133600"/>
            <a:ext cx="3200400" cy="3962400"/>
          </a:xfrm>
        </p:spPr>
        <p:txBody>
          <a:bodyPr/>
          <a:lstStyle/>
          <a:p>
            <a:r>
              <a:rPr lang="en-US" altLang="en-US" sz="2400" dirty="0">
                <a:ea typeface="ＭＳ Ｐゴシック" panose="020B0600070205080204" pitchFamily="34" charset="-128"/>
              </a:rPr>
              <a:t>COVID-19 has the potential to cause more deaths and hospitalizations </a:t>
            </a:r>
          </a:p>
          <a:p>
            <a:pPr>
              <a:buFontTx/>
              <a:buNone/>
            </a:pPr>
            <a:endParaRPr lang="en-US" altLang="en-US" sz="2400" dirty="0">
              <a:ea typeface="ＭＳ Ｐゴシック" panose="020B0600070205080204" pitchFamily="34" charset="-128"/>
            </a:endParaRPr>
          </a:p>
          <a:p>
            <a:r>
              <a:rPr lang="en-US" altLang="en-US" sz="2400" dirty="0">
                <a:ea typeface="ＭＳ Ｐゴシック" panose="020B0600070205080204" pitchFamily="34" charset="-128"/>
              </a:rPr>
              <a:t>COVID-19 has caused greater disease in older people and people with underlying health conditions</a:t>
            </a:r>
          </a:p>
          <a:p>
            <a:endParaRPr lang="en-US" altLang="en-US" dirty="0">
              <a:ea typeface="ＭＳ Ｐゴシック" panose="020B060007020508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C2745AF5-AE40-4B91-A266-D0F3166783E1}"/>
              </a:ext>
            </a:extLst>
          </p:cNvPr>
          <p:cNvSpPr>
            <a:spLocks noGrp="1"/>
          </p:cNvSpPr>
          <p:nvPr>
            <p:ph type="title"/>
          </p:nvPr>
        </p:nvSpPr>
        <p:spPr/>
        <p:txBody>
          <a:bodyPr/>
          <a:lstStyle/>
          <a:p>
            <a:r>
              <a:rPr lang="en-US" altLang="en-US" dirty="0">
                <a:ea typeface="ＭＳ Ｐゴシック" panose="020B0600070205080204" pitchFamily="34" charset="-128"/>
              </a:rPr>
              <a:t>Pandemic influenzas have happened before and </a:t>
            </a:r>
            <a:r>
              <a:rPr lang="en-US" altLang="en-US" strike="sngStrike" dirty="0">
                <a:ea typeface="ＭＳ Ｐゴシック" panose="020B0600070205080204" pitchFamily="34" charset="-128"/>
              </a:rPr>
              <a:t>will likely </a:t>
            </a:r>
            <a:r>
              <a:rPr lang="en-US" altLang="en-US" dirty="0">
                <a:ea typeface="ＭＳ Ｐゴシック" panose="020B0600070205080204" pitchFamily="34" charset="-128"/>
              </a:rPr>
              <a:t>could</a:t>
            </a:r>
            <a:r>
              <a:rPr lang="en-US" altLang="en-US" strike="sngStrike" dirty="0">
                <a:ea typeface="ＭＳ Ｐゴシック" panose="020B0600070205080204" pitchFamily="34" charset="-128"/>
              </a:rPr>
              <a:t> </a:t>
            </a:r>
            <a:r>
              <a:rPr lang="en-US" altLang="en-US" dirty="0">
                <a:ea typeface="ＭＳ Ｐゴシック" panose="020B0600070205080204" pitchFamily="34" charset="-128"/>
              </a:rPr>
              <a:t>appear again</a:t>
            </a:r>
          </a:p>
        </p:txBody>
      </p:sp>
      <p:sp>
        <p:nvSpPr>
          <p:cNvPr id="39939" name="Content Placeholder 9">
            <a:extLst>
              <a:ext uri="{FF2B5EF4-FFF2-40B4-BE49-F238E27FC236}">
                <a16:creationId xmlns:a16="http://schemas.microsoft.com/office/drawing/2014/main" id="{3779C267-8679-4AA5-AA96-DA574D357617}"/>
              </a:ext>
            </a:extLst>
          </p:cNvPr>
          <p:cNvSpPr>
            <a:spLocks noGrp="1"/>
          </p:cNvSpPr>
          <p:nvPr>
            <p:ph sz="half" idx="2"/>
          </p:nvPr>
        </p:nvSpPr>
        <p:spPr/>
        <p:txBody>
          <a:bodyPr/>
          <a:lstStyle/>
          <a:p>
            <a:pPr>
              <a:buFontTx/>
              <a:buNone/>
            </a:pPr>
            <a:r>
              <a:rPr lang="en-US" altLang="en-US">
                <a:ea typeface="ＭＳ Ｐゴシック" panose="020B0600070205080204" pitchFamily="34" charset="-128"/>
              </a:rPr>
              <a:t>Three pandemics killed millions of people worldwide in the last century</a:t>
            </a:r>
          </a:p>
          <a:p>
            <a:r>
              <a:rPr lang="en-US" altLang="en-US">
                <a:ea typeface="ＭＳ Ｐゴシック" panose="020B0600070205080204" pitchFamily="34" charset="-128"/>
              </a:rPr>
              <a:t>1918 – between 40          and 100 million</a:t>
            </a:r>
          </a:p>
          <a:p>
            <a:r>
              <a:rPr lang="en-US" altLang="en-US">
                <a:ea typeface="ＭＳ Ｐゴシック" panose="020B0600070205080204" pitchFamily="34" charset="-128"/>
              </a:rPr>
              <a:t>1957 – 2 million</a:t>
            </a:r>
          </a:p>
          <a:p>
            <a:r>
              <a:rPr lang="en-US" altLang="en-US">
                <a:ea typeface="ＭＳ Ｐゴシック" panose="020B0600070205080204" pitchFamily="34" charset="-128"/>
              </a:rPr>
              <a:t>1968 – 1 million</a:t>
            </a:r>
          </a:p>
        </p:txBody>
      </p:sp>
      <p:pic>
        <p:nvPicPr>
          <p:cNvPr id="39940" name="Content Placeholder 5" descr="13.jpg">
            <a:extLst>
              <a:ext uri="{FF2B5EF4-FFF2-40B4-BE49-F238E27FC236}">
                <a16:creationId xmlns:a16="http://schemas.microsoft.com/office/drawing/2014/main" id="{48D32F37-2729-491F-90BF-A7702B50472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B230940D-3ED2-40C2-A70C-307864B41F64}"/>
              </a:ext>
            </a:extLst>
          </p:cNvPr>
          <p:cNvSpPr>
            <a:spLocks noGrp="1"/>
          </p:cNvSpPr>
          <p:nvPr>
            <p:ph type="title"/>
          </p:nvPr>
        </p:nvSpPr>
        <p:spPr/>
        <p:txBody>
          <a:bodyPr/>
          <a:lstStyle/>
          <a:p>
            <a:r>
              <a:rPr lang="en-US" altLang="en-US" dirty="0">
                <a:ea typeface="ＭＳ Ｐゴシック" panose="020B0600070205080204" pitchFamily="34" charset="-128"/>
              </a:rPr>
              <a:t>Vaccine ???</a:t>
            </a:r>
          </a:p>
        </p:txBody>
      </p:sp>
      <p:sp>
        <p:nvSpPr>
          <p:cNvPr id="41987" name="Content Placeholder 3">
            <a:extLst>
              <a:ext uri="{FF2B5EF4-FFF2-40B4-BE49-F238E27FC236}">
                <a16:creationId xmlns:a16="http://schemas.microsoft.com/office/drawing/2014/main" id="{82740196-18AC-4748-A5C1-1BB069D792B4}"/>
              </a:ext>
            </a:extLst>
          </p:cNvPr>
          <p:cNvSpPr>
            <a:spLocks noGrp="1"/>
          </p:cNvSpPr>
          <p:nvPr>
            <p:ph sz="half" idx="1"/>
          </p:nvPr>
        </p:nvSpPr>
        <p:spPr/>
        <p:txBody>
          <a:bodyPr/>
          <a:lstStyle/>
          <a:p>
            <a:r>
              <a:rPr lang="en-US" altLang="en-US" sz="2400" dirty="0">
                <a:ea typeface="ＭＳ Ｐゴシック" panose="020B0600070205080204" pitchFamily="34" charset="-128"/>
              </a:rPr>
              <a:t>Vaccine currently does not exists to fight Covid-19, but it is being worked on.</a:t>
            </a:r>
          </a:p>
          <a:p>
            <a:r>
              <a:rPr lang="en-US" altLang="en-US" sz="2400" dirty="0">
                <a:ea typeface="ＭＳ Ｐゴシック" panose="020B0600070205080204" pitchFamily="34" charset="-128"/>
              </a:rPr>
              <a:t>Test kits are still being developed and distributed to identify Covid-19 infections</a:t>
            </a:r>
          </a:p>
          <a:p>
            <a:endParaRPr lang="en-US" altLang="en-US" dirty="0">
              <a:ea typeface="ＭＳ Ｐゴシック" panose="020B0600070205080204" pitchFamily="34" charset="-128"/>
            </a:endParaRPr>
          </a:p>
        </p:txBody>
      </p:sp>
      <p:pic>
        <p:nvPicPr>
          <p:cNvPr id="41988" name="Content Placeholder 5" descr="14.jpg">
            <a:extLst>
              <a:ext uri="{FF2B5EF4-FFF2-40B4-BE49-F238E27FC236}">
                <a16:creationId xmlns:a16="http://schemas.microsoft.com/office/drawing/2014/main" id="{0A32C11C-B689-4941-9B2D-1B1C3009DBC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79B76C09-4398-4275-AD5F-F114F29ED100}"/>
              </a:ext>
            </a:extLst>
          </p:cNvPr>
          <p:cNvSpPr>
            <a:spLocks noGrp="1"/>
          </p:cNvSpPr>
          <p:nvPr>
            <p:ph type="title"/>
          </p:nvPr>
        </p:nvSpPr>
        <p:spPr/>
        <p:txBody>
          <a:bodyPr/>
          <a:lstStyle/>
          <a:p>
            <a:r>
              <a:rPr lang="en-US" altLang="en-US">
                <a:ea typeface="ＭＳ Ｐゴシック" panose="020B0600070205080204" pitchFamily="34" charset="-128"/>
              </a:rPr>
              <a:t>Certain groups will be given priority</a:t>
            </a:r>
            <a:br>
              <a:rPr lang="en-US" altLang="en-US">
                <a:ea typeface="ＭＳ Ｐゴシック" panose="020B0600070205080204" pitchFamily="34" charset="-128"/>
              </a:rPr>
            </a:br>
            <a:r>
              <a:rPr lang="en-US" altLang="en-US">
                <a:ea typeface="ＭＳ Ｐゴシック" panose="020B0600070205080204" pitchFamily="34" charset="-128"/>
              </a:rPr>
              <a:t> for vaccination against H1N1</a:t>
            </a:r>
          </a:p>
        </p:txBody>
      </p:sp>
      <p:sp>
        <p:nvSpPr>
          <p:cNvPr id="44035" name="Content Placeholder 2">
            <a:extLst>
              <a:ext uri="{FF2B5EF4-FFF2-40B4-BE49-F238E27FC236}">
                <a16:creationId xmlns:a16="http://schemas.microsoft.com/office/drawing/2014/main" id="{C279E239-162F-4A47-A21F-545BC3E45A90}"/>
              </a:ext>
            </a:extLst>
          </p:cNvPr>
          <p:cNvSpPr>
            <a:spLocks noGrp="1"/>
          </p:cNvSpPr>
          <p:nvPr>
            <p:ph idx="1"/>
          </p:nvPr>
        </p:nvSpPr>
        <p:spPr/>
        <p:txBody>
          <a:bodyPr/>
          <a:lstStyle/>
          <a:p>
            <a:pPr>
              <a:buFontTx/>
              <a:buNone/>
            </a:pPr>
            <a:r>
              <a:rPr lang="en-US" altLang="en-US" dirty="0">
                <a:ea typeface="ＭＳ Ｐゴシック" panose="020B0600070205080204" pitchFamily="34" charset="-128"/>
              </a:rPr>
              <a:t>CDC's Advisory Committee on Immunization Practices (ACIP) recommends* the vaccine be given first to:</a:t>
            </a:r>
          </a:p>
          <a:p>
            <a:r>
              <a:rPr lang="en-US" altLang="en-US" sz="2000" dirty="0">
                <a:ea typeface="ＭＳ Ｐゴシック" panose="020B0600070205080204" pitchFamily="34" charset="-128"/>
              </a:rPr>
              <a:t>Pregnant women</a:t>
            </a:r>
          </a:p>
          <a:p>
            <a:r>
              <a:rPr lang="en-US" altLang="en-US" sz="2000" dirty="0">
                <a:ea typeface="ＭＳ Ｐゴシック" panose="020B0600070205080204" pitchFamily="34" charset="-128"/>
              </a:rPr>
              <a:t>Household contacts and caregivers for children younger than 6 months of age</a:t>
            </a:r>
          </a:p>
          <a:p>
            <a:r>
              <a:rPr lang="en-US" altLang="en-US" sz="2000" dirty="0">
                <a:ea typeface="ＭＳ Ｐゴシック" panose="020B0600070205080204" pitchFamily="34" charset="-128"/>
              </a:rPr>
              <a:t>Healthcare and emergency medical services personnel </a:t>
            </a:r>
          </a:p>
          <a:p>
            <a:r>
              <a:rPr lang="en-US" altLang="en-US" sz="2000" dirty="0">
                <a:ea typeface="ＭＳ Ｐゴシック" panose="020B0600070205080204" pitchFamily="34" charset="-128"/>
              </a:rPr>
              <a:t>All people from 6 months through 24 years of age</a:t>
            </a:r>
          </a:p>
          <a:p>
            <a:r>
              <a:rPr lang="en-US" altLang="en-US" sz="2000" dirty="0">
                <a:ea typeface="ＭＳ Ｐゴシック" panose="020B0600070205080204" pitchFamily="34" charset="-128"/>
              </a:rPr>
              <a:t>Persons aged 25 through 64 years who have health conditions associated with higher risk of medical complications from influenza</a:t>
            </a:r>
          </a:p>
          <a:p>
            <a:pPr algn="ctr">
              <a:buFontTx/>
              <a:buNone/>
            </a:pPr>
            <a:r>
              <a:rPr lang="en-US" altLang="en-US" sz="1600" dirty="0">
                <a:ea typeface="ＭＳ Ｐゴシック" panose="020B0600070205080204" pitchFamily="34" charset="-128"/>
              </a:rPr>
              <a:t>*http://www.cdc.gov/h1n1flu/vaccination/acip.htm</a:t>
            </a:r>
          </a:p>
          <a:p>
            <a:endParaRPr lang="en-US" altLang="en-US" dirty="0">
              <a:ea typeface="ＭＳ Ｐゴシック" panose="020B0600070205080204"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9FB520D1-47F3-4485-9BC4-A59C13ED240F}"/>
              </a:ext>
            </a:extLst>
          </p:cNvPr>
          <p:cNvSpPr>
            <a:spLocks noGrp="1"/>
          </p:cNvSpPr>
          <p:nvPr>
            <p:ph type="title"/>
          </p:nvPr>
        </p:nvSpPr>
        <p:spPr/>
        <p:txBody>
          <a:bodyPr/>
          <a:lstStyle/>
          <a:p>
            <a:r>
              <a:rPr lang="en-US" altLang="en-US" dirty="0">
                <a:ea typeface="ＭＳ Ｐゴシック" panose="020B0600070205080204" pitchFamily="34" charset="-128"/>
              </a:rPr>
              <a:t>Module 2: </a:t>
            </a:r>
            <a:br>
              <a:rPr lang="en-US" altLang="en-US" dirty="0">
                <a:ea typeface="ＭＳ Ｐゴシック" panose="020B0600070205080204" pitchFamily="34" charset="-128"/>
              </a:rPr>
            </a:br>
            <a:r>
              <a:rPr lang="en-US" altLang="en-US" dirty="0">
                <a:ea typeface="ＭＳ Ｐゴシック" panose="020B0600070205080204" pitchFamily="34" charset="-128"/>
              </a:rPr>
              <a:t>Assessing the Risk of Exposure </a:t>
            </a:r>
            <a:br>
              <a:rPr lang="en-US" altLang="en-US" dirty="0">
                <a:ea typeface="ＭＳ Ｐゴシック" panose="020B0600070205080204" pitchFamily="34" charset="-128"/>
              </a:rPr>
            </a:br>
            <a:r>
              <a:rPr lang="en-US" altLang="en-US" dirty="0">
                <a:ea typeface="ＭＳ Ｐゴシック" panose="020B0600070205080204" pitchFamily="34" charset="-128"/>
              </a:rPr>
              <a:t>to COVID-19 in the Workplace</a:t>
            </a:r>
          </a:p>
        </p:txBody>
      </p:sp>
      <p:pic>
        <p:nvPicPr>
          <p:cNvPr id="46083" name="Content Placeholder 4" descr="16.jpg">
            <a:extLst>
              <a:ext uri="{FF2B5EF4-FFF2-40B4-BE49-F238E27FC236}">
                <a16:creationId xmlns:a16="http://schemas.microsoft.com/office/drawing/2014/main" id="{4DB29BA0-1405-4848-A7F6-E19C87F61F5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69" r="-169"/>
          <a:stretch>
            <a:fillRect/>
          </a:stretch>
        </p:blip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F8A76FB0-6AB5-42EB-A98A-4D823333F769}"/>
              </a:ext>
            </a:extLst>
          </p:cNvPr>
          <p:cNvSpPr>
            <a:spLocks noGrp="1"/>
          </p:cNvSpPr>
          <p:nvPr>
            <p:ph type="title"/>
          </p:nvPr>
        </p:nvSpPr>
        <p:spPr/>
        <p:txBody>
          <a:bodyPr/>
          <a:lstStyle/>
          <a:p>
            <a:r>
              <a:rPr lang="en-US" altLang="en-US" dirty="0">
                <a:ea typeface="ＭＳ Ｐゴシック" panose="020B0600070205080204" pitchFamily="34" charset="-128"/>
              </a:rPr>
              <a:t>The risk of exposure to COVID-19 </a:t>
            </a:r>
            <a:br>
              <a:rPr lang="en-US" altLang="en-US" dirty="0">
                <a:ea typeface="ＭＳ Ｐゴシック" panose="020B0600070205080204" pitchFamily="34" charset="-128"/>
              </a:rPr>
            </a:br>
            <a:r>
              <a:rPr lang="en-US" altLang="en-US" dirty="0">
                <a:ea typeface="ＭＳ Ｐゴシック" panose="020B0600070205080204" pitchFamily="34" charset="-128"/>
              </a:rPr>
              <a:t>at work is related to </a:t>
            </a:r>
          </a:p>
        </p:txBody>
      </p:sp>
      <p:sp>
        <p:nvSpPr>
          <p:cNvPr id="48131" name="Content Placeholder 2">
            <a:extLst>
              <a:ext uri="{FF2B5EF4-FFF2-40B4-BE49-F238E27FC236}">
                <a16:creationId xmlns:a16="http://schemas.microsoft.com/office/drawing/2014/main" id="{4D6B76E6-487D-4188-B130-F29689C68EC1}"/>
              </a:ext>
            </a:extLst>
          </p:cNvPr>
          <p:cNvSpPr>
            <a:spLocks noGrp="1"/>
          </p:cNvSpPr>
          <p:nvPr>
            <p:ph idx="1"/>
          </p:nvPr>
        </p:nvSpPr>
        <p:spPr/>
        <p:txBody>
          <a:bodyPr/>
          <a:lstStyle/>
          <a:p>
            <a:r>
              <a:rPr lang="en-US" altLang="en-US" dirty="0">
                <a:ea typeface="ＭＳ Ｐゴシック" panose="020B0600070205080204" pitchFamily="34" charset="-128"/>
              </a:rPr>
              <a:t>Whether the type of setting you work in requires close proximity to people potentially infected with the coronavirus, and</a:t>
            </a:r>
          </a:p>
          <a:p>
            <a:pPr>
              <a:buFontTx/>
              <a:buNone/>
            </a:pPr>
            <a:endParaRPr lang="en-US" altLang="en-US" dirty="0">
              <a:ea typeface="ＭＳ Ｐゴシック" panose="020B0600070205080204" pitchFamily="34" charset="-128"/>
            </a:endParaRPr>
          </a:p>
          <a:p>
            <a:r>
              <a:rPr lang="en-US" altLang="en-US" dirty="0">
                <a:ea typeface="ＭＳ Ｐゴシック" panose="020B0600070205080204" pitchFamily="34" charset="-128"/>
              </a:rPr>
              <a:t>Whether your specific job duties require you to have close, repeated or extended contact with known or suspected sources of coronavirus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Content Placeholder 5" descr="18.jpg">
            <a:extLst>
              <a:ext uri="{FF2B5EF4-FFF2-40B4-BE49-F238E27FC236}">
                <a16:creationId xmlns:a16="http://schemas.microsoft.com/office/drawing/2014/main" id="{92E02A16-D809-4080-ABBB-6A05376F187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69" r="-169"/>
          <a:stretch>
            <a:fillRect/>
          </a:stretch>
        </p:blipFill>
        <p:spPr/>
      </p:pic>
      <p:sp>
        <p:nvSpPr>
          <p:cNvPr id="50179" name="Title 1">
            <a:extLst>
              <a:ext uri="{FF2B5EF4-FFF2-40B4-BE49-F238E27FC236}">
                <a16:creationId xmlns:a16="http://schemas.microsoft.com/office/drawing/2014/main" id="{02EEDD20-0777-4080-BEDB-75F8E8D89EF4}"/>
              </a:ext>
            </a:extLst>
          </p:cNvPr>
          <p:cNvSpPr>
            <a:spLocks noGrp="1"/>
          </p:cNvSpPr>
          <p:nvPr>
            <p:ph type="title"/>
          </p:nvPr>
        </p:nvSpPr>
        <p:spPr/>
        <p:txBody>
          <a:bodyPr/>
          <a:lstStyle/>
          <a:p>
            <a:r>
              <a:rPr lang="en-US" altLang="en-US" sz="2800" dirty="0">
                <a:ea typeface="ＭＳ Ｐゴシック" panose="020B0600070205080204" pitchFamily="34" charset="-128"/>
              </a:rPr>
              <a:t>OSHA has classified workplaces into four categories of risk for pandemic influenza</a:t>
            </a:r>
            <a:br>
              <a:rPr lang="en-US" altLang="en-US" dirty="0">
                <a:ea typeface="ＭＳ Ｐゴシック" panose="020B0600070205080204" pitchFamily="34" charset="-128"/>
              </a:rPr>
            </a:br>
            <a:endParaRPr lang="en-US" altLang="en-US" sz="1400" dirty="0">
              <a:ea typeface="ＭＳ Ｐゴシック" panose="020B0600070205080204" pitchFamily="34" charset="-128"/>
            </a:endParaRPr>
          </a:p>
        </p:txBody>
      </p:sp>
      <p:sp>
        <p:nvSpPr>
          <p:cNvPr id="50180" name="Rectangle 3">
            <a:extLst>
              <a:ext uri="{FF2B5EF4-FFF2-40B4-BE49-F238E27FC236}">
                <a16:creationId xmlns:a16="http://schemas.microsoft.com/office/drawing/2014/main" id="{07D6F7B2-7C11-4389-A773-EEB3BEBAEA68}"/>
              </a:ext>
            </a:extLst>
          </p:cNvPr>
          <p:cNvSpPr>
            <a:spLocks noChangeArrowheads="1"/>
          </p:cNvSpPr>
          <p:nvPr/>
        </p:nvSpPr>
        <p:spPr bwMode="auto">
          <a:xfrm>
            <a:off x="1524000" y="5715000"/>
            <a:ext cx="5867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dirty="0"/>
              <a:t>http://www.osha.gov/Publications/influenza_pandemic.html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5" descr="19.jpg">
            <a:extLst>
              <a:ext uri="{FF2B5EF4-FFF2-40B4-BE49-F238E27FC236}">
                <a16:creationId xmlns:a16="http://schemas.microsoft.com/office/drawing/2014/main" id="{4186BB6D-E593-46B7-A477-0433E50F3E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962400"/>
            <a:ext cx="2540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itle 4">
            <a:extLst>
              <a:ext uri="{FF2B5EF4-FFF2-40B4-BE49-F238E27FC236}">
                <a16:creationId xmlns:a16="http://schemas.microsoft.com/office/drawing/2014/main" id="{3D0FB326-1682-4D67-BAEE-BF997A787526}"/>
              </a:ext>
            </a:extLst>
          </p:cNvPr>
          <p:cNvSpPr>
            <a:spLocks noGrp="1"/>
          </p:cNvSpPr>
          <p:nvPr>
            <p:ph type="title"/>
          </p:nvPr>
        </p:nvSpPr>
        <p:spPr/>
        <p:txBody>
          <a:bodyPr/>
          <a:lstStyle/>
          <a:p>
            <a:r>
              <a:rPr lang="en-US" altLang="en-US" sz="2000" u="sng" dirty="0">
                <a:ea typeface="ＭＳ Ｐゴシック" panose="020B0600070205080204" pitchFamily="34" charset="-128"/>
              </a:rPr>
              <a:t>Very High </a:t>
            </a:r>
            <a:r>
              <a:rPr lang="en-US" altLang="en-US" sz="2000" dirty="0">
                <a:ea typeface="ＭＳ Ｐゴシック" panose="020B0600070205080204" pitchFamily="34" charset="-128"/>
              </a:rPr>
              <a:t>exposure risk occupations are those with high potential exposure to high concentrations of known or suspected sources of </a:t>
            </a:r>
            <a:r>
              <a:rPr lang="en-US" altLang="en-US" sz="2000" dirty="0">
                <a:highlight>
                  <a:srgbClr val="FFFF00"/>
                </a:highlight>
                <a:ea typeface="ＭＳ Ｐゴシック" panose="020B0600070205080204" pitchFamily="34" charset="-128"/>
              </a:rPr>
              <a:t>COVID-19 </a:t>
            </a:r>
            <a:r>
              <a:rPr lang="en-US" altLang="en-US" sz="2000" dirty="0">
                <a:ea typeface="ＭＳ Ｐゴシック" panose="020B0600070205080204" pitchFamily="34" charset="-128"/>
              </a:rPr>
              <a:t>during specific medical or laboratory procedures</a:t>
            </a:r>
          </a:p>
        </p:txBody>
      </p:sp>
      <p:sp>
        <p:nvSpPr>
          <p:cNvPr id="52228" name="Content Placeholder 5">
            <a:extLst>
              <a:ext uri="{FF2B5EF4-FFF2-40B4-BE49-F238E27FC236}">
                <a16:creationId xmlns:a16="http://schemas.microsoft.com/office/drawing/2014/main" id="{D89F2F59-2D04-4323-9092-715E00FA98C8}"/>
              </a:ext>
            </a:extLst>
          </p:cNvPr>
          <p:cNvSpPr>
            <a:spLocks noGrp="1"/>
          </p:cNvSpPr>
          <p:nvPr>
            <p:ph sz="half" idx="1"/>
          </p:nvPr>
        </p:nvSpPr>
        <p:spPr>
          <a:xfrm>
            <a:off x="762000" y="2133600"/>
            <a:ext cx="3810000" cy="4038600"/>
          </a:xfrm>
        </p:spPr>
        <p:txBody>
          <a:bodyPr/>
          <a:lstStyle/>
          <a:p>
            <a:pPr>
              <a:buFontTx/>
              <a:buNone/>
            </a:pPr>
            <a:r>
              <a:rPr lang="en-US" altLang="en-US" sz="2400" u="sng">
                <a:ea typeface="ＭＳ Ｐゴシック" panose="020B0600070205080204" pitchFamily="34" charset="-128"/>
              </a:rPr>
              <a:t>Examples of work settings</a:t>
            </a:r>
            <a:endParaRPr lang="en-US" altLang="en-US" sz="2400">
              <a:ea typeface="ＭＳ Ｐゴシック" panose="020B0600070205080204" pitchFamily="34" charset="-128"/>
            </a:endParaRPr>
          </a:p>
          <a:p>
            <a:r>
              <a:rPr lang="en-US" altLang="en-US" sz="2400">
                <a:ea typeface="ＭＳ Ｐゴシック" panose="020B0600070205080204" pitchFamily="34" charset="-128"/>
              </a:rPr>
              <a:t>health care</a:t>
            </a:r>
          </a:p>
          <a:p>
            <a:r>
              <a:rPr lang="en-US" altLang="en-US" sz="2400">
                <a:ea typeface="ＭＳ Ｐゴシック" panose="020B0600070205080204" pitchFamily="34" charset="-128"/>
              </a:rPr>
              <a:t>laboratories</a:t>
            </a:r>
          </a:p>
          <a:p>
            <a:r>
              <a:rPr lang="en-US" altLang="en-US" sz="2400">
                <a:ea typeface="ＭＳ Ｐゴシック" panose="020B0600070205080204" pitchFamily="34" charset="-128"/>
              </a:rPr>
              <a:t>autopsy suites</a:t>
            </a:r>
          </a:p>
          <a:p>
            <a:endParaRPr lang="en-US" altLang="en-US" sz="2400">
              <a:ea typeface="ＭＳ Ｐゴシック" panose="020B0600070205080204" pitchFamily="34" charset="-128"/>
            </a:endParaRPr>
          </a:p>
        </p:txBody>
      </p:sp>
      <p:sp>
        <p:nvSpPr>
          <p:cNvPr id="52229" name="Content Placeholder 6">
            <a:extLst>
              <a:ext uri="{FF2B5EF4-FFF2-40B4-BE49-F238E27FC236}">
                <a16:creationId xmlns:a16="http://schemas.microsoft.com/office/drawing/2014/main" id="{0142CE19-D220-4A2C-A97E-11A48A6B3A61}"/>
              </a:ext>
            </a:extLst>
          </p:cNvPr>
          <p:cNvSpPr>
            <a:spLocks noGrp="1"/>
          </p:cNvSpPr>
          <p:nvPr>
            <p:ph sz="half" idx="2"/>
          </p:nvPr>
        </p:nvSpPr>
        <p:spPr>
          <a:xfrm>
            <a:off x="4648200" y="2133600"/>
            <a:ext cx="3810000" cy="3962400"/>
          </a:xfrm>
        </p:spPr>
        <p:txBody>
          <a:bodyPr/>
          <a:lstStyle/>
          <a:p>
            <a:pPr>
              <a:buFontTx/>
              <a:buNone/>
            </a:pPr>
            <a:r>
              <a:rPr lang="en-US" altLang="en-US" sz="2400" u="sng">
                <a:ea typeface="ＭＳ Ｐゴシック" panose="020B0600070205080204" pitchFamily="34" charset="-128"/>
              </a:rPr>
              <a:t>Examples of job activities</a:t>
            </a:r>
            <a:endParaRPr lang="en-US" altLang="en-US" sz="2400">
              <a:ea typeface="ＭＳ Ｐゴシック" panose="020B0600070205080204" pitchFamily="34" charset="-128"/>
            </a:endParaRPr>
          </a:p>
          <a:p>
            <a:r>
              <a:rPr lang="en-US" altLang="en-US" sz="2400">
                <a:ea typeface="ＭＳ Ｐゴシック" panose="020B0600070205080204" pitchFamily="34" charset="-128"/>
              </a:rPr>
              <a:t>bronchoscopy</a:t>
            </a:r>
          </a:p>
          <a:p>
            <a:r>
              <a:rPr lang="en-US" altLang="en-US" sz="2400">
                <a:ea typeface="ＭＳ Ｐゴシック" panose="020B0600070205080204" pitchFamily="34" charset="-128"/>
              </a:rPr>
              <a:t>sputum induction</a:t>
            </a:r>
          </a:p>
          <a:p>
            <a:r>
              <a:rPr lang="en-US" altLang="en-US" sz="2400">
                <a:ea typeface="ＭＳ Ｐゴシック" panose="020B0600070205080204" pitchFamily="34" charset="-128"/>
              </a:rPr>
              <a:t>working with specimens in laboratories</a:t>
            </a:r>
          </a:p>
          <a:p>
            <a:r>
              <a:rPr lang="en-US" altLang="en-US" sz="2400">
                <a:ea typeface="ＭＳ Ｐゴシック" panose="020B0600070205080204" pitchFamily="34" charset="-128"/>
              </a:rPr>
              <a:t>some dental procedures</a:t>
            </a:r>
          </a:p>
          <a:p>
            <a:r>
              <a:rPr lang="en-US" altLang="en-US" sz="2400">
                <a:ea typeface="ＭＳ Ｐゴシック" panose="020B0600070205080204" pitchFamily="34" charset="-128"/>
              </a:rPr>
              <a:t>some autopsy procedures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06C04BF8-BD55-4E34-BDEB-EE50D28FBC8C}"/>
              </a:ext>
            </a:extLst>
          </p:cNvPr>
          <p:cNvSpPr>
            <a:spLocks noGrp="1"/>
          </p:cNvSpPr>
          <p:nvPr>
            <p:ph type="title"/>
          </p:nvPr>
        </p:nvSpPr>
        <p:spPr/>
        <p:txBody>
          <a:bodyPr/>
          <a:lstStyle/>
          <a:p>
            <a:r>
              <a:rPr lang="en-US" altLang="en-US" sz="2400" u="sng" dirty="0">
                <a:ea typeface="ＭＳ Ｐゴシック" panose="020B0600070205080204" pitchFamily="34" charset="-128"/>
              </a:rPr>
              <a:t>High Exposure</a:t>
            </a:r>
            <a:r>
              <a:rPr lang="en-US" altLang="en-US" sz="2400" dirty="0">
                <a:ea typeface="ＭＳ Ｐゴシック" panose="020B0600070205080204" pitchFamily="34" charset="-128"/>
              </a:rPr>
              <a:t> risk occupations have a high potential for exposure to known or suspected sources of coronavirus </a:t>
            </a:r>
          </a:p>
        </p:txBody>
      </p:sp>
      <p:sp>
        <p:nvSpPr>
          <p:cNvPr id="54275" name="Content Placeholder 2">
            <a:extLst>
              <a:ext uri="{FF2B5EF4-FFF2-40B4-BE49-F238E27FC236}">
                <a16:creationId xmlns:a16="http://schemas.microsoft.com/office/drawing/2014/main" id="{9547475B-651B-4F55-8547-C9F6357E425B}"/>
              </a:ext>
            </a:extLst>
          </p:cNvPr>
          <p:cNvSpPr>
            <a:spLocks noGrp="1"/>
          </p:cNvSpPr>
          <p:nvPr>
            <p:ph sz="half" idx="1"/>
          </p:nvPr>
        </p:nvSpPr>
        <p:spPr>
          <a:xfrm>
            <a:off x="685800" y="2057400"/>
            <a:ext cx="3810000" cy="4038600"/>
          </a:xfrm>
        </p:spPr>
        <p:txBody>
          <a:bodyPr/>
          <a:lstStyle/>
          <a:p>
            <a:pPr>
              <a:buFontTx/>
              <a:buNone/>
            </a:pPr>
            <a:r>
              <a:rPr lang="en-US" altLang="en-US" sz="2000" u="sng">
                <a:ea typeface="ＭＳ Ｐゴシック" panose="020B0600070205080204" pitchFamily="34" charset="-128"/>
              </a:rPr>
              <a:t>Examples of work settings</a:t>
            </a:r>
            <a:endParaRPr lang="en-US" altLang="en-US" sz="2400" u="sng">
              <a:ea typeface="ＭＳ Ｐゴシック" panose="020B0600070205080204" pitchFamily="34" charset="-128"/>
            </a:endParaRPr>
          </a:p>
          <a:p>
            <a:r>
              <a:rPr lang="en-US" altLang="en-US" sz="2000">
                <a:ea typeface="ＭＳ Ｐゴシック" panose="020B0600070205080204" pitchFamily="34" charset="-128"/>
              </a:rPr>
              <a:t>hospitals and other types of health care facilities</a:t>
            </a:r>
          </a:p>
          <a:p>
            <a:r>
              <a:rPr lang="en-US" altLang="en-US" sz="2000">
                <a:ea typeface="ＭＳ Ｐゴシック" panose="020B0600070205080204" pitchFamily="34" charset="-128"/>
              </a:rPr>
              <a:t>medical transport</a:t>
            </a:r>
          </a:p>
          <a:p>
            <a:r>
              <a:rPr lang="en-US" altLang="en-US" sz="2000">
                <a:ea typeface="ＭＳ Ｐゴシック" panose="020B0600070205080204" pitchFamily="34" charset="-128"/>
              </a:rPr>
              <a:t>correctional facilities </a:t>
            </a:r>
          </a:p>
          <a:p>
            <a:r>
              <a:rPr lang="en-US" altLang="en-US" sz="2000">
                <a:ea typeface="ＭＳ Ｐゴシック" panose="020B0600070205080204" pitchFamily="34" charset="-128"/>
              </a:rPr>
              <a:t>drug treatment centers</a:t>
            </a:r>
          </a:p>
          <a:p>
            <a:r>
              <a:rPr lang="en-US" altLang="en-US" sz="2000">
                <a:ea typeface="ＭＳ Ｐゴシック" panose="020B0600070205080204" pitchFamily="34" charset="-128"/>
              </a:rPr>
              <a:t>homeless shelters</a:t>
            </a:r>
          </a:p>
          <a:p>
            <a:r>
              <a:rPr lang="en-US" altLang="en-US" sz="2000">
                <a:ea typeface="ＭＳ Ｐゴシック" panose="020B0600070205080204" pitchFamily="34" charset="-128"/>
              </a:rPr>
              <a:t>home health care</a:t>
            </a:r>
          </a:p>
          <a:p>
            <a:endParaRPr lang="en-US" altLang="en-US" sz="2000">
              <a:ea typeface="ＭＳ Ｐゴシック" panose="020B0600070205080204" pitchFamily="34" charset="-128"/>
            </a:endParaRPr>
          </a:p>
          <a:p>
            <a:endParaRPr lang="en-US" altLang="en-US" sz="2400">
              <a:ea typeface="ＭＳ Ｐゴシック" panose="020B0600070205080204" pitchFamily="34" charset="-128"/>
            </a:endParaRPr>
          </a:p>
          <a:p>
            <a:endParaRPr lang="en-US" altLang="en-US" sz="2400">
              <a:ea typeface="ＭＳ Ｐゴシック" panose="020B0600070205080204" pitchFamily="34" charset="-128"/>
            </a:endParaRPr>
          </a:p>
        </p:txBody>
      </p:sp>
      <p:sp>
        <p:nvSpPr>
          <p:cNvPr id="54276" name="Content Placeholder 3">
            <a:extLst>
              <a:ext uri="{FF2B5EF4-FFF2-40B4-BE49-F238E27FC236}">
                <a16:creationId xmlns:a16="http://schemas.microsoft.com/office/drawing/2014/main" id="{09FE64B0-1562-43D8-AAD3-E6F1A7BE0EF3}"/>
              </a:ext>
            </a:extLst>
          </p:cNvPr>
          <p:cNvSpPr>
            <a:spLocks noGrp="1"/>
          </p:cNvSpPr>
          <p:nvPr>
            <p:ph sz="half" idx="2"/>
          </p:nvPr>
        </p:nvSpPr>
        <p:spPr>
          <a:xfrm>
            <a:off x="4648200" y="2057400"/>
            <a:ext cx="3810000" cy="2209800"/>
          </a:xfrm>
        </p:spPr>
        <p:txBody>
          <a:bodyPr/>
          <a:lstStyle/>
          <a:p>
            <a:pPr>
              <a:buFontTx/>
              <a:buNone/>
            </a:pPr>
            <a:r>
              <a:rPr lang="en-US" altLang="en-US" sz="2000" u="sng">
                <a:ea typeface="ＭＳ Ｐゴシック" panose="020B0600070205080204" pitchFamily="34" charset="-128"/>
              </a:rPr>
              <a:t>Examples of job activities</a:t>
            </a:r>
            <a:endParaRPr lang="en-US" altLang="en-US" sz="2000">
              <a:ea typeface="ＭＳ Ｐゴシック" panose="020B0600070205080204" pitchFamily="34" charset="-128"/>
            </a:endParaRPr>
          </a:p>
          <a:p>
            <a:r>
              <a:rPr lang="en-US" altLang="en-US" sz="2000">
                <a:ea typeface="ＭＳ Ｐゴシック" panose="020B0600070205080204" pitchFamily="34" charset="-128"/>
              </a:rPr>
              <a:t>direct patient care</a:t>
            </a:r>
          </a:p>
          <a:p>
            <a:r>
              <a:rPr lang="en-US" altLang="en-US" sz="2000">
                <a:ea typeface="ＭＳ Ｐゴシック" panose="020B0600070205080204" pitchFamily="34" charset="-128"/>
              </a:rPr>
              <a:t>emergency medical services </a:t>
            </a:r>
          </a:p>
          <a:p>
            <a:r>
              <a:rPr lang="en-US" altLang="en-US" sz="2000">
                <a:ea typeface="ＭＳ Ｐゴシック" panose="020B0600070205080204" pitchFamily="34" charset="-128"/>
              </a:rPr>
              <a:t>housekeeping and maintenance in patient areas </a:t>
            </a:r>
          </a:p>
        </p:txBody>
      </p:sp>
      <p:pic>
        <p:nvPicPr>
          <p:cNvPr id="54277" name="Picture 8" descr="20.jpg">
            <a:extLst>
              <a:ext uri="{FF2B5EF4-FFF2-40B4-BE49-F238E27FC236}">
                <a16:creationId xmlns:a16="http://schemas.microsoft.com/office/drawing/2014/main" id="{E3A296E4-372F-44B3-BFC6-BAEDCFC17D3A}"/>
              </a:ext>
            </a:extLst>
          </p:cNvPr>
          <p:cNvPicPr>
            <a:picLocks noChangeAspect="1"/>
          </p:cNvPicPr>
          <p:nvPr/>
        </p:nvPicPr>
        <p:blipFill>
          <a:blip r:embed="rId3">
            <a:extLst>
              <a:ext uri="{28A0092B-C50C-407E-A947-70E740481C1C}">
                <a14:useLocalDpi xmlns:a14="http://schemas.microsoft.com/office/drawing/2010/main" val="0"/>
              </a:ext>
            </a:extLst>
          </a:blip>
          <a:srcRect t="13635" b="15909"/>
          <a:stretch>
            <a:fillRect/>
          </a:stretch>
        </p:blipFill>
        <p:spPr bwMode="auto">
          <a:xfrm>
            <a:off x="4953000" y="3810000"/>
            <a:ext cx="33528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356FBA3B-2325-4A87-9133-9E55CE371E03}"/>
              </a:ext>
            </a:extLst>
          </p:cNvPr>
          <p:cNvSpPr>
            <a:spLocks noGrp="1"/>
          </p:cNvSpPr>
          <p:nvPr>
            <p:ph type="title"/>
          </p:nvPr>
        </p:nvSpPr>
        <p:spPr/>
        <p:txBody>
          <a:bodyPr/>
          <a:lstStyle/>
          <a:p>
            <a:r>
              <a:rPr lang="en-US" altLang="en-US" sz="2400" u="sng">
                <a:ea typeface="ＭＳ Ｐゴシック" panose="020B0600070205080204" pitchFamily="34" charset="-128"/>
              </a:rPr>
              <a:t>Medium</a:t>
            </a:r>
            <a:r>
              <a:rPr lang="en-US" altLang="en-US" sz="2400">
                <a:ea typeface="ＭＳ Ｐゴシック" panose="020B0600070205080204" pitchFamily="34" charset="-128"/>
              </a:rPr>
              <a:t> risk jobs involve high-frequency </a:t>
            </a:r>
            <a:br>
              <a:rPr lang="en-US" altLang="en-US" sz="2400">
                <a:ea typeface="ＭＳ Ｐゴシック" panose="020B0600070205080204" pitchFamily="34" charset="-128"/>
              </a:rPr>
            </a:br>
            <a:r>
              <a:rPr lang="en-US" altLang="en-US" sz="2400">
                <a:ea typeface="ＭＳ Ｐゴシック" panose="020B0600070205080204" pitchFamily="34" charset="-128"/>
              </a:rPr>
              <a:t>contact with the general population</a:t>
            </a:r>
          </a:p>
        </p:txBody>
      </p:sp>
      <p:sp>
        <p:nvSpPr>
          <p:cNvPr id="56323" name="Content Placeholder 2">
            <a:extLst>
              <a:ext uri="{FF2B5EF4-FFF2-40B4-BE49-F238E27FC236}">
                <a16:creationId xmlns:a16="http://schemas.microsoft.com/office/drawing/2014/main" id="{C401D7DD-C780-43E3-BE4F-C6DA30A5BCC5}"/>
              </a:ext>
            </a:extLst>
          </p:cNvPr>
          <p:cNvSpPr>
            <a:spLocks noGrp="1"/>
          </p:cNvSpPr>
          <p:nvPr>
            <p:ph sz="half" idx="1"/>
          </p:nvPr>
        </p:nvSpPr>
        <p:spPr>
          <a:xfrm>
            <a:off x="685800" y="2057400"/>
            <a:ext cx="3810000" cy="4038600"/>
          </a:xfrm>
        </p:spPr>
        <p:txBody>
          <a:bodyPr/>
          <a:lstStyle/>
          <a:p>
            <a:pPr>
              <a:buFontTx/>
              <a:buNone/>
            </a:pPr>
            <a:r>
              <a:rPr lang="en-US" altLang="en-US" sz="2400" u="sng">
                <a:ea typeface="ＭＳ Ｐゴシック" panose="020B0600070205080204" pitchFamily="34" charset="-128"/>
              </a:rPr>
              <a:t>Examples of work settings</a:t>
            </a:r>
          </a:p>
          <a:p>
            <a:r>
              <a:rPr lang="en-US" altLang="en-US" sz="2400">
                <a:ea typeface="ＭＳ Ｐゴシック" panose="020B0600070205080204" pitchFamily="34" charset="-128"/>
              </a:rPr>
              <a:t>schools </a:t>
            </a:r>
          </a:p>
          <a:p>
            <a:r>
              <a:rPr lang="en-US" altLang="en-US" sz="2400">
                <a:ea typeface="ＭＳ Ｐゴシック" panose="020B0600070205080204" pitchFamily="34" charset="-128"/>
              </a:rPr>
              <a:t>outpatient health care</a:t>
            </a:r>
          </a:p>
          <a:p>
            <a:r>
              <a:rPr lang="en-US" altLang="en-US" sz="2400">
                <a:ea typeface="ＭＳ Ｐゴシック" panose="020B0600070205080204" pitchFamily="34" charset="-128"/>
              </a:rPr>
              <a:t>social services</a:t>
            </a:r>
          </a:p>
          <a:p>
            <a:r>
              <a:rPr lang="en-US" altLang="en-US" sz="2400">
                <a:ea typeface="ＭＳ Ｐゴシック" panose="020B0600070205080204" pitchFamily="34" charset="-128"/>
              </a:rPr>
              <a:t>high density of coworkers</a:t>
            </a:r>
          </a:p>
          <a:p>
            <a:r>
              <a:rPr lang="en-US" altLang="en-US" sz="2400">
                <a:ea typeface="ＭＳ Ｐゴシック" panose="020B0600070205080204" pitchFamily="34" charset="-128"/>
              </a:rPr>
              <a:t>high volume retail or other contact with the general public</a:t>
            </a:r>
          </a:p>
        </p:txBody>
      </p:sp>
      <p:sp>
        <p:nvSpPr>
          <p:cNvPr id="56324" name="Content Placeholder 3">
            <a:extLst>
              <a:ext uri="{FF2B5EF4-FFF2-40B4-BE49-F238E27FC236}">
                <a16:creationId xmlns:a16="http://schemas.microsoft.com/office/drawing/2014/main" id="{9A24B554-8FEE-4095-9F0B-DA0332B9657A}"/>
              </a:ext>
            </a:extLst>
          </p:cNvPr>
          <p:cNvSpPr>
            <a:spLocks noGrp="1"/>
          </p:cNvSpPr>
          <p:nvPr>
            <p:ph sz="half" idx="2"/>
          </p:nvPr>
        </p:nvSpPr>
        <p:spPr>
          <a:xfrm>
            <a:off x="4648200" y="2057400"/>
            <a:ext cx="3810000" cy="4038600"/>
          </a:xfrm>
        </p:spPr>
        <p:txBody>
          <a:bodyPr/>
          <a:lstStyle/>
          <a:p>
            <a:pPr>
              <a:buFontTx/>
              <a:buNone/>
            </a:pPr>
            <a:r>
              <a:rPr lang="en-US" altLang="en-US" sz="2400" u="sng">
                <a:ea typeface="ＭＳ Ｐゴシック" panose="020B0600070205080204" pitchFamily="34" charset="-128"/>
              </a:rPr>
              <a:t>Examples of job activities</a:t>
            </a:r>
            <a:endParaRPr lang="en-US" altLang="en-US" sz="2400">
              <a:ea typeface="ＭＳ Ｐゴシック" panose="020B0600070205080204" pitchFamily="34" charset="-128"/>
            </a:endParaRPr>
          </a:p>
          <a:p>
            <a:r>
              <a:rPr lang="en-US" altLang="en-US" sz="2400">
                <a:ea typeface="ＭＳ Ｐゴシック" panose="020B0600070205080204" pitchFamily="34" charset="-128"/>
              </a:rPr>
              <a:t>classroom instruction</a:t>
            </a:r>
          </a:p>
          <a:p>
            <a:r>
              <a:rPr lang="en-US" altLang="en-US" sz="2400">
                <a:ea typeface="ＭＳ Ｐゴシック" panose="020B0600070205080204" pitchFamily="34" charset="-128"/>
              </a:rPr>
              <a:t>aiding clients </a:t>
            </a:r>
          </a:p>
          <a:p>
            <a:r>
              <a:rPr lang="en-US" altLang="en-US" sz="2400">
                <a:ea typeface="ＭＳ Ｐゴシック" panose="020B0600070205080204" pitchFamily="34" charset="-128"/>
              </a:rPr>
              <a:t>serving customers</a:t>
            </a:r>
          </a:p>
          <a:p>
            <a:pPr>
              <a:buFontTx/>
              <a:buNone/>
            </a:pPr>
            <a:endParaRPr lang="en-US" altLang="en-US" sz="2400">
              <a:ea typeface="ＭＳ Ｐゴシック" panose="020B0600070205080204" pitchFamily="34" charset="-128"/>
            </a:endParaRPr>
          </a:p>
          <a:p>
            <a:endParaRPr lang="en-US" altLang="en-US">
              <a:ea typeface="ＭＳ Ｐゴシック" panose="020B0600070205080204" pitchFamily="34" charset="-128"/>
            </a:endParaRPr>
          </a:p>
        </p:txBody>
      </p:sp>
      <p:pic>
        <p:nvPicPr>
          <p:cNvPr id="56325" name="Picture 5" descr="21.jpg">
            <a:extLst>
              <a:ext uri="{FF2B5EF4-FFF2-40B4-BE49-F238E27FC236}">
                <a16:creationId xmlns:a16="http://schemas.microsoft.com/office/drawing/2014/main" id="{45BF1045-CA04-46EB-82BF-9E53DDA2E4F5}"/>
              </a:ext>
            </a:extLst>
          </p:cNvPr>
          <p:cNvPicPr>
            <a:picLocks noChangeAspect="1"/>
          </p:cNvPicPr>
          <p:nvPr/>
        </p:nvPicPr>
        <p:blipFill>
          <a:blip r:embed="rId3">
            <a:extLst>
              <a:ext uri="{28A0092B-C50C-407E-A947-70E740481C1C}">
                <a14:useLocalDpi xmlns:a14="http://schemas.microsoft.com/office/drawing/2010/main" val="0"/>
              </a:ext>
            </a:extLst>
          </a:blip>
          <a:srcRect t="16225" b="16225"/>
          <a:stretch>
            <a:fillRect/>
          </a:stretch>
        </p:blipFill>
        <p:spPr bwMode="auto">
          <a:xfrm>
            <a:off x="4800600" y="3886200"/>
            <a:ext cx="3835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211AA349-D031-4C9E-A0D1-75D3A34E4A8B}"/>
              </a:ext>
            </a:extLst>
          </p:cNvPr>
          <p:cNvSpPr>
            <a:spLocks noGrp="1"/>
          </p:cNvSpPr>
          <p:nvPr>
            <p:ph type="title"/>
          </p:nvPr>
        </p:nvSpPr>
        <p:spPr>
          <a:xfrm>
            <a:off x="685800" y="914400"/>
            <a:ext cx="7772400" cy="2057400"/>
          </a:xfrm>
        </p:spPr>
        <p:txBody>
          <a:bodyPr/>
          <a:lstStyle/>
          <a:p>
            <a:r>
              <a:rPr lang="en-US" altLang="en-US" u="sng">
                <a:ea typeface="ＭＳ Ｐゴシック" panose="020B0600070205080204" pitchFamily="34" charset="-128"/>
              </a:rPr>
              <a:t>Lower</a:t>
            </a:r>
            <a:r>
              <a:rPr lang="en-US" altLang="en-US">
                <a:ea typeface="ＭＳ Ｐゴシック" panose="020B0600070205080204" pitchFamily="34" charset="-128"/>
              </a:rPr>
              <a:t> exposure risk occupations are those that do not require contact with people known to be infected, nor frequent contact with the public</a:t>
            </a:r>
            <a:endParaRPr lang="en-US" altLang="en-US" u="sng">
              <a:ea typeface="ＭＳ Ｐゴシック" panose="020B0600070205080204" pitchFamily="34" charset="-128"/>
            </a:endParaRPr>
          </a:p>
        </p:txBody>
      </p:sp>
      <p:pic>
        <p:nvPicPr>
          <p:cNvPr id="58371" name="Content Placeholder 4" descr="22.jpg">
            <a:extLst>
              <a:ext uri="{FF2B5EF4-FFF2-40B4-BE49-F238E27FC236}">
                <a16:creationId xmlns:a16="http://schemas.microsoft.com/office/drawing/2014/main" id="{0942105A-54D2-4B1B-BE03-B1B5E94EB74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08" r="-108"/>
          <a:stretch>
            <a:fillRect/>
          </a:stretch>
        </p:blipFill>
        <p:spPr>
          <a:xfrm>
            <a:off x="1600200" y="3144838"/>
            <a:ext cx="6019800" cy="2951162"/>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17E32740-69AF-49B6-A390-4CF778C96576}"/>
              </a:ext>
            </a:extLst>
          </p:cNvPr>
          <p:cNvSpPr>
            <a:spLocks noGrp="1"/>
          </p:cNvSpPr>
          <p:nvPr>
            <p:ph type="title"/>
          </p:nvPr>
        </p:nvSpPr>
        <p:spPr/>
        <p:txBody>
          <a:bodyPr/>
          <a:lstStyle/>
          <a:p>
            <a:br>
              <a:rPr lang="en-US" altLang="en-US" sz="2000" dirty="0">
                <a:ea typeface="ＭＳ Ｐゴシック" panose="020B0600070205080204" pitchFamily="34" charset="-128"/>
              </a:rPr>
            </a:br>
            <a:r>
              <a:rPr lang="en-US" altLang="en-US" sz="2000" dirty="0">
                <a:ea typeface="ＭＳ Ｐゴシック" panose="020B0600070205080204" pitchFamily="34" charset="-128"/>
              </a:rPr>
              <a:t>The level of risk to employees in a health care or other type of facility depends on their exposure to known or suspected sources of COVID-19 resulting from their job duties</a:t>
            </a:r>
            <a:br>
              <a:rPr lang="en-US" altLang="en-US" sz="2000" dirty="0">
                <a:ea typeface="ＭＳ Ｐゴシック" panose="020B0600070205080204" pitchFamily="34" charset="-128"/>
              </a:rPr>
            </a:br>
            <a:r>
              <a:rPr lang="en-US" altLang="en-US" sz="2400" dirty="0">
                <a:ea typeface="ＭＳ Ｐゴシック" panose="020B0600070205080204" pitchFamily="34" charset="-128"/>
              </a:rPr>
              <a:t>	</a:t>
            </a:r>
            <a:br>
              <a:rPr lang="en-US" altLang="en-US" sz="2400" dirty="0">
                <a:ea typeface="ＭＳ Ｐゴシック" panose="020B0600070205080204" pitchFamily="34" charset="-128"/>
              </a:rPr>
            </a:br>
            <a:r>
              <a:rPr lang="en-US" altLang="en-US" sz="2000" dirty="0">
                <a:ea typeface="ＭＳ Ｐゴシック" panose="020B0600070205080204" pitchFamily="34" charset="-128"/>
              </a:rPr>
              <a:t>Setting				Job Activities	      </a:t>
            </a:r>
          </a:p>
        </p:txBody>
      </p:sp>
      <p:graphicFrame>
        <p:nvGraphicFramePr>
          <p:cNvPr id="4" name="Content Placeholder 3" descr="flow chart of the level of risk to employees in a health care setting to left is the entire health care setting.&#10;to the right are the levels of risk according to job activities:&#10;VERY HIGH: perform or present durring procesures that produce aerosols&#10;HIGH: Provide care to known or suspected patients (bedside care)&#10;MEDIUM: High frequency contact with general public but not known or suspected source (cafeteria)&#10;LOW: Minimal contact with public (office)&#10;">
            <a:extLst>
              <a:ext uri="{FF2B5EF4-FFF2-40B4-BE49-F238E27FC236}">
                <a16:creationId xmlns:a16="http://schemas.microsoft.com/office/drawing/2014/main" id="{3C3A1BE8-C77E-4B62-BAD6-B5E9407E0ED4}"/>
              </a:ext>
            </a:extLst>
          </p:cNvPr>
          <p:cNvGraphicFramePr>
            <a:graphicFrameLocks noGrp="1"/>
          </p:cNvGraphicFramePr>
          <p:nvPr>
            <p:ph idx="1"/>
          </p:nvPr>
        </p:nvGraphicFramePr>
        <p:xfrm>
          <a:off x="685800" y="2286000"/>
          <a:ext cx="77724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0420" name="TextBox 5">
            <a:extLst>
              <a:ext uri="{FF2B5EF4-FFF2-40B4-BE49-F238E27FC236}">
                <a16:creationId xmlns:a16="http://schemas.microsoft.com/office/drawing/2014/main" id="{D1B04855-D5F7-4ECE-BA77-F16806056F67}"/>
              </a:ext>
            </a:extLst>
          </p:cNvPr>
          <p:cNvSpPr txBox="1">
            <a:spLocks noChangeArrowheads="1"/>
          </p:cNvSpPr>
          <p:nvPr/>
        </p:nvSpPr>
        <p:spPr bwMode="auto">
          <a:xfrm>
            <a:off x="7467600" y="2438400"/>
            <a:ext cx="1066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algn="ctr"/>
            <a:endParaRPr lang="en-US" altLang="en-US"/>
          </a:p>
        </p:txBody>
      </p:sp>
      <p:sp>
        <p:nvSpPr>
          <p:cNvPr id="60421" name="TextBox 8">
            <a:extLst>
              <a:ext uri="{FF2B5EF4-FFF2-40B4-BE49-F238E27FC236}">
                <a16:creationId xmlns:a16="http://schemas.microsoft.com/office/drawing/2014/main" id="{D098A086-B000-4378-A5BE-9C4214E706B5}"/>
              </a:ext>
            </a:extLst>
          </p:cNvPr>
          <p:cNvSpPr txBox="1">
            <a:spLocks noChangeArrowheads="1"/>
          </p:cNvSpPr>
          <p:nvPr/>
        </p:nvSpPr>
        <p:spPr bwMode="auto">
          <a:xfrm>
            <a:off x="7620000" y="5638800"/>
            <a:ext cx="990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B38D0FCA-36E5-4CB9-98EC-361F6C6532D7}"/>
              </a:ext>
            </a:extLst>
          </p:cNvPr>
          <p:cNvSpPr>
            <a:spLocks noGrp="1"/>
          </p:cNvSpPr>
          <p:nvPr>
            <p:ph type="title"/>
          </p:nvPr>
        </p:nvSpPr>
        <p:spPr/>
        <p:txBody>
          <a:bodyPr/>
          <a:lstStyle/>
          <a:p>
            <a:r>
              <a:rPr lang="en-US" altLang="en-US">
                <a:ea typeface="ＭＳ Ｐゴシック" panose="020B0600070205080204" pitchFamily="34" charset="-128"/>
              </a:rPr>
              <a:t>Emergency services and critical</a:t>
            </a:r>
            <a:br>
              <a:rPr lang="en-US" altLang="en-US">
                <a:ea typeface="ＭＳ Ｐゴシック" panose="020B0600070205080204" pitchFamily="34" charset="-128"/>
              </a:rPr>
            </a:br>
            <a:r>
              <a:rPr lang="en-US" altLang="en-US">
                <a:ea typeface="ＭＳ Ｐゴシック" panose="020B0600070205080204" pitchFamily="34" charset="-128"/>
              </a:rPr>
              <a:t>infrastructure must be able to </a:t>
            </a:r>
            <a:br>
              <a:rPr lang="en-US" altLang="en-US">
                <a:ea typeface="ＭＳ Ｐゴシック" panose="020B0600070205080204" pitchFamily="34" charset="-128"/>
              </a:rPr>
            </a:br>
            <a:r>
              <a:rPr lang="en-US" altLang="en-US">
                <a:ea typeface="ＭＳ Ｐゴシック" panose="020B0600070205080204" pitchFamily="34" charset="-128"/>
              </a:rPr>
              <a:t>function during a pandemic</a:t>
            </a:r>
          </a:p>
        </p:txBody>
      </p:sp>
      <p:sp>
        <p:nvSpPr>
          <p:cNvPr id="62467" name="Content Placeholder 4">
            <a:extLst>
              <a:ext uri="{FF2B5EF4-FFF2-40B4-BE49-F238E27FC236}">
                <a16:creationId xmlns:a16="http://schemas.microsoft.com/office/drawing/2014/main" id="{B0068D47-284A-47C5-9A19-C3F87E78C733}"/>
              </a:ext>
            </a:extLst>
          </p:cNvPr>
          <p:cNvSpPr>
            <a:spLocks noGrp="1"/>
          </p:cNvSpPr>
          <p:nvPr>
            <p:ph sz="half" idx="2"/>
          </p:nvPr>
        </p:nvSpPr>
        <p:spPr/>
        <p:txBody>
          <a:bodyPr/>
          <a:lstStyle/>
          <a:p>
            <a:pPr>
              <a:buFontTx/>
              <a:buNone/>
            </a:pPr>
            <a:r>
              <a:rPr lang="en-US" altLang="en-US">
                <a:ea typeface="ＭＳ Ｐゴシック" panose="020B0600070205080204" pitchFamily="34" charset="-128"/>
              </a:rPr>
              <a:t>Emergency services and critical infrastructure include:</a:t>
            </a:r>
          </a:p>
          <a:p>
            <a:r>
              <a:rPr lang="en-US" altLang="en-US">
                <a:ea typeface="ＭＳ Ｐゴシック" panose="020B0600070205080204" pitchFamily="34" charset="-128"/>
              </a:rPr>
              <a:t>law enforcement</a:t>
            </a:r>
          </a:p>
          <a:p>
            <a:r>
              <a:rPr lang="en-US" altLang="en-US">
                <a:ea typeface="ＭＳ Ｐゴシック" panose="020B0600070205080204" pitchFamily="34" charset="-128"/>
              </a:rPr>
              <a:t>emergency response</a:t>
            </a:r>
          </a:p>
          <a:p>
            <a:r>
              <a:rPr lang="en-US" altLang="en-US">
                <a:ea typeface="ＭＳ Ｐゴシック" panose="020B0600070205080204" pitchFamily="34" charset="-128"/>
              </a:rPr>
              <a:t>public utilities</a:t>
            </a:r>
          </a:p>
        </p:txBody>
      </p:sp>
      <p:pic>
        <p:nvPicPr>
          <p:cNvPr id="62468" name="Content Placeholder 5" descr="24.jpg">
            <a:extLst>
              <a:ext uri="{FF2B5EF4-FFF2-40B4-BE49-F238E27FC236}">
                <a16:creationId xmlns:a16="http://schemas.microsoft.com/office/drawing/2014/main" id="{5555E1B3-E008-45DF-BA6F-CC0B1E172F2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AB243649-CCA8-4D01-9291-D7E4A4C6389A}"/>
              </a:ext>
            </a:extLst>
          </p:cNvPr>
          <p:cNvSpPr>
            <a:spLocks noGrp="1"/>
          </p:cNvSpPr>
          <p:nvPr>
            <p:ph type="title"/>
          </p:nvPr>
        </p:nvSpPr>
        <p:spPr>
          <a:xfrm>
            <a:off x="685800" y="914400"/>
            <a:ext cx="7772400" cy="1447800"/>
          </a:xfrm>
        </p:spPr>
        <p:txBody>
          <a:bodyPr/>
          <a:lstStyle/>
          <a:p>
            <a:r>
              <a:rPr lang="en-US" altLang="en-US" sz="3200">
                <a:solidFill>
                  <a:schemeClr val="tx1"/>
                </a:solidFill>
                <a:ea typeface="ＭＳ Ｐゴシック" panose="020B0600070205080204" pitchFamily="34" charset="-128"/>
              </a:rPr>
              <a:t>Keeping critical infrastructure and key resources operating is a priority</a:t>
            </a:r>
            <a:br>
              <a:rPr lang="en-US" altLang="en-US" sz="3200">
                <a:solidFill>
                  <a:schemeClr val="tx1"/>
                </a:solidFill>
                <a:ea typeface="ＭＳ Ｐゴシック" panose="020B0600070205080204" pitchFamily="34" charset="-128"/>
              </a:rPr>
            </a:br>
            <a:endParaRPr lang="en-US" altLang="en-US">
              <a:ea typeface="ＭＳ Ｐゴシック" panose="020B0600070205080204" pitchFamily="34" charset="-128"/>
            </a:endParaRPr>
          </a:p>
        </p:txBody>
      </p:sp>
      <p:sp>
        <p:nvSpPr>
          <p:cNvPr id="58371" name="Content Placeholder 2">
            <a:extLst>
              <a:ext uri="{FF2B5EF4-FFF2-40B4-BE49-F238E27FC236}">
                <a16:creationId xmlns:a16="http://schemas.microsoft.com/office/drawing/2014/main" id="{D3D1F188-C7DF-4133-BE11-C134334840B4}"/>
              </a:ext>
            </a:extLst>
          </p:cNvPr>
          <p:cNvSpPr>
            <a:spLocks noGrp="1"/>
          </p:cNvSpPr>
          <p:nvPr>
            <p:ph idx="1"/>
          </p:nvPr>
        </p:nvSpPr>
        <p:spPr>
          <a:xfrm>
            <a:off x="762000" y="2209800"/>
            <a:ext cx="7772400" cy="3962400"/>
          </a:xfrm>
          <a:ln>
            <a:miter lim="800000"/>
            <a:headEnd/>
            <a:tailEnd/>
          </a:ln>
        </p:spPr>
        <p:txBody>
          <a:bodyPr numCol="2"/>
          <a:lstStyle/>
          <a:p>
            <a:pPr>
              <a:defRPr/>
            </a:pPr>
            <a:r>
              <a:rPr lang="en-US" sz="2000" dirty="0">
                <a:ea typeface="+mn-ea"/>
                <a:cs typeface="+mn-cs"/>
              </a:rPr>
              <a:t>Government Facilities</a:t>
            </a:r>
          </a:p>
          <a:p>
            <a:pPr>
              <a:defRPr/>
            </a:pPr>
            <a:r>
              <a:rPr lang="en-US" sz="2000" dirty="0">
                <a:ea typeface="+mn-ea"/>
                <a:cs typeface="+mn-cs"/>
              </a:rPr>
              <a:t>Dams</a:t>
            </a:r>
          </a:p>
          <a:p>
            <a:pPr>
              <a:defRPr/>
            </a:pPr>
            <a:r>
              <a:rPr lang="en-US" sz="2000" dirty="0">
                <a:ea typeface="+mn-ea"/>
                <a:cs typeface="+mn-cs"/>
              </a:rPr>
              <a:t>Commercial Facilities</a:t>
            </a:r>
          </a:p>
          <a:p>
            <a:pPr>
              <a:defRPr/>
            </a:pPr>
            <a:r>
              <a:rPr lang="en-US" sz="2000" dirty="0">
                <a:ea typeface="+mn-ea"/>
                <a:cs typeface="+mn-cs"/>
              </a:rPr>
              <a:t>Nuclear Power Plants</a:t>
            </a:r>
          </a:p>
          <a:p>
            <a:pPr>
              <a:defRPr/>
            </a:pPr>
            <a:r>
              <a:rPr lang="en-US" sz="2000" dirty="0">
                <a:ea typeface="+mn-ea"/>
                <a:cs typeface="+mn-cs"/>
              </a:rPr>
              <a:t>Critical Infrastructure</a:t>
            </a:r>
          </a:p>
          <a:p>
            <a:pPr>
              <a:defRPr/>
            </a:pPr>
            <a:r>
              <a:rPr lang="en-US" sz="2000" dirty="0">
                <a:ea typeface="+mn-ea"/>
                <a:cs typeface="+mn-cs"/>
              </a:rPr>
              <a:t>Food and Agriculture</a:t>
            </a:r>
          </a:p>
          <a:p>
            <a:pPr>
              <a:defRPr/>
            </a:pPr>
            <a:r>
              <a:rPr lang="en-US" sz="2000" dirty="0">
                <a:ea typeface="+mn-ea"/>
                <a:cs typeface="+mn-cs"/>
              </a:rPr>
              <a:t>Public Health and Healthcare</a:t>
            </a:r>
          </a:p>
          <a:p>
            <a:pPr>
              <a:defRPr/>
            </a:pPr>
            <a:r>
              <a:rPr lang="en-US" sz="2000" dirty="0">
                <a:ea typeface="+mn-ea"/>
                <a:cs typeface="+mn-cs"/>
              </a:rPr>
              <a:t>Banking and Finance</a:t>
            </a:r>
          </a:p>
          <a:p>
            <a:pPr>
              <a:defRPr/>
            </a:pPr>
            <a:r>
              <a:rPr lang="en-US" sz="2000" dirty="0">
                <a:ea typeface="+mn-ea"/>
                <a:cs typeface="+mn-cs"/>
              </a:rPr>
              <a:t>Chemical and Hazardous Materials</a:t>
            </a:r>
          </a:p>
          <a:p>
            <a:pPr>
              <a:defRPr/>
            </a:pPr>
            <a:endParaRPr lang="en-US" sz="2000" dirty="0">
              <a:ea typeface="+mn-ea"/>
              <a:cs typeface="+mn-cs"/>
            </a:endParaRPr>
          </a:p>
          <a:p>
            <a:pPr>
              <a:defRPr/>
            </a:pPr>
            <a:r>
              <a:rPr lang="en-US" sz="2000" dirty="0">
                <a:ea typeface="+mn-ea"/>
                <a:cs typeface="+mn-cs"/>
              </a:rPr>
              <a:t>Defense Industrial Base</a:t>
            </a:r>
          </a:p>
          <a:p>
            <a:pPr>
              <a:defRPr/>
            </a:pPr>
            <a:r>
              <a:rPr lang="en-US" sz="2000" dirty="0">
                <a:ea typeface="+mn-ea"/>
                <a:cs typeface="+mn-cs"/>
              </a:rPr>
              <a:t>Water</a:t>
            </a:r>
          </a:p>
          <a:p>
            <a:pPr>
              <a:defRPr/>
            </a:pPr>
            <a:r>
              <a:rPr lang="en-US" sz="2000" dirty="0">
                <a:ea typeface="+mn-ea"/>
                <a:cs typeface="+mn-cs"/>
              </a:rPr>
              <a:t>Energy</a:t>
            </a:r>
          </a:p>
          <a:p>
            <a:pPr>
              <a:defRPr/>
            </a:pPr>
            <a:r>
              <a:rPr lang="en-US" sz="2000" dirty="0">
                <a:ea typeface="+mn-ea"/>
                <a:cs typeface="+mn-cs"/>
              </a:rPr>
              <a:t>Emergency Services</a:t>
            </a:r>
          </a:p>
          <a:p>
            <a:pPr>
              <a:defRPr/>
            </a:pPr>
            <a:r>
              <a:rPr lang="en-US" sz="2000" dirty="0">
                <a:ea typeface="+mn-ea"/>
                <a:cs typeface="+mn-cs"/>
              </a:rPr>
              <a:t>Information Technology</a:t>
            </a:r>
          </a:p>
          <a:p>
            <a:pPr>
              <a:defRPr/>
            </a:pPr>
            <a:r>
              <a:rPr lang="en-US" sz="2000" dirty="0">
                <a:ea typeface="+mn-ea"/>
                <a:cs typeface="+mn-cs"/>
              </a:rPr>
              <a:t>Telecommunications</a:t>
            </a:r>
          </a:p>
          <a:p>
            <a:pPr>
              <a:defRPr/>
            </a:pPr>
            <a:r>
              <a:rPr lang="en-US" sz="2000" dirty="0">
                <a:ea typeface="+mn-ea"/>
                <a:cs typeface="+mn-cs"/>
              </a:rPr>
              <a:t>Postal and Shipping</a:t>
            </a:r>
          </a:p>
          <a:p>
            <a:pPr>
              <a:defRPr/>
            </a:pPr>
            <a:r>
              <a:rPr lang="en-US" sz="2000" dirty="0">
                <a:ea typeface="+mn-ea"/>
                <a:cs typeface="+mn-cs"/>
              </a:rPr>
              <a:t>Transportation</a:t>
            </a:r>
          </a:p>
          <a:p>
            <a:pPr>
              <a:defRPr/>
            </a:pPr>
            <a:r>
              <a:rPr lang="en-US" sz="2000" dirty="0">
                <a:ea typeface="+mn-ea"/>
                <a:cs typeface="+mn-cs"/>
              </a:rPr>
              <a:t>National Monuments and Icons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83961A62-3CA1-41E1-AEE5-D8538FA3198C}"/>
              </a:ext>
            </a:extLst>
          </p:cNvPr>
          <p:cNvSpPr>
            <a:spLocks noGrp="1"/>
          </p:cNvSpPr>
          <p:nvPr>
            <p:ph type="title"/>
          </p:nvPr>
        </p:nvSpPr>
        <p:spPr/>
        <p:txBody>
          <a:bodyPr/>
          <a:lstStyle/>
          <a:p>
            <a:r>
              <a:rPr lang="en-US" altLang="en-US" sz="2800" dirty="0">
                <a:solidFill>
                  <a:srgbClr val="FF0000"/>
                </a:solidFill>
                <a:ea typeface="ＭＳ Ｐゴシック" panose="020B0600070205080204" pitchFamily="34" charset="-128"/>
              </a:rPr>
              <a:t>Delete </a:t>
            </a:r>
            <a:r>
              <a:rPr lang="en-US" altLang="en-US" sz="2800" dirty="0" err="1">
                <a:solidFill>
                  <a:srgbClr val="FF0000"/>
                </a:solidFill>
                <a:ea typeface="ＭＳ Ｐゴシック" panose="020B0600070205080204" pitchFamily="34" charset="-128"/>
              </a:rPr>
              <a:t>page</a:t>
            </a:r>
            <a:r>
              <a:rPr lang="en-US" altLang="en-US" sz="2800" dirty="0" err="1">
                <a:ea typeface="ＭＳ Ｐゴシック" panose="020B0600070205080204" pitchFamily="34" charset="-128"/>
              </a:rPr>
              <a:t>Contact</a:t>
            </a:r>
            <a:r>
              <a:rPr lang="en-US" altLang="en-US" sz="2800" dirty="0">
                <a:ea typeface="ＭＳ Ｐゴシック" panose="020B0600070205080204" pitchFamily="34" charset="-128"/>
              </a:rPr>
              <a:t> with swine does not pose a serious threat of H1N1 in people at this time</a:t>
            </a:r>
          </a:p>
        </p:txBody>
      </p:sp>
      <p:sp>
        <p:nvSpPr>
          <p:cNvPr id="66563" name="Content Placeholder 2">
            <a:extLst>
              <a:ext uri="{FF2B5EF4-FFF2-40B4-BE49-F238E27FC236}">
                <a16:creationId xmlns:a16="http://schemas.microsoft.com/office/drawing/2014/main" id="{FAFE69BB-219A-46A4-941C-208E9537372E}"/>
              </a:ext>
            </a:extLst>
          </p:cNvPr>
          <p:cNvSpPr>
            <a:spLocks noGrp="1"/>
          </p:cNvSpPr>
          <p:nvPr>
            <p:ph sz="half" idx="1"/>
          </p:nvPr>
        </p:nvSpPr>
        <p:spPr>
          <a:xfrm>
            <a:off x="685800" y="2057400"/>
            <a:ext cx="3810000" cy="3810000"/>
          </a:xfrm>
        </p:spPr>
        <p:txBody>
          <a:bodyPr/>
          <a:lstStyle/>
          <a:p>
            <a:pPr>
              <a:buFontTx/>
              <a:buNone/>
            </a:pPr>
            <a:endParaRPr lang="en-US" altLang="en-US" sz="2000">
              <a:ea typeface="ＭＳ Ｐゴシック" panose="020B0600070205080204" pitchFamily="34" charset="-128"/>
            </a:endParaRPr>
          </a:p>
          <a:p>
            <a:r>
              <a:rPr lang="en-US" altLang="en-US" sz="2000">
                <a:ea typeface="ＭＳ Ｐゴシック" panose="020B0600070205080204" pitchFamily="34" charset="-128"/>
              </a:rPr>
              <a:t>H1N1 could spread in the future through contact with infected pigs or environments contaminated with H1N1 flu virus  </a:t>
            </a:r>
          </a:p>
          <a:p>
            <a:endParaRPr lang="en-US" altLang="en-US" sz="2000">
              <a:ea typeface="ＭＳ Ｐゴシック" panose="020B0600070205080204" pitchFamily="34" charset="-128"/>
            </a:endParaRPr>
          </a:p>
          <a:p>
            <a:r>
              <a:rPr lang="en-US" altLang="en-US" sz="2000">
                <a:ea typeface="ＭＳ Ｐゴシック" panose="020B0600070205080204" pitchFamily="34" charset="-128"/>
              </a:rPr>
              <a:t>Cannot catch H1N1 from eating pork</a:t>
            </a:r>
          </a:p>
        </p:txBody>
      </p:sp>
      <p:pic>
        <p:nvPicPr>
          <p:cNvPr id="66564" name="Content Placeholder 5" descr="26.jpg">
            <a:extLst>
              <a:ext uri="{FF2B5EF4-FFF2-40B4-BE49-F238E27FC236}">
                <a16:creationId xmlns:a16="http://schemas.microsoft.com/office/drawing/2014/main" id="{42418E6F-F4AA-41DB-B8FD-E7629759657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3">
            <a:extLst>
              <a:ext uri="{FF2B5EF4-FFF2-40B4-BE49-F238E27FC236}">
                <a16:creationId xmlns:a16="http://schemas.microsoft.com/office/drawing/2014/main" id="{84F76BFC-7355-4110-B2D1-233B848CF6E3}"/>
              </a:ext>
            </a:extLst>
          </p:cNvPr>
          <p:cNvSpPr>
            <a:spLocks noGrp="1"/>
          </p:cNvSpPr>
          <p:nvPr>
            <p:ph type="title"/>
          </p:nvPr>
        </p:nvSpPr>
        <p:spPr/>
        <p:txBody>
          <a:bodyPr/>
          <a:lstStyle/>
          <a:p>
            <a:r>
              <a:rPr lang="en-US" altLang="en-US" dirty="0">
                <a:solidFill>
                  <a:srgbClr val="FF0000"/>
                </a:solidFill>
                <a:ea typeface="ＭＳ Ｐゴシック" panose="020B0600070205080204" pitchFamily="34" charset="-128"/>
              </a:rPr>
              <a:t>Delete page </a:t>
            </a:r>
            <a:r>
              <a:rPr lang="en-US" altLang="en-US" dirty="0">
                <a:ea typeface="ＭＳ Ｐゴシック" panose="020B0600070205080204" pitchFamily="34" charset="-128"/>
              </a:rPr>
              <a:t>Pigs can get swine flu</a:t>
            </a:r>
          </a:p>
        </p:txBody>
      </p:sp>
      <p:sp>
        <p:nvSpPr>
          <p:cNvPr id="68611" name="Content Placeholder 4">
            <a:extLst>
              <a:ext uri="{FF2B5EF4-FFF2-40B4-BE49-F238E27FC236}">
                <a16:creationId xmlns:a16="http://schemas.microsoft.com/office/drawing/2014/main" id="{EBEBF61E-B237-49F3-8C75-25F69769CC5A}"/>
              </a:ext>
            </a:extLst>
          </p:cNvPr>
          <p:cNvSpPr>
            <a:spLocks noGrp="1"/>
          </p:cNvSpPr>
          <p:nvPr>
            <p:ph idx="1"/>
          </p:nvPr>
        </p:nvSpPr>
        <p:spPr/>
        <p:txBody>
          <a:bodyPr/>
          <a:lstStyle/>
          <a:p>
            <a:pPr>
              <a:buFontTx/>
              <a:buNone/>
            </a:pPr>
            <a:r>
              <a:rPr lang="en-US" altLang="en-US" sz="2000">
                <a:solidFill>
                  <a:srgbClr val="1E4649"/>
                </a:solidFill>
                <a:ea typeface="ＭＳ Ｐゴシック" panose="020B0600070205080204" pitchFamily="34" charset="-128"/>
              </a:rPr>
              <a:t>Signs of flu in pigs can include any of the following:</a:t>
            </a:r>
          </a:p>
          <a:p>
            <a:r>
              <a:rPr lang="en-US" altLang="en-US" sz="2000">
                <a:solidFill>
                  <a:srgbClr val="1E4649"/>
                </a:solidFill>
                <a:ea typeface="ＭＳ Ｐゴシック" panose="020B0600070205080204" pitchFamily="34" charset="-128"/>
              </a:rPr>
              <a:t>sudden onset of fever</a:t>
            </a:r>
          </a:p>
          <a:p>
            <a:r>
              <a:rPr lang="en-US" altLang="en-US" sz="2000">
                <a:solidFill>
                  <a:srgbClr val="1E4649"/>
                </a:solidFill>
                <a:ea typeface="ＭＳ Ｐゴシック" panose="020B0600070205080204" pitchFamily="34" charset="-128"/>
              </a:rPr>
              <a:t>lethargy, lack of alertness</a:t>
            </a:r>
          </a:p>
          <a:p>
            <a:r>
              <a:rPr lang="en-US" altLang="en-US" sz="2000">
                <a:solidFill>
                  <a:srgbClr val="1E4649"/>
                </a:solidFill>
                <a:ea typeface="ＭＳ Ｐゴシック" panose="020B0600070205080204" pitchFamily="34" charset="-128"/>
              </a:rPr>
              <a:t>going off feed (poor appetite)</a:t>
            </a:r>
          </a:p>
          <a:p>
            <a:r>
              <a:rPr lang="en-US" altLang="en-US" sz="2000">
                <a:solidFill>
                  <a:srgbClr val="1E4649"/>
                </a:solidFill>
                <a:ea typeface="ＭＳ Ｐゴシック" panose="020B0600070205080204" pitchFamily="34" charset="-128"/>
              </a:rPr>
              <a:t>coughing (barking)</a:t>
            </a:r>
          </a:p>
          <a:p>
            <a:r>
              <a:rPr lang="en-US" altLang="en-US" sz="2000">
                <a:solidFill>
                  <a:srgbClr val="1E4649"/>
                </a:solidFill>
                <a:ea typeface="ＭＳ Ｐゴシック" panose="020B0600070205080204" pitchFamily="34" charset="-128"/>
              </a:rPr>
              <a:t>discharge from the nose or eyes, eye redness or inflammation</a:t>
            </a:r>
          </a:p>
          <a:p>
            <a:r>
              <a:rPr lang="en-US" altLang="en-US" sz="2000">
                <a:solidFill>
                  <a:srgbClr val="1E4649"/>
                </a:solidFill>
                <a:ea typeface="ＭＳ Ｐゴシック" panose="020B0600070205080204" pitchFamily="34" charset="-128"/>
              </a:rPr>
              <a:t>sneezing</a:t>
            </a:r>
          </a:p>
          <a:p>
            <a:r>
              <a:rPr lang="en-US" altLang="en-US" sz="2000">
                <a:solidFill>
                  <a:srgbClr val="1E4649"/>
                </a:solidFill>
                <a:ea typeface="ＭＳ Ｐゴシック" panose="020B0600070205080204" pitchFamily="34" charset="-128"/>
              </a:rPr>
              <a:t>breathing difficulties</a:t>
            </a:r>
            <a:endParaRPr lang="en-US" altLang="en-US" sz="2000">
              <a:ea typeface="ＭＳ Ｐゴシック" panose="020B0600070205080204"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EBEB8D79-F1A5-4B62-BA1E-4F821124ED3B}"/>
              </a:ext>
            </a:extLst>
          </p:cNvPr>
          <p:cNvSpPr>
            <a:spLocks noGrp="1"/>
          </p:cNvSpPr>
          <p:nvPr>
            <p:ph type="title"/>
          </p:nvPr>
        </p:nvSpPr>
        <p:spPr/>
        <p:txBody>
          <a:bodyPr/>
          <a:lstStyle/>
          <a:p>
            <a:r>
              <a:rPr lang="en-US" altLang="en-US" dirty="0">
                <a:ea typeface="ＭＳ Ｐゴシック" panose="020B0600070205080204" pitchFamily="34" charset="-128"/>
              </a:rPr>
              <a:t>Module 3:</a:t>
            </a:r>
            <a:br>
              <a:rPr lang="en-US" altLang="en-US" dirty="0">
                <a:ea typeface="ＭＳ Ｐゴシック" panose="020B0600070205080204" pitchFamily="34" charset="-128"/>
              </a:rPr>
            </a:br>
            <a:r>
              <a:rPr lang="en-US" altLang="en-US" dirty="0">
                <a:ea typeface="ＭＳ Ｐゴシック" panose="020B0600070205080204" pitchFamily="34" charset="-128"/>
              </a:rPr>
              <a:t>  Methods to Prevent COVID-19 </a:t>
            </a:r>
            <a:br>
              <a:rPr lang="en-US" altLang="en-US" dirty="0">
                <a:ea typeface="ＭＳ Ｐゴシック" panose="020B0600070205080204" pitchFamily="34" charset="-128"/>
              </a:rPr>
            </a:br>
            <a:r>
              <a:rPr lang="en-US" altLang="en-US" dirty="0">
                <a:ea typeface="ＭＳ Ｐゴシック" panose="020B0600070205080204" pitchFamily="34" charset="-128"/>
              </a:rPr>
              <a:t>Exposure in the Workplace</a:t>
            </a:r>
          </a:p>
        </p:txBody>
      </p:sp>
      <p:pic>
        <p:nvPicPr>
          <p:cNvPr id="70659" name="Content Placeholder 4" descr="28.jpg">
            <a:extLst>
              <a:ext uri="{FF2B5EF4-FFF2-40B4-BE49-F238E27FC236}">
                <a16:creationId xmlns:a16="http://schemas.microsoft.com/office/drawing/2014/main" id="{32DA90AF-7B95-4130-B78B-B4CB52E6BD2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69" r="-169"/>
          <a:stretch>
            <a:fillRect/>
          </a:stretch>
        </p:blip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9C157EBE-65F3-42C5-AC71-83608ABB4D6A}"/>
              </a:ext>
            </a:extLst>
          </p:cNvPr>
          <p:cNvSpPr>
            <a:spLocks noGrp="1"/>
          </p:cNvSpPr>
          <p:nvPr>
            <p:ph type="title"/>
          </p:nvPr>
        </p:nvSpPr>
        <p:spPr/>
        <p:txBody>
          <a:bodyPr/>
          <a:lstStyle/>
          <a:p>
            <a:r>
              <a:rPr lang="en-US" altLang="en-US">
                <a:ea typeface="ＭＳ Ｐゴシック" panose="020B0600070205080204" pitchFamily="34" charset="-128"/>
              </a:rPr>
              <a:t>Basic hygiene and social distancing steps that apply to every workplace</a:t>
            </a:r>
          </a:p>
        </p:txBody>
      </p:sp>
      <p:sp>
        <p:nvSpPr>
          <p:cNvPr id="72707" name="Content Placeholder 4">
            <a:extLst>
              <a:ext uri="{FF2B5EF4-FFF2-40B4-BE49-F238E27FC236}">
                <a16:creationId xmlns:a16="http://schemas.microsoft.com/office/drawing/2014/main" id="{42FF70A9-AEE3-4102-90C1-063CBDB0AEEC}"/>
              </a:ext>
            </a:extLst>
          </p:cNvPr>
          <p:cNvSpPr>
            <a:spLocks noGrp="1"/>
          </p:cNvSpPr>
          <p:nvPr>
            <p:ph idx="1"/>
          </p:nvPr>
        </p:nvSpPr>
        <p:spPr/>
        <p:txBody>
          <a:bodyPr/>
          <a:lstStyle/>
          <a:p>
            <a:r>
              <a:rPr lang="en-US" altLang="en-US" sz="2000">
                <a:ea typeface="ＭＳ Ｐゴシック" panose="020B0600070205080204" pitchFamily="34" charset="-128"/>
              </a:rPr>
              <a:t>Stay home when sick</a:t>
            </a:r>
          </a:p>
          <a:p>
            <a:r>
              <a:rPr lang="en-US" altLang="en-US" sz="2000">
                <a:ea typeface="ＭＳ Ｐゴシック" panose="020B0600070205080204" pitchFamily="34" charset="-128"/>
              </a:rPr>
              <a:t>Wash hands or use sanitizer frequently</a:t>
            </a:r>
          </a:p>
          <a:p>
            <a:r>
              <a:rPr lang="en-US" altLang="en-US" sz="2000">
                <a:ea typeface="ＭＳ Ｐゴシック" panose="020B0600070205080204" pitchFamily="34" charset="-128"/>
              </a:rPr>
              <a:t>Avoid touching your nose, mouth &amp; eyes</a:t>
            </a:r>
          </a:p>
          <a:p>
            <a:r>
              <a:rPr lang="en-US" altLang="en-US" sz="2000">
                <a:ea typeface="ＭＳ Ｐゴシック" panose="020B0600070205080204" pitchFamily="34" charset="-128"/>
              </a:rPr>
              <a:t>Cover coughs &amp; sneezes with tissues or sleeve</a:t>
            </a:r>
          </a:p>
          <a:p>
            <a:r>
              <a:rPr lang="en-US" altLang="en-US" sz="2000">
                <a:ea typeface="ＭＳ Ｐゴシック" panose="020B0600070205080204" pitchFamily="34" charset="-128"/>
              </a:rPr>
              <a:t>Dispose of tissues in no-touch bins</a:t>
            </a:r>
          </a:p>
          <a:p>
            <a:r>
              <a:rPr lang="en-US" altLang="en-US" sz="2000">
                <a:ea typeface="ＭＳ Ｐゴシック" panose="020B0600070205080204" pitchFamily="34" charset="-128"/>
              </a:rPr>
              <a:t>Wash hands or use sanitizer after coughing, sneezing or blowing nose</a:t>
            </a:r>
          </a:p>
          <a:p>
            <a:r>
              <a:rPr lang="en-US" altLang="en-US" sz="2000">
                <a:ea typeface="ＭＳ Ｐゴシック" panose="020B0600070205080204" pitchFamily="34" charset="-128"/>
              </a:rPr>
              <a:t>Avoid close contact with coworkers and customers</a:t>
            </a:r>
          </a:p>
          <a:p>
            <a:r>
              <a:rPr lang="en-US" altLang="en-US" sz="2000">
                <a:ea typeface="ＭＳ Ｐゴシック" panose="020B0600070205080204" pitchFamily="34" charset="-128"/>
              </a:rPr>
              <a:t>Avoid shaking hands/wash hands after physical contact with others</a:t>
            </a:r>
          </a:p>
          <a:p>
            <a:endParaRPr lang="en-US" altLang="en-US" sz="2000">
              <a:ea typeface="ＭＳ Ｐゴシック" panose="020B0600070205080204" pitchFamily="34" charset="-128"/>
            </a:endParaRPr>
          </a:p>
          <a:p>
            <a:endParaRPr lang="en-US" altLang="en-US" sz="2000">
              <a:ea typeface="ＭＳ Ｐゴシック" panose="020B0600070205080204" pitchFamily="34" charset="-128"/>
            </a:endParaRPr>
          </a:p>
          <a:p>
            <a:endParaRPr lang="en-US" altLang="en-US" sz="2000">
              <a:ea typeface="ＭＳ Ｐゴシック" panose="020B0600070205080204" pitchFamily="34" charset="-128"/>
            </a:endParaRPr>
          </a:p>
          <a:p>
            <a:endParaRPr lang="en-US" altLang="en-US" sz="2000">
              <a:ea typeface="ＭＳ Ｐゴシック" panose="020B0600070205080204" pitchFamily="34" charset="-128"/>
            </a:endParaRPr>
          </a:p>
          <a:p>
            <a:endParaRPr lang="en-US" altLang="en-US" sz="2000">
              <a:ea typeface="ＭＳ Ｐゴシック" panose="020B0600070205080204"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341EB2E7-685E-4E57-8551-2ED828330378}"/>
              </a:ext>
            </a:extLst>
          </p:cNvPr>
          <p:cNvSpPr>
            <a:spLocks noGrp="1"/>
          </p:cNvSpPr>
          <p:nvPr>
            <p:ph type="title"/>
          </p:nvPr>
        </p:nvSpPr>
        <p:spPr/>
        <p:txBody>
          <a:bodyPr/>
          <a:lstStyle/>
          <a:p>
            <a:r>
              <a:rPr lang="en-US" altLang="en-US">
                <a:ea typeface="ＭＳ Ｐゴシック" panose="020B0600070205080204" pitchFamily="34" charset="-128"/>
              </a:rPr>
              <a:t>Basic hygiene and social distancing steps that apply to every workplace</a:t>
            </a:r>
            <a:br>
              <a:rPr lang="en-US" altLang="en-US">
                <a:ea typeface="ＭＳ Ｐゴシック" panose="020B0600070205080204" pitchFamily="34" charset="-128"/>
              </a:rPr>
            </a:br>
            <a:r>
              <a:rPr lang="en-US" altLang="en-US">
                <a:ea typeface="ＭＳ Ｐゴシック" panose="020B0600070205080204" pitchFamily="34" charset="-128"/>
              </a:rPr>
              <a:t>(continued)</a:t>
            </a:r>
          </a:p>
        </p:txBody>
      </p:sp>
      <p:sp>
        <p:nvSpPr>
          <p:cNvPr id="74755" name="Content Placeholder 2">
            <a:extLst>
              <a:ext uri="{FF2B5EF4-FFF2-40B4-BE49-F238E27FC236}">
                <a16:creationId xmlns:a16="http://schemas.microsoft.com/office/drawing/2014/main" id="{1840EEE7-76DA-446B-819E-468068D4A738}"/>
              </a:ext>
            </a:extLst>
          </p:cNvPr>
          <p:cNvSpPr>
            <a:spLocks noGrp="1"/>
          </p:cNvSpPr>
          <p:nvPr>
            <p:ph idx="1"/>
          </p:nvPr>
        </p:nvSpPr>
        <p:spPr/>
        <p:txBody>
          <a:bodyPr/>
          <a:lstStyle/>
          <a:p>
            <a:r>
              <a:rPr lang="en-US" altLang="en-US">
                <a:ea typeface="ＭＳ Ｐゴシック" panose="020B0600070205080204" pitchFamily="34" charset="-128"/>
              </a:rPr>
              <a:t>If wearing gloves, wash hands after removing</a:t>
            </a:r>
          </a:p>
          <a:p>
            <a:r>
              <a:rPr lang="en-US" altLang="en-US">
                <a:ea typeface="ＭＳ Ｐゴシック" panose="020B0600070205080204" pitchFamily="34" charset="-128"/>
              </a:rPr>
              <a:t>Keep common surfaces (such as telephones, keyboards, etc) clean</a:t>
            </a:r>
          </a:p>
          <a:p>
            <a:r>
              <a:rPr lang="en-US" altLang="en-US">
                <a:ea typeface="ＭＳ Ｐゴシック" panose="020B0600070205080204" pitchFamily="34" charset="-128"/>
              </a:rPr>
              <a:t>Avoid using other workers’ equipment if possible</a:t>
            </a:r>
          </a:p>
          <a:p>
            <a:r>
              <a:rPr lang="en-US" altLang="en-US">
                <a:ea typeface="ＭＳ Ｐゴシック" panose="020B0600070205080204" pitchFamily="34" charset="-128"/>
              </a:rPr>
              <a:t>Minimize group meetings by using phone, email, etc., and avoid close contact when meetings are necessary</a:t>
            </a:r>
          </a:p>
          <a:p>
            <a:r>
              <a:rPr lang="en-US" altLang="en-US">
                <a:ea typeface="ＭＳ Ｐゴシック" panose="020B0600070205080204" pitchFamily="34" charset="-128"/>
              </a:rPr>
              <a:t>Limit unnecessary visitors to the workplace</a:t>
            </a:r>
          </a:p>
          <a:p>
            <a:r>
              <a:rPr lang="en-US" altLang="en-US">
                <a:ea typeface="ＭＳ Ｐゴシック" panose="020B0600070205080204" pitchFamily="34" charset="-128"/>
              </a:rPr>
              <a:t>Maintain your physical and emotional health with rest, diet, exercise and relaxation</a:t>
            </a:r>
          </a:p>
          <a:p>
            <a:endParaRPr lang="en-US" altLang="en-US">
              <a:ea typeface="ＭＳ Ｐゴシック" panose="020B0600070205080204"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0D0D8BAC-10E5-416B-AB17-6D3847C27C97}"/>
              </a:ext>
            </a:extLst>
          </p:cNvPr>
          <p:cNvSpPr>
            <a:spLocks noGrp="1"/>
          </p:cNvSpPr>
          <p:nvPr>
            <p:ph type="title"/>
          </p:nvPr>
        </p:nvSpPr>
        <p:spPr/>
        <p:txBody>
          <a:bodyPr/>
          <a:lstStyle/>
          <a:p>
            <a:r>
              <a:rPr lang="en-US" altLang="en-US" dirty="0">
                <a:ea typeface="ＭＳ Ｐゴシック" panose="020B0600070205080204" pitchFamily="34" charset="-128"/>
              </a:rPr>
              <a:t>COVID-19 planning should be integrated into an existing safety and health system</a:t>
            </a:r>
          </a:p>
        </p:txBody>
      </p:sp>
      <p:sp>
        <p:nvSpPr>
          <p:cNvPr id="76803" name="Content Placeholder 2">
            <a:extLst>
              <a:ext uri="{FF2B5EF4-FFF2-40B4-BE49-F238E27FC236}">
                <a16:creationId xmlns:a16="http://schemas.microsoft.com/office/drawing/2014/main" id="{1BFC971F-0734-439D-A61D-5ADEA6580135}"/>
              </a:ext>
            </a:extLst>
          </p:cNvPr>
          <p:cNvSpPr>
            <a:spLocks noGrp="1"/>
          </p:cNvSpPr>
          <p:nvPr>
            <p:ph idx="1"/>
          </p:nvPr>
        </p:nvSpPr>
        <p:spPr>
          <a:xfrm>
            <a:off x="609600" y="2362200"/>
            <a:ext cx="7772400" cy="3810000"/>
          </a:xfrm>
        </p:spPr>
        <p:txBody>
          <a:bodyPr/>
          <a:lstStyle/>
          <a:p>
            <a:pPr eaLnBrk="1" hangingPunct="1"/>
            <a:r>
              <a:rPr lang="en-US" altLang="en-US">
                <a:ea typeface="ＭＳ Ｐゴシック" panose="020B0600070205080204" pitchFamily="34" charset="-128"/>
              </a:rPr>
              <a:t>Management leadership and employee participation</a:t>
            </a:r>
          </a:p>
          <a:p>
            <a:pPr eaLnBrk="1" hangingPunct="1"/>
            <a:r>
              <a:rPr lang="en-US" altLang="en-US">
                <a:ea typeface="ＭＳ Ｐゴシック" panose="020B0600070205080204" pitchFamily="34" charset="-128"/>
              </a:rPr>
              <a:t>Hazard identification and assessment</a:t>
            </a:r>
          </a:p>
          <a:p>
            <a:pPr eaLnBrk="1" hangingPunct="1"/>
            <a:r>
              <a:rPr lang="en-US" altLang="en-US">
                <a:ea typeface="ＭＳ Ｐゴシック" panose="020B0600070205080204" pitchFamily="34" charset="-128"/>
              </a:rPr>
              <a:t>Hazard prevention and control</a:t>
            </a:r>
          </a:p>
          <a:p>
            <a:pPr eaLnBrk="1" hangingPunct="1"/>
            <a:r>
              <a:rPr lang="en-US" altLang="en-US">
                <a:ea typeface="ＭＳ Ｐゴシック" panose="020B0600070205080204" pitchFamily="34" charset="-128"/>
              </a:rPr>
              <a:t>Education and training</a:t>
            </a:r>
          </a:p>
          <a:p>
            <a:pPr eaLnBrk="1" hangingPunct="1"/>
            <a:r>
              <a:rPr lang="en-US" altLang="en-US">
                <a:ea typeface="ＭＳ Ｐゴシック" panose="020B0600070205080204" pitchFamily="34" charset="-128"/>
              </a:rPr>
              <a:t>System evaluation and improvement</a:t>
            </a:r>
          </a:p>
          <a:p>
            <a:pPr eaLnBrk="1" hangingPunct="1">
              <a:spcBef>
                <a:spcPts val="500"/>
              </a:spcBef>
              <a:spcAft>
                <a:spcPts val="500"/>
              </a:spcAft>
            </a:pPr>
            <a:r>
              <a:rPr lang="en-US" altLang="en-US">
                <a:ea typeface="ＭＳ Ｐゴシック" panose="020B0600070205080204" pitchFamily="34" charset="-128"/>
              </a:rPr>
              <a:t>Plan for a pandemic with “increased severity”</a:t>
            </a:r>
          </a:p>
          <a:p>
            <a:pPr lvl="1" eaLnBrk="1" hangingPunct="1">
              <a:spcBef>
                <a:spcPts val="500"/>
              </a:spcBef>
              <a:spcAft>
                <a:spcPts val="500"/>
              </a:spcAft>
            </a:pPr>
            <a:r>
              <a:rPr lang="en-US" altLang="en-US" sz="2400">
                <a:ea typeface="ＭＳ Ｐゴシック" panose="020B0600070205080204" pitchFamily="34" charset="-128"/>
              </a:rPr>
              <a:t>CDC recommends planning for current severity and “increasing severity”</a:t>
            </a:r>
          </a:p>
          <a:p>
            <a:pPr eaLnBrk="1" hangingPunct="1"/>
            <a:endParaRPr lang="en-US" altLang="en-US">
              <a:ea typeface="ＭＳ Ｐゴシック" panose="020B0600070205080204"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9370AABC-6840-4C2E-9220-477E56B2B699}"/>
              </a:ext>
            </a:extLst>
          </p:cNvPr>
          <p:cNvSpPr>
            <a:spLocks noGrp="1"/>
          </p:cNvSpPr>
          <p:nvPr>
            <p:ph type="title"/>
          </p:nvPr>
        </p:nvSpPr>
        <p:spPr/>
        <p:txBody>
          <a:bodyPr/>
          <a:lstStyle/>
          <a:p>
            <a:r>
              <a:rPr lang="en-US" altLang="en-US">
                <a:ea typeface="ＭＳ Ｐゴシック" panose="020B0600070205080204" pitchFamily="34" charset="-128"/>
              </a:rPr>
              <a:t>Use methods that protect workers, starting with the most effective</a:t>
            </a:r>
          </a:p>
        </p:txBody>
      </p:sp>
      <p:graphicFrame>
        <p:nvGraphicFramePr>
          <p:cNvPr id="4" name="Content Placeholder 3">
            <a:extLst>
              <a:ext uri="{FF2B5EF4-FFF2-40B4-BE49-F238E27FC236}">
                <a16:creationId xmlns:a16="http://schemas.microsoft.com/office/drawing/2014/main" id="{7D2FEF4E-8D94-4A2B-9D8C-6D56C503E6F5}"/>
              </a:ext>
            </a:extLst>
          </p:cNvPr>
          <p:cNvGraphicFramePr>
            <a:graphicFrameLocks noGrp="1"/>
          </p:cNvGraphicFramePr>
          <p:nvPr>
            <p:ph idx="1"/>
          </p:nvPr>
        </p:nvGraphicFramePr>
        <p:xfrm>
          <a:off x="685800" y="2286000"/>
          <a:ext cx="77724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1">
            <a:extLst>
              <a:ext uri="{FF2B5EF4-FFF2-40B4-BE49-F238E27FC236}">
                <a16:creationId xmlns:a16="http://schemas.microsoft.com/office/drawing/2014/main" id="{722D981D-980E-4EA5-B371-385DC4FAB5D6}"/>
              </a:ext>
            </a:extLst>
          </p:cNvPr>
          <p:cNvSpPr>
            <a:spLocks noGrp="1"/>
          </p:cNvSpPr>
          <p:nvPr>
            <p:ph type="title"/>
          </p:nvPr>
        </p:nvSpPr>
        <p:spPr/>
        <p:txBody>
          <a:bodyPr/>
          <a:lstStyle/>
          <a:p>
            <a:r>
              <a:rPr lang="en-US" altLang="en-US">
                <a:ea typeface="ＭＳ Ｐゴシック" panose="020B0600070205080204" pitchFamily="34" charset="-128"/>
              </a:rPr>
              <a:t>Engineering controls include</a:t>
            </a:r>
          </a:p>
        </p:txBody>
      </p:sp>
      <p:sp>
        <p:nvSpPr>
          <p:cNvPr id="80899" name="Content Placeholder 12">
            <a:extLst>
              <a:ext uri="{FF2B5EF4-FFF2-40B4-BE49-F238E27FC236}">
                <a16:creationId xmlns:a16="http://schemas.microsoft.com/office/drawing/2014/main" id="{77AC5E11-51F0-491B-8E86-83816513CFED}"/>
              </a:ext>
            </a:extLst>
          </p:cNvPr>
          <p:cNvSpPr>
            <a:spLocks noGrp="1"/>
          </p:cNvSpPr>
          <p:nvPr>
            <p:ph sz="half" idx="1"/>
          </p:nvPr>
        </p:nvSpPr>
        <p:spPr/>
        <p:txBody>
          <a:bodyPr/>
          <a:lstStyle/>
          <a:p>
            <a:pPr>
              <a:buFontTx/>
              <a:buNone/>
            </a:pPr>
            <a:endParaRPr lang="en-US" altLang="en-US">
              <a:ea typeface="ＭＳ Ｐゴシック" panose="020B0600070205080204" pitchFamily="34" charset="-128"/>
            </a:endParaRPr>
          </a:p>
          <a:p>
            <a:r>
              <a:rPr lang="en-US" altLang="en-US">
                <a:ea typeface="ＭＳ Ｐゴシック" panose="020B0600070205080204" pitchFamily="34" charset="-128"/>
              </a:rPr>
              <a:t>Ventilation</a:t>
            </a:r>
          </a:p>
          <a:p>
            <a:r>
              <a:rPr lang="en-US" altLang="en-US">
                <a:ea typeface="ＭＳ Ｐゴシック" panose="020B0600070205080204" pitchFamily="34" charset="-128"/>
              </a:rPr>
              <a:t>Drive through service</a:t>
            </a:r>
          </a:p>
          <a:p>
            <a:r>
              <a:rPr lang="en-US" altLang="en-US">
                <a:ea typeface="ＭＳ Ｐゴシック" panose="020B0600070205080204" pitchFamily="34" charset="-128"/>
              </a:rPr>
              <a:t>Plastic shields and other barriers</a:t>
            </a: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p:txBody>
      </p:sp>
      <p:pic>
        <p:nvPicPr>
          <p:cNvPr id="80900" name="Content Placeholder 5" descr="33.jpg">
            <a:extLst>
              <a:ext uri="{FF2B5EF4-FFF2-40B4-BE49-F238E27FC236}">
                <a16:creationId xmlns:a16="http://schemas.microsoft.com/office/drawing/2014/main" id="{72019BBE-FDC6-4833-9A6E-924D3D18570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EE63B052-643F-4C42-ABB6-B5826CA7C316}"/>
              </a:ext>
            </a:extLst>
          </p:cNvPr>
          <p:cNvSpPr>
            <a:spLocks noGrp="1"/>
          </p:cNvSpPr>
          <p:nvPr>
            <p:ph type="title"/>
          </p:nvPr>
        </p:nvSpPr>
        <p:spPr/>
        <p:txBody>
          <a:bodyPr/>
          <a:lstStyle/>
          <a:p>
            <a:r>
              <a:rPr lang="en-US" altLang="en-US" dirty="0">
                <a:ea typeface="ＭＳ Ｐゴシック" panose="020B0600070205080204" pitchFamily="34" charset="-128"/>
              </a:rPr>
              <a:t>Engineering Controls for Very High </a:t>
            </a:r>
            <a:br>
              <a:rPr lang="en-US" altLang="en-US" dirty="0">
                <a:ea typeface="ＭＳ Ｐゴシック" panose="020B0600070205080204" pitchFamily="34" charset="-128"/>
              </a:rPr>
            </a:br>
            <a:r>
              <a:rPr lang="en-US" altLang="en-US" dirty="0">
                <a:ea typeface="ＭＳ Ｐゴシック" panose="020B0600070205080204" pitchFamily="34" charset="-128"/>
              </a:rPr>
              <a:t>and High-risk Jobs</a:t>
            </a:r>
          </a:p>
        </p:txBody>
      </p:sp>
      <p:sp>
        <p:nvSpPr>
          <p:cNvPr id="82947" name="Content Placeholder 2">
            <a:extLst>
              <a:ext uri="{FF2B5EF4-FFF2-40B4-BE49-F238E27FC236}">
                <a16:creationId xmlns:a16="http://schemas.microsoft.com/office/drawing/2014/main" id="{F6B93A8E-5E40-4C44-A1C5-8E2CD664336D}"/>
              </a:ext>
            </a:extLst>
          </p:cNvPr>
          <p:cNvSpPr>
            <a:spLocks noGrp="1"/>
          </p:cNvSpPr>
          <p:nvPr>
            <p:ph sz="half" idx="1"/>
          </p:nvPr>
        </p:nvSpPr>
        <p:spPr/>
        <p:txBody>
          <a:bodyPr/>
          <a:lstStyle/>
          <a:p>
            <a:pPr>
              <a:buFontTx/>
              <a:buNone/>
            </a:pPr>
            <a:r>
              <a:rPr lang="en-US" altLang="en-US">
                <a:ea typeface="ＭＳ Ｐゴシック" panose="020B0600070205080204" pitchFamily="34" charset="-128"/>
              </a:rPr>
              <a:t>Engineering controls for very high and high risk workers include:</a:t>
            </a:r>
          </a:p>
          <a:p>
            <a:r>
              <a:rPr lang="en-US" altLang="en-US">
                <a:ea typeface="ＭＳ Ｐゴシック" panose="020B0600070205080204" pitchFamily="34" charset="-128"/>
              </a:rPr>
              <a:t>negative pressure isolation rooms</a:t>
            </a:r>
          </a:p>
          <a:p>
            <a:r>
              <a:rPr lang="en-US" altLang="en-US">
                <a:ea typeface="ＭＳ Ｐゴシック" panose="020B0600070205080204" pitchFamily="34" charset="-128"/>
              </a:rPr>
              <a:t>biological safety cabinets</a:t>
            </a:r>
          </a:p>
        </p:txBody>
      </p:sp>
      <p:pic>
        <p:nvPicPr>
          <p:cNvPr id="82948" name="Content Placeholder 5" descr="34.jpg">
            <a:extLst>
              <a:ext uri="{FF2B5EF4-FFF2-40B4-BE49-F238E27FC236}">
                <a16:creationId xmlns:a16="http://schemas.microsoft.com/office/drawing/2014/main" id="{20E98267-E3B7-4FAB-A65A-B2D1BE600DB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B57FB151-2FE2-4F04-A04A-8BC7C65E7FA2}"/>
              </a:ext>
            </a:extLst>
          </p:cNvPr>
          <p:cNvSpPr>
            <a:spLocks noGrp="1"/>
          </p:cNvSpPr>
          <p:nvPr>
            <p:ph type="title"/>
          </p:nvPr>
        </p:nvSpPr>
        <p:spPr/>
        <p:txBody>
          <a:bodyPr/>
          <a:lstStyle/>
          <a:p>
            <a:r>
              <a:rPr lang="en-US" altLang="en-US">
                <a:ea typeface="ＭＳ Ｐゴシック" panose="020B0600070205080204" pitchFamily="34" charset="-128"/>
              </a:rPr>
              <a:t>Work practices and administrative practices can reduce workers’ exposures</a:t>
            </a:r>
          </a:p>
        </p:txBody>
      </p:sp>
      <p:sp>
        <p:nvSpPr>
          <p:cNvPr id="84995" name="Content Placeholder 3">
            <a:extLst>
              <a:ext uri="{FF2B5EF4-FFF2-40B4-BE49-F238E27FC236}">
                <a16:creationId xmlns:a16="http://schemas.microsoft.com/office/drawing/2014/main" id="{C2133905-F85E-4297-B9E4-A817BE6F21AA}"/>
              </a:ext>
            </a:extLst>
          </p:cNvPr>
          <p:cNvSpPr>
            <a:spLocks noGrp="1"/>
          </p:cNvSpPr>
          <p:nvPr>
            <p:ph sz="half" idx="2"/>
          </p:nvPr>
        </p:nvSpPr>
        <p:spPr/>
        <p:txBody>
          <a:bodyPr/>
          <a:lstStyle/>
          <a:p>
            <a:pPr>
              <a:buFontTx/>
              <a:buNone/>
            </a:pPr>
            <a:r>
              <a:rPr lang="en-US" altLang="en-US" sz="2000" dirty="0">
                <a:ea typeface="ＭＳ Ｐゴシック" panose="020B0600070205080204" pitchFamily="34" charset="-128"/>
              </a:rPr>
              <a:t>Work practices to reduce COVID-19 exposure include:</a:t>
            </a:r>
          </a:p>
          <a:p>
            <a:r>
              <a:rPr lang="en-US" altLang="en-US" sz="2000" dirty="0">
                <a:ea typeface="ＭＳ Ｐゴシック" panose="020B0600070205080204" pitchFamily="34" charset="-128"/>
              </a:rPr>
              <a:t>hand washing/sanitizer</a:t>
            </a:r>
          </a:p>
          <a:p>
            <a:r>
              <a:rPr lang="en-US" altLang="en-US" sz="2000" dirty="0">
                <a:ea typeface="ＭＳ Ｐゴシック" panose="020B0600070205080204" pitchFamily="34" charset="-128"/>
              </a:rPr>
              <a:t>no-touch trash cans</a:t>
            </a:r>
          </a:p>
          <a:p>
            <a:r>
              <a:rPr lang="en-US" altLang="en-US" sz="2000" dirty="0">
                <a:ea typeface="ＭＳ Ｐゴシック" panose="020B0600070205080204" pitchFamily="34" charset="-128"/>
              </a:rPr>
              <a:t>cough/sneeze etiquette</a:t>
            </a:r>
          </a:p>
          <a:p>
            <a:r>
              <a:rPr lang="en-US" altLang="en-US" sz="2000" dirty="0">
                <a:ea typeface="ＭＳ Ｐゴシック" panose="020B0600070205080204" pitchFamily="34" charset="-128"/>
              </a:rPr>
              <a:t>limiting the number of staff present for very high or high risk tasks</a:t>
            </a:r>
          </a:p>
          <a:p>
            <a:r>
              <a:rPr lang="en-US" altLang="en-US" sz="2000" dirty="0">
                <a:ea typeface="ＭＳ Ｐゴシック" panose="020B0600070205080204" pitchFamily="34" charset="-128"/>
              </a:rPr>
              <a:t>training</a:t>
            </a:r>
          </a:p>
          <a:p>
            <a:endParaRPr lang="en-US" altLang="en-US" sz="2400" dirty="0">
              <a:ea typeface="ＭＳ Ｐゴシック" panose="020B0600070205080204" pitchFamily="34" charset="-128"/>
            </a:endParaRPr>
          </a:p>
          <a:p>
            <a:endParaRPr lang="en-US" altLang="en-US" sz="2400" dirty="0">
              <a:ea typeface="ＭＳ Ｐゴシック" panose="020B0600070205080204" pitchFamily="34" charset="-128"/>
            </a:endParaRPr>
          </a:p>
        </p:txBody>
      </p:sp>
      <p:pic>
        <p:nvPicPr>
          <p:cNvPr id="84996" name="Content Placeholder 5" descr="35.jpg">
            <a:extLst>
              <a:ext uri="{FF2B5EF4-FFF2-40B4-BE49-F238E27FC236}">
                <a16:creationId xmlns:a16="http://schemas.microsoft.com/office/drawing/2014/main" id="{0CDC25C4-5F0A-42B0-9AB8-C4F1C55CB90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1C794BA2-C59E-4016-82C0-0726FBC41C45}"/>
              </a:ext>
            </a:extLst>
          </p:cNvPr>
          <p:cNvSpPr>
            <a:spLocks noGrp="1"/>
          </p:cNvSpPr>
          <p:nvPr>
            <p:ph type="title"/>
          </p:nvPr>
        </p:nvSpPr>
        <p:spPr/>
        <p:txBody>
          <a:bodyPr/>
          <a:lstStyle/>
          <a:p>
            <a:r>
              <a:rPr lang="en-US" altLang="en-US">
                <a:ea typeface="ＭＳ Ｐゴシック" panose="020B0600070205080204" pitchFamily="34" charset="-128"/>
              </a:rPr>
              <a:t>Adjust policies to reduce exposures</a:t>
            </a:r>
          </a:p>
        </p:txBody>
      </p:sp>
      <p:sp>
        <p:nvSpPr>
          <p:cNvPr id="87043" name="Content Placeholder 2">
            <a:extLst>
              <a:ext uri="{FF2B5EF4-FFF2-40B4-BE49-F238E27FC236}">
                <a16:creationId xmlns:a16="http://schemas.microsoft.com/office/drawing/2014/main" id="{B3E475F8-6E62-4C7E-AD61-CA485804E4DA}"/>
              </a:ext>
            </a:extLst>
          </p:cNvPr>
          <p:cNvSpPr>
            <a:spLocks noGrp="1"/>
          </p:cNvSpPr>
          <p:nvPr>
            <p:ph sz="half" idx="1"/>
          </p:nvPr>
        </p:nvSpPr>
        <p:spPr/>
        <p:txBody>
          <a:bodyPr/>
          <a:lstStyle/>
          <a:p>
            <a:pPr>
              <a:buFontTx/>
              <a:buNone/>
            </a:pPr>
            <a:r>
              <a:rPr lang="en-US" altLang="en-US" sz="2000" dirty="0">
                <a:ea typeface="ＭＳ Ｐゴシック" panose="020B0600070205080204" pitchFamily="34" charset="-128"/>
              </a:rPr>
              <a:t>Policies that can help to reduce exposure to COVID-19 include:</a:t>
            </a:r>
          </a:p>
          <a:p>
            <a:r>
              <a:rPr lang="en-US" altLang="en-US" sz="2000" dirty="0">
                <a:ea typeface="ＭＳ Ｐゴシック" panose="020B0600070205080204" pitchFamily="34" charset="-128"/>
              </a:rPr>
              <a:t>Encouraging workers who are ill to stay home without fear of reprisals or loss of pay or benefits</a:t>
            </a:r>
          </a:p>
          <a:p>
            <a:r>
              <a:rPr lang="en-US" altLang="en-US" sz="2000" dirty="0">
                <a:ea typeface="ＭＳ Ｐゴシック" panose="020B0600070205080204" pitchFamily="34" charset="-128"/>
              </a:rPr>
              <a:t>Using email, phone, teleconferences instead of face-to-face contact</a:t>
            </a:r>
          </a:p>
          <a:p>
            <a:pPr>
              <a:buFontTx/>
              <a:buNone/>
            </a:pPr>
            <a:endParaRPr lang="en-US" altLang="en-US" sz="2000" dirty="0">
              <a:ea typeface="ＭＳ Ｐゴシック" panose="020B0600070205080204" pitchFamily="34" charset="-128"/>
            </a:endParaRPr>
          </a:p>
        </p:txBody>
      </p:sp>
      <p:pic>
        <p:nvPicPr>
          <p:cNvPr id="87044" name="Content Placeholder 5" descr="36.jpg">
            <a:extLst>
              <a:ext uri="{FF2B5EF4-FFF2-40B4-BE49-F238E27FC236}">
                <a16:creationId xmlns:a16="http://schemas.microsoft.com/office/drawing/2014/main" id="{22132828-FD86-4AFA-9A07-F2FDBA3AF92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F3F80FCC-F74F-41D9-90DD-4B5C283579E6}"/>
              </a:ext>
            </a:extLst>
          </p:cNvPr>
          <p:cNvSpPr>
            <a:spLocks noGrp="1"/>
          </p:cNvSpPr>
          <p:nvPr>
            <p:ph type="title"/>
          </p:nvPr>
        </p:nvSpPr>
        <p:spPr/>
        <p:txBody>
          <a:bodyPr/>
          <a:lstStyle/>
          <a:p>
            <a:r>
              <a:rPr lang="en-US" altLang="en-US">
                <a:ea typeface="ＭＳ Ｐゴシック" panose="020B0600070205080204" pitchFamily="34" charset="-128"/>
              </a:rPr>
              <a:t>Personal protective </a:t>
            </a:r>
            <a:br>
              <a:rPr lang="en-US" altLang="en-US">
                <a:ea typeface="ＭＳ Ｐゴシック" panose="020B0600070205080204" pitchFamily="34" charset="-128"/>
              </a:rPr>
            </a:br>
            <a:r>
              <a:rPr lang="en-US" altLang="en-US">
                <a:ea typeface="ＭＳ Ｐゴシック" panose="020B0600070205080204" pitchFamily="34" charset="-128"/>
              </a:rPr>
              <a:t>equipment (PPE) includes</a:t>
            </a:r>
          </a:p>
        </p:txBody>
      </p:sp>
      <p:sp>
        <p:nvSpPr>
          <p:cNvPr id="89091" name="Content Placeholder 2">
            <a:extLst>
              <a:ext uri="{FF2B5EF4-FFF2-40B4-BE49-F238E27FC236}">
                <a16:creationId xmlns:a16="http://schemas.microsoft.com/office/drawing/2014/main" id="{4E8D7998-6A2C-4AB2-A474-BC9E55562B54}"/>
              </a:ext>
            </a:extLst>
          </p:cNvPr>
          <p:cNvSpPr>
            <a:spLocks noGrp="1"/>
          </p:cNvSpPr>
          <p:nvPr>
            <p:ph sz="half" idx="1"/>
          </p:nvPr>
        </p:nvSpPr>
        <p:spPr/>
        <p:txBody>
          <a:bodyPr/>
          <a:lstStyle/>
          <a:p>
            <a:r>
              <a:rPr lang="en-US" altLang="en-US">
                <a:ea typeface="ＭＳ Ｐゴシック" panose="020B0600070205080204" pitchFamily="34" charset="-128"/>
              </a:rPr>
              <a:t>Gloves</a:t>
            </a:r>
          </a:p>
          <a:p>
            <a:r>
              <a:rPr lang="en-US" altLang="en-US">
                <a:ea typeface="ＭＳ Ｐゴシック" panose="020B0600070205080204" pitchFamily="34" charset="-128"/>
              </a:rPr>
              <a:t>Face shields</a:t>
            </a:r>
          </a:p>
          <a:p>
            <a:r>
              <a:rPr lang="en-US" altLang="en-US">
                <a:ea typeface="ＭＳ Ｐゴシック" panose="020B0600070205080204" pitchFamily="34" charset="-128"/>
              </a:rPr>
              <a:t>Respirators</a:t>
            </a:r>
          </a:p>
          <a:p>
            <a:r>
              <a:rPr lang="en-US" altLang="en-US">
                <a:ea typeface="ＭＳ Ｐゴシック" panose="020B0600070205080204" pitchFamily="34" charset="-128"/>
              </a:rPr>
              <a:t>Protective clothing</a:t>
            </a:r>
          </a:p>
        </p:txBody>
      </p:sp>
      <p:pic>
        <p:nvPicPr>
          <p:cNvPr id="89092" name="Content Placeholder 5" descr="37.jpg">
            <a:extLst>
              <a:ext uri="{FF2B5EF4-FFF2-40B4-BE49-F238E27FC236}">
                <a16:creationId xmlns:a16="http://schemas.microsoft.com/office/drawing/2014/main" id="{16760853-C21F-4DDF-88FB-63C9BF91AC1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560224E6-E3D7-445E-ABA5-4FC0D533EC9A}"/>
              </a:ext>
            </a:extLst>
          </p:cNvPr>
          <p:cNvSpPr>
            <a:spLocks noGrp="1"/>
          </p:cNvSpPr>
          <p:nvPr>
            <p:ph type="title"/>
          </p:nvPr>
        </p:nvSpPr>
        <p:spPr/>
        <p:txBody>
          <a:bodyPr/>
          <a:lstStyle/>
          <a:p>
            <a:r>
              <a:rPr lang="en-US" altLang="en-US">
                <a:ea typeface="ＭＳ Ｐゴシック" panose="020B0600070205080204" pitchFamily="34" charset="-128"/>
              </a:rPr>
              <a:t>The use of personal protective equipment must comply with OSHA Standards</a:t>
            </a:r>
          </a:p>
        </p:txBody>
      </p:sp>
      <p:sp>
        <p:nvSpPr>
          <p:cNvPr id="91139" name="Content Placeholder 4">
            <a:extLst>
              <a:ext uri="{FF2B5EF4-FFF2-40B4-BE49-F238E27FC236}">
                <a16:creationId xmlns:a16="http://schemas.microsoft.com/office/drawing/2014/main" id="{73011CCD-938A-4364-91C3-5B349C134110}"/>
              </a:ext>
            </a:extLst>
          </p:cNvPr>
          <p:cNvSpPr>
            <a:spLocks noGrp="1"/>
          </p:cNvSpPr>
          <p:nvPr>
            <p:ph idx="1"/>
          </p:nvPr>
        </p:nvSpPr>
        <p:spPr/>
        <p:txBody>
          <a:bodyPr/>
          <a:lstStyle/>
          <a:p>
            <a:pPr>
              <a:buFontTx/>
              <a:buNone/>
            </a:pPr>
            <a:r>
              <a:rPr lang="en-US" altLang="en-US">
                <a:ea typeface="ＭＳ Ｐゴシック" panose="020B0600070205080204" pitchFamily="34" charset="-128"/>
              </a:rPr>
              <a:t>OSHA Standard 1910.132 has general requirements that employers must follow for PPE:</a:t>
            </a:r>
          </a:p>
          <a:p>
            <a:r>
              <a:rPr lang="en-US" altLang="en-US">
                <a:ea typeface="ＭＳ Ｐゴシック" panose="020B0600070205080204" pitchFamily="34" charset="-128"/>
              </a:rPr>
              <a:t>Assess workplace for hazards that require the use of PPE</a:t>
            </a:r>
          </a:p>
          <a:p>
            <a:r>
              <a:rPr lang="en-US" altLang="en-US">
                <a:ea typeface="ＭＳ Ｐゴシック" panose="020B0600070205080204" pitchFamily="34" charset="-128"/>
              </a:rPr>
              <a:t>Select the correct type of PPP for the hazards</a:t>
            </a:r>
          </a:p>
          <a:p>
            <a:r>
              <a:rPr lang="en-US" altLang="en-US">
                <a:ea typeface="ＭＳ Ｐゴシック" panose="020B0600070205080204" pitchFamily="34" charset="-128"/>
              </a:rPr>
              <a:t>Ensure that PPE fits each wearer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6">
            <a:extLst>
              <a:ext uri="{FF2B5EF4-FFF2-40B4-BE49-F238E27FC236}">
                <a16:creationId xmlns:a16="http://schemas.microsoft.com/office/drawing/2014/main" id="{7DF97389-73E2-438C-8870-6F7E7CF67AB3}"/>
              </a:ext>
            </a:extLst>
          </p:cNvPr>
          <p:cNvSpPr>
            <a:spLocks noGrp="1"/>
          </p:cNvSpPr>
          <p:nvPr>
            <p:ph type="title"/>
          </p:nvPr>
        </p:nvSpPr>
        <p:spPr/>
        <p:txBody>
          <a:bodyPr/>
          <a:lstStyle/>
          <a:p>
            <a:r>
              <a:rPr lang="en-US" altLang="en-US" dirty="0">
                <a:ea typeface="ＭＳ Ｐゴシック" panose="020B0600070205080204" pitchFamily="34" charset="-128"/>
              </a:rPr>
              <a:t>Respirators are needed when there </a:t>
            </a:r>
            <a:br>
              <a:rPr lang="en-US" altLang="en-US" dirty="0">
                <a:ea typeface="ＭＳ Ｐゴシック" panose="020B0600070205080204" pitchFamily="34" charset="-128"/>
              </a:rPr>
            </a:br>
            <a:r>
              <a:rPr lang="en-US" altLang="en-US" dirty="0">
                <a:ea typeface="ＭＳ Ｐゴシック" panose="020B0600070205080204" pitchFamily="34" charset="-128"/>
              </a:rPr>
              <a:t>is a risk of airborne transmission </a:t>
            </a:r>
          </a:p>
        </p:txBody>
      </p:sp>
      <p:sp>
        <p:nvSpPr>
          <p:cNvPr id="93187" name="TextBox 17">
            <a:extLst>
              <a:ext uri="{FF2B5EF4-FFF2-40B4-BE49-F238E27FC236}">
                <a16:creationId xmlns:a16="http://schemas.microsoft.com/office/drawing/2014/main" id="{9AAE5A0C-FFA7-47CA-9472-D2AE74402C1F}"/>
              </a:ext>
            </a:extLst>
          </p:cNvPr>
          <p:cNvSpPr txBox="1">
            <a:spLocks noChangeArrowheads="1"/>
          </p:cNvSpPr>
          <p:nvPr/>
        </p:nvSpPr>
        <p:spPr bwMode="auto">
          <a:xfrm>
            <a:off x="1066800" y="2590800"/>
            <a:ext cx="338394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aseline="-250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baseline="-25000">
                <a:solidFill>
                  <a:schemeClr val="tx1"/>
                </a:solidFill>
                <a:latin typeface="Arial" panose="020B0604020202020204" pitchFamily="34" charset="0"/>
                <a:ea typeface="ＭＳ Ｐゴシック" panose="020B0600070205080204" pitchFamily="34" charset="-128"/>
              </a:defRPr>
            </a:lvl2pPr>
            <a:lvl3pPr eaLnBrk="0" hangingPunct="0">
              <a:defRPr sz="2400" baseline="-25000">
                <a:solidFill>
                  <a:schemeClr val="tx1"/>
                </a:solidFill>
                <a:latin typeface="Arial" panose="020B0604020202020204" pitchFamily="34" charset="0"/>
                <a:ea typeface="ＭＳ Ｐゴシック" panose="020B0600070205080204" pitchFamily="34" charset="-128"/>
              </a:defRPr>
            </a:lvl3pPr>
            <a:lvl4pPr eaLnBrk="0" hangingPunct="0">
              <a:defRPr sz="2400" baseline="-25000">
                <a:solidFill>
                  <a:schemeClr val="tx1"/>
                </a:solidFill>
                <a:latin typeface="Arial" panose="020B0604020202020204" pitchFamily="34" charset="0"/>
                <a:ea typeface="ＭＳ Ｐゴシック" panose="020B0600070205080204" pitchFamily="34" charset="-128"/>
              </a:defRPr>
            </a:lvl4pPr>
            <a:lvl5pPr eaLnBrk="0" hangingPunct="0">
              <a:defRPr sz="2400" baseline="-250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r>
              <a:rPr lang="en-US" altLang="en-US" baseline="0" dirty="0"/>
              <a:t> A N95 respirator is the </a:t>
            </a:r>
          </a:p>
          <a:p>
            <a:r>
              <a:rPr lang="en-US" altLang="en-US" baseline="0" dirty="0"/>
              <a:t>minimum level of </a:t>
            </a:r>
          </a:p>
          <a:p>
            <a:r>
              <a:rPr lang="en-US" altLang="en-US" baseline="0" dirty="0"/>
              <a:t>protection to prevent</a:t>
            </a:r>
          </a:p>
          <a:p>
            <a:r>
              <a:rPr lang="en-US" altLang="en-US" baseline="0" dirty="0"/>
              <a:t>inhaling COVID-19</a:t>
            </a:r>
            <a:endParaRPr lang="en-US" altLang="en-US" dirty="0"/>
          </a:p>
        </p:txBody>
      </p:sp>
      <p:pic>
        <p:nvPicPr>
          <p:cNvPr id="93188" name="Content Placeholder 8" descr="39b.jpg">
            <a:extLst>
              <a:ext uri="{FF2B5EF4-FFF2-40B4-BE49-F238E27FC236}">
                <a16:creationId xmlns:a16="http://schemas.microsoft.com/office/drawing/2014/main" id="{1E90B167-1438-4682-B959-71EB676F4BC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p:pic>
      <p:pic>
        <p:nvPicPr>
          <p:cNvPr id="93189" name="Content Placeholder 7" descr="39a.jpg">
            <a:extLst>
              <a:ext uri="{FF2B5EF4-FFF2-40B4-BE49-F238E27FC236}">
                <a16:creationId xmlns:a16="http://schemas.microsoft.com/office/drawing/2014/main" id="{F5953902-8BFD-436E-B3EC-1AA7464A11D0}"/>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rcRect t="30000" b="30000"/>
          <a:stretch>
            <a:fillRect/>
          </a:stretch>
        </p:blipFill>
        <p:spPr>
          <a:xfrm>
            <a:off x="685800" y="4419600"/>
            <a:ext cx="3810000" cy="1524000"/>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C62E3643-46CF-48F1-8F86-ADDBB39FEAA4}"/>
              </a:ext>
            </a:extLst>
          </p:cNvPr>
          <p:cNvSpPr>
            <a:spLocks noGrp="1"/>
          </p:cNvSpPr>
          <p:nvPr>
            <p:ph type="title"/>
          </p:nvPr>
        </p:nvSpPr>
        <p:spPr/>
        <p:txBody>
          <a:bodyPr/>
          <a:lstStyle/>
          <a:p>
            <a:r>
              <a:rPr lang="en-US" altLang="en-US">
                <a:ea typeface="ＭＳ Ｐゴシック" panose="020B0600070205080204" pitchFamily="34" charset="-128"/>
              </a:rPr>
              <a:t>There are reusable respirators </a:t>
            </a:r>
            <a:br>
              <a:rPr lang="en-US" altLang="en-US">
                <a:ea typeface="ＭＳ Ｐゴシック" panose="020B0600070205080204" pitchFamily="34" charset="-128"/>
              </a:rPr>
            </a:br>
            <a:r>
              <a:rPr lang="en-US" altLang="en-US">
                <a:ea typeface="ＭＳ Ｐゴシック" panose="020B0600070205080204" pitchFamily="34" charset="-128"/>
              </a:rPr>
              <a:t>that provide greater protection than disposal respirators</a:t>
            </a:r>
          </a:p>
        </p:txBody>
      </p:sp>
      <p:sp>
        <p:nvSpPr>
          <p:cNvPr id="95235" name="Content Placeholder 2">
            <a:extLst>
              <a:ext uri="{FF2B5EF4-FFF2-40B4-BE49-F238E27FC236}">
                <a16:creationId xmlns:a16="http://schemas.microsoft.com/office/drawing/2014/main" id="{A85372B7-C103-416E-B1B8-57C6DE67024B}"/>
              </a:ext>
            </a:extLst>
          </p:cNvPr>
          <p:cNvSpPr>
            <a:spLocks noGrp="1"/>
          </p:cNvSpPr>
          <p:nvPr>
            <p:ph sz="half" idx="1"/>
          </p:nvPr>
        </p:nvSpPr>
        <p:spPr/>
        <p:txBody>
          <a:bodyPr/>
          <a:lstStyle/>
          <a:p>
            <a:r>
              <a:rPr lang="en-US" altLang="en-US">
                <a:ea typeface="ＭＳ Ｐゴシック" panose="020B0600070205080204" pitchFamily="34" charset="-128"/>
              </a:rPr>
              <a:t>Powered air-purifying respirator (PAPR)</a:t>
            </a:r>
          </a:p>
          <a:p>
            <a:r>
              <a:rPr lang="en-US" altLang="en-US">
                <a:ea typeface="ＭＳ Ｐゴシック" panose="020B0600070205080204" pitchFamily="34" charset="-128"/>
              </a:rPr>
              <a:t>Half or full-face elastomeric respirators</a:t>
            </a:r>
          </a:p>
        </p:txBody>
      </p:sp>
      <p:pic>
        <p:nvPicPr>
          <p:cNvPr id="95236" name="Content Placeholder 5" descr="40.jpg">
            <a:extLst>
              <a:ext uri="{FF2B5EF4-FFF2-40B4-BE49-F238E27FC236}">
                <a16:creationId xmlns:a16="http://schemas.microsoft.com/office/drawing/2014/main" id="{204B1F32-DC2F-4313-A0DB-E57F7D54CF7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a:extLst>
              <a:ext uri="{FF2B5EF4-FFF2-40B4-BE49-F238E27FC236}">
                <a16:creationId xmlns:a16="http://schemas.microsoft.com/office/drawing/2014/main" id="{DC535233-B1F0-499B-B824-BA11C9265996}"/>
              </a:ext>
            </a:extLst>
          </p:cNvPr>
          <p:cNvSpPr>
            <a:spLocks noGrp="1"/>
          </p:cNvSpPr>
          <p:nvPr>
            <p:ph type="title"/>
          </p:nvPr>
        </p:nvSpPr>
        <p:spPr/>
        <p:txBody>
          <a:bodyPr/>
          <a:lstStyle/>
          <a:p>
            <a:r>
              <a:rPr lang="en-US" altLang="en-US">
                <a:ea typeface="ＭＳ Ｐゴシック" panose="020B0600070205080204" pitchFamily="34" charset="-128"/>
              </a:rPr>
              <a:t>Surgical masks are not respirators</a:t>
            </a:r>
          </a:p>
        </p:txBody>
      </p:sp>
      <p:sp>
        <p:nvSpPr>
          <p:cNvPr id="97283" name="Content Placeholder 2">
            <a:extLst>
              <a:ext uri="{FF2B5EF4-FFF2-40B4-BE49-F238E27FC236}">
                <a16:creationId xmlns:a16="http://schemas.microsoft.com/office/drawing/2014/main" id="{8D8172D5-A50C-4776-AB51-E579767F8D87}"/>
              </a:ext>
            </a:extLst>
          </p:cNvPr>
          <p:cNvSpPr>
            <a:spLocks noGrp="1"/>
          </p:cNvSpPr>
          <p:nvPr>
            <p:ph sz="half" idx="1"/>
          </p:nvPr>
        </p:nvSpPr>
        <p:spPr/>
        <p:txBody>
          <a:bodyPr/>
          <a:lstStyle/>
          <a:p>
            <a:pPr>
              <a:buFontTx/>
              <a:buNone/>
            </a:pPr>
            <a:r>
              <a:rPr lang="en-US" altLang="en-US">
                <a:ea typeface="ＭＳ Ｐゴシック" panose="020B0600070205080204" pitchFamily="34" charset="-128"/>
              </a:rPr>
              <a:t>Surgical masks do not:</a:t>
            </a:r>
          </a:p>
          <a:p>
            <a:r>
              <a:rPr lang="en-US" altLang="en-US">
                <a:ea typeface="ＭＳ Ｐゴシック" panose="020B0600070205080204" pitchFamily="34" charset="-128"/>
              </a:rPr>
              <a:t>Fit tightly against the skin to form a seal</a:t>
            </a:r>
          </a:p>
          <a:p>
            <a:r>
              <a:rPr lang="en-US" altLang="en-US">
                <a:ea typeface="ＭＳ Ｐゴシック" panose="020B0600070205080204" pitchFamily="34" charset="-128"/>
              </a:rPr>
              <a:t>Filter tiny particles, such as viruses or bacteria that are in the air</a:t>
            </a:r>
          </a:p>
        </p:txBody>
      </p:sp>
      <p:pic>
        <p:nvPicPr>
          <p:cNvPr id="97284" name="Content Placeholder 5" descr="41.jpg">
            <a:extLst>
              <a:ext uri="{FF2B5EF4-FFF2-40B4-BE49-F238E27FC236}">
                <a16:creationId xmlns:a16="http://schemas.microsoft.com/office/drawing/2014/main" id="{E384F45F-4A23-48B3-B029-B865DBDE881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4">
            <a:extLst>
              <a:ext uri="{FF2B5EF4-FFF2-40B4-BE49-F238E27FC236}">
                <a16:creationId xmlns:a16="http://schemas.microsoft.com/office/drawing/2014/main" id="{996E42D0-1480-4D89-B6F5-EAB669FD0CC7}"/>
              </a:ext>
            </a:extLst>
          </p:cNvPr>
          <p:cNvSpPr>
            <a:spLocks noGrp="1"/>
          </p:cNvSpPr>
          <p:nvPr>
            <p:ph type="title"/>
          </p:nvPr>
        </p:nvSpPr>
        <p:spPr/>
        <p:txBody>
          <a:bodyPr/>
          <a:lstStyle/>
          <a:p>
            <a:r>
              <a:rPr lang="en-US" altLang="en-US">
                <a:ea typeface="ＭＳ Ｐゴシック" panose="020B0600070205080204" pitchFamily="34" charset="-128"/>
              </a:rPr>
              <a:t>Respiratory protection must comply with all elements of OSHA Standard 1910.134 </a:t>
            </a:r>
          </a:p>
        </p:txBody>
      </p:sp>
      <p:sp>
        <p:nvSpPr>
          <p:cNvPr id="6" name="Content Placeholder 5">
            <a:extLst>
              <a:ext uri="{FF2B5EF4-FFF2-40B4-BE49-F238E27FC236}">
                <a16:creationId xmlns:a16="http://schemas.microsoft.com/office/drawing/2014/main" id="{65DA3B36-706C-4DA7-9C81-1B8AD72A9B8C}"/>
              </a:ext>
            </a:extLst>
          </p:cNvPr>
          <p:cNvSpPr>
            <a:spLocks noGrp="1"/>
          </p:cNvSpPr>
          <p:nvPr>
            <p:ph idx="1"/>
          </p:nvPr>
        </p:nvSpPr>
        <p:spPr>
          <a:ln>
            <a:miter lim="800000"/>
            <a:headEnd/>
            <a:tailEnd/>
          </a:ln>
        </p:spPr>
        <p:txBody>
          <a:bodyPr numCol="2"/>
          <a:lstStyle/>
          <a:p>
            <a:pPr>
              <a:defRPr/>
            </a:pPr>
            <a:r>
              <a:rPr lang="en-US" dirty="0">
                <a:ea typeface="+mn-ea"/>
                <a:cs typeface="+mn-cs"/>
              </a:rPr>
              <a:t>Written program</a:t>
            </a:r>
          </a:p>
          <a:p>
            <a:pPr>
              <a:defRPr/>
            </a:pPr>
            <a:r>
              <a:rPr lang="en-US" dirty="0">
                <a:ea typeface="+mn-ea"/>
                <a:cs typeface="+mn-cs"/>
              </a:rPr>
              <a:t>Selection hazard to match hazard</a:t>
            </a:r>
          </a:p>
          <a:p>
            <a:pPr>
              <a:defRPr/>
            </a:pPr>
            <a:r>
              <a:rPr lang="en-US" dirty="0">
                <a:ea typeface="+mn-ea"/>
                <a:cs typeface="+mn-cs"/>
              </a:rPr>
              <a:t>Medically fit to wear</a:t>
            </a:r>
          </a:p>
          <a:p>
            <a:pPr>
              <a:defRPr/>
            </a:pPr>
            <a:r>
              <a:rPr lang="en-US" dirty="0">
                <a:ea typeface="+mn-ea"/>
                <a:cs typeface="+mn-cs"/>
              </a:rPr>
              <a:t>Fit testing</a:t>
            </a:r>
          </a:p>
          <a:p>
            <a:pPr>
              <a:defRPr/>
            </a:pPr>
            <a:r>
              <a:rPr lang="en-US" dirty="0">
                <a:ea typeface="+mn-ea"/>
                <a:cs typeface="+mn-cs"/>
              </a:rPr>
              <a:t>Ensure proper use of respirators</a:t>
            </a:r>
          </a:p>
          <a:p>
            <a:pPr>
              <a:defRPr/>
            </a:pPr>
            <a:endParaRPr lang="en-US" dirty="0">
              <a:ea typeface="+mn-ea"/>
              <a:cs typeface="+mn-cs"/>
            </a:endParaRPr>
          </a:p>
          <a:p>
            <a:pPr>
              <a:defRPr/>
            </a:pPr>
            <a:endParaRPr lang="en-US" dirty="0">
              <a:ea typeface="+mn-ea"/>
              <a:cs typeface="+mn-cs"/>
            </a:endParaRPr>
          </a:p>
          <a:p>
            <a:pPr>
              <a:defRPr/>
            </a:pPr>
            <a:r>
              <a:rPr lang="en-US" dirty="0">
                <a:ea typeface="+mn-ea"/>
                <a:cs typeface="+mn-cs"/>
              </a:rPr>
              <a:t>Respirator maintenance</a:t>
            </a:r>
          </a:p>
          <a:p>
            <a:pPr>
              <a:defRPr/>
            </a:pPr>
            <a:r>
              <a:rPr lang="en-US" dirty="0">
                <a:ea typeface="+mn-ea"/>
                <a:cs typeface="+mn-cs"/>
              </a:rPr>
              <a:t>Labeling/color coding filters</a:t>
            </a:r>
          </a:p>
          <a:p>
            <a:pPr>
              <a:defRPr/>
            </a:pPr>
            <a:r>
              <a:rPr lang="en-US" dirty="0">
                <a:ea typeface="+mn-ea"/>
                <a:cs typeface="+mn-cs"/>
              </a:rPr>
              <a:t>Employee training</a:t>
            </a:r>
          </a:p>
          <a:p>
            <a:pPr>
              <a:defRPr/>
            </a:pPr>
            <a:r>
              <a:rPr lang="en-US" dirty="0">
                <a:ea typeface="+mn-ea"/>
                <a:cs typeface="+mn-cs"/>
              </a:rPr>
              <a:t>Program evaluation</a:t>
            </a:r>
          </a:p>
          <a:p>
            <a:pPr>
              <a:defRPr/>
            </a:pPr>
            <a:r>
              <a:rPr lang="en-US" dirty="0">
                <a:ea typeface="+mn-ea"/>
                <a:cs typeface="+mn-cs"/>
              </a:rPr>
              <a:t>Recordkeeping</a:t>
            </a:r>
          </a:p>
          <a:p>
            <a:pPr>
              <a:defRPr/>
            </a:pPr>
            <a:endParaRPr lang="en-US" dirty="0">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3">
            <a:extLst>
              <a:ext uri="{FF2B5EF4-FFF2-40B4-BE49-F238E27FC236}">
                <a16:creationId xmlns:a16="http://schemas.microsoft.com/office/drawing/2014/main" id="{E51EA78B-5171-497F-B5A4-344AC811E491}"/>
              </a:ext>
            </a:extLst>
          </p:cNvPr>
          <p:cNvSpPr>
            <a:spLocks noGrp="1"/>
          </p:cNvSpPr>
          <p:nvPr>
            <p:ph type="title"/>
          </p:nvPr>
        </p:nvSpPr>
        <p:spPr/>
        <p:txBody>
          <a:bodyPr/>
          <a:lstStyle/>
          <a:p>
            <a:r>
              <a:rPr lang="en-US" altLang="en-US">
                <a:ea typeface="ＭＳ Ｐゴシック" panose="020B0600070205080204" pitchFamily="34" charset="-128"/>
              </a:rPr>
              <a:t>Personal protective equipment for </a:t>
            </a:r>
            <a:br>
              <a:rPr lang="en-US" altLang="en-US">
                <a:ea typeface="ＭＳ Ｐゴシック" panose="020B0600070205080204" pitchFamily="34" charset="-128"/>
              </a:rPr>
            </a:br>
            <a:r>
              <a:rPr lang="en-US" altLang="en-US">
                <a:ea typeface="ＭＳ Ｐゴシック" panose="020B0600070205080204" pitchFamily="34" charset="-128"/>
              </a:rPr>
              <a:t>Very High and High risk jobs include:</a:t>
            </a:r>
          </a:p>
        </p:txBody>
      </p:sp>
      <p:sp>
        <p:nvSpPr>
          <p:cNvPr id="101379" name="Content Placeholder 4">
            <a:extLst>
              <a:ext uri="{FF2B5EF4-FFF2-40B4-BE49-F238E27FC236}">
                <a16:creationId xmlns:a16="http://schemas.microsoft.com/office/drawing/2014/main" id="{C9906A3D-0BF5-48B2-A6BF-CA02FDB770E5}"/>
              </a:ext>
            </a:extLst>
          </p:cNvPr>
          <p:cNvSpPr>
            <a:spLocks noGrp="1"/>
          </p:cNvSpPr>
          <p:nvPr>
            <p:ph sz="half" idx="1"/>
          </p:nvPr>
        </p:nvSpPr>
        <p:spPr/>
        <p:txBody>
          <a:bodyPr/>
          <a:lstStyle/>
          <a:p>
            <a:r>
              <a:rPr lang="en-US" altLang="en-US">
                <a:ea typeface="ＭＳ Ｐゴシック" panose="020B0600070205080204" pitchFamily="34" charset="-128"/>
              </a:rPr>
              <a:t>Face/eye protection</a:t>
            </a:r>
          </a:p>
          <a:p>
            <a:r>
              <a:rPr lang="en-US" altLang="en-US">
                <a:ea typeface="ＭＳ Ｐゴシック" panose="020B0600070205080204" pitchFamily="34" charset="-128"/>
              </a:rPr>
              <a:t>Gloves</a:t>
            </a:r>
          </a:p>
          <a:p>
            <a:r>
              <a:rPr lang="en-US" altLang="en-US">
                <a:ea typeface="ＭＳ Ｐゴシック" panose="020B0600070205080204" pitchFamily="34" charset="-128"/>
              </a:rPr>
              <a:t>Gowns</a:t>
            </a:r>
          </a:p>
          <a:p>
            <a:r>
              <a:rPr lang="en-US" altLang="en-US">
                <a:ea typeface="ＭＳ Ｐゴシック" panose="020B0600070205080204" pitchFamily="34" charset="-128"/>
              </a:rPr>
              <a:t>Respirators</a:t>
            </a:r>
          </a:p>
          <a:p>
            <a:pPr lvl="1"/>
            <a:r>
              <a:rPr lang="en-US" altLang="en-US">
                <a:ea typeface="ＭＳ Ｐゴシック" panose="020B0600070205080204" pitchFamily="34" charset="-128"/>
              </a:rPr>
              <a:t>at least N95 </a:t>
            </a:r>
          </a:p>
          <a:p>
            <a:pPr lvl="1"/>
            <a:r>
              <a:rPr lang="en-US" altLang="en-US">
                <a:ea typeface="ＭＳ Ｐゴシック" panose="020B0600070205080204" pitchFamily="34" charset="-128"/>
              </a:rPr>
              <a:t>PAPR or full face elastomeric for greater protection</a:t>
            </a:r>
          </a:p>
          <a:p>
            <a:endParaRPr lang="en-US" altLang="en-US">
              <a:ea typeface="ＭＳ Ｐゴシック" panose="020B0600070205080204" pitchFamily="34" charset="-128"/>
            </a:endParaRPr>
          </a:p>
        </p:txBody>
      </p:sp>
      <p:pic>
        <p:nvPicPr>
          <p:cNvPr id="101380" name="Content Placeholder 5" descr="43.jpg">
            <a:extLst>
              <a:ext uri="{FF2B5EF4-FFF2-40B4-BE49-F238E27FC236}">
                <a16:creationId xmlns:a16="http://schemas.microsoft.com/office/drawing/2014/main" id="{7E41219E-3617-4B35-9451-29FA5E554C2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a:extLst>
              <a:ext uri="{FF2B5EF4-FFF2-40B4-BE49-F238E27FC236}">
                <a16:creationId xmlns:a16="http://schemas.microsoft.com/office/drawing/2014/main" id="{DDE27727-54C4-478E-83E1-A434721D1C62}"/>
              </a:ext>
            </a:extLst>
          </p:cNvPr>
          <p:cNvSpPr>
            <a:spLocks noGrp="1"/>
          </p:cNvSpPr>
          <p:nvPr>
            <p:ph type="title"/>
          </p:nvPr>
        </p:nvSpPr>
        <p:spPr/>
        <p:txBody>
          <a:bodyPr/>
          <a:lstStyle/>
          <a:p>
            <a:r>
              <a:rPr lang="en-US" altLang="en-US" dirty="0">
                <a:ea typeface="ＭＳ Ｐゴシック" panose="020B0600070205080204" pitchFamily="34" charset="-128"/>
              </a:rPr>
              <a:t>Other OSHA standards apply to </a:t>
            </a:r>
            <a:br>
              <a:rPr lang="en-US" altLang="en-US" dirty="0">
                <a:ea typeface="ＭＳ Ｐゴシック" panose="020B0600070205080204" pitchFamily="34" charset="-128"/>
              </a:rPr>
            </a:br>
            <a:r>
              <a:rPr lang="en-US" altLang="en-US" dirty="0">
                <a:ea typeface="ＭＳ Ｐゴシック" panose="020B0600070205080204" pitchFamily="34" charset="-128"/>
              </a:rPr>
              <a:t>COVID-19 response actions</a:t>
            </a:r>
          </a:p>
        </p:txBody>
      </p:sp>
      <p:pic>
        <p:nvPicPr>
          <p:cNvPr id="103427" name="Content Placeholder 4" descr="OSHA logo">
            <a:hlinkClick r:id="rId3"/>
            <a:extLst>
              <a:ext uri="{FF2B5EF4-FFF2-40B4-BE49-F238E27FC236}">
                <a16:creationId xmlns:a16="http://schemas.microsoft.com/office/drawing/2014/main" id="{EB307346-B61E-4878-9AEF-D8649798B66E}"/>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16045" r="-16045"/>
          <a:stretch>
            <a:fillRect/>
          </a:stretch>
        </p:blip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3">
            <a:extLst>
              <a:ext uri="{FF2B5EF4-FFF2-40B4-BE49-F238E27FC236}">
                <a16:creationId xmlns:a16="http://schemas.microsoft.com/office/drawing/2014/main" id="{C8CFE7F8-FDDA-451F-97F9-C1106585C624}"/>
              </a:ext>
            </a:extLst>
          </p:cNvPr>
          <p:cNvSpPr>
            <a:spLocks noGrp="1"/>
          </p:cNvSpPr>
          <p:nvPr>
            <p:ph type="title"/>
          </p:nvPr>
        </p:nvSpPr>
        <p:spPr/>
        <p:txBody>
          <a:bodyPr/>
          <a:lstStyle/>
          <a:p>
            <a:r>
              <a:rPr lang="en-US" altLang="en-US">
                <a:ea typeface="ＭＳ Ｐゴシック" panose="020B0600070205080204" pitchFamily="34" charset="-128"/>
              </a:rPr>
              <a:t>The hazard communication standard (1910.1200) is a worker’s </a:t>
            </a:r>
            <a:br>
              <a:rPr lang="en-US" altLang="en-US">
                <a:ea typeface="ＭＳ Ｐゴシック" panose="020B0600070205080204" pitchFamily="34" charset="-128"/>
              </a:rPr>
            </a:br>
            <a:r>
              <a:rPr lang="en-US" altLang="en-US">
                <a:ea typeface="ＭＳ Ｐゴシック" panose="020B0600070205080204" pitchFamily="34" charset="-128"/>
              </a:rPr>
              <a:t>right to know about chemicals</a:t>
            </a:r>
          </a:p>
        </p:txBody>
      </p:sp>
      <p:sp>
        <p:nvSpPr>
          <p:cNvPr id="105475" name="Content Placeholder 4">
            <a:extLst>
              <a:ext uri="{FF2B5EF4-FFF2-40B4-BE49-F238E27FC236}">
                <a16:creationId xmlns:a16="http://schemas.microsoft.com/office/drawing/2014/main" id="{0B0A8768-2124-40FF-AED4-1C0F47545E63}"/>
              </a:ext>
            </a:extLst>
          </p:cNvPr>
          <p:cNvSpPr>
            <a:spLocks noGrp="1"/>
          </p:cNvSpPr>
          <p:nvPr>
            <p:ph idx="1"/>
          </p:nvPr>
        </p:nvSpPr>
        <p:spPr>
          <a:xfrm>
            <a:off x="685800" y="2438400"/>
            <a:ext cx="7772400" cy="3657600"/>
          </a:xfrm>
        </p:spPr>
        <p:txBody>
          <a:bodyPr/>
          <a:lstStyle/>
          <a:p>
            <a:pPr>
              <a:buFontTx/>
              <a:buNone/>
            </a:pPr>
            <a:r>
              <a:rPr lang="en-US" altLang="en-US" sz="2000">
                <a:ea typeface="ＭＳ Ｐゴシック" panose="020B0600070205080204" pitchFamily="34" charset="-128"/>
              </a:rPr>
              <a:t>OSHA’s Hazard Communication Standard (1910.1200) requires:</a:t>
            </a:r>
          </a:p>
          <a:p>
            <a:r>
              <a:rPr lang="en-US" altLang="en-US" sz="2000">
                <a:ea typeface="ＭＳ Ｐゴシック" panose="020B0600070205080204" pitchFamily="34" charset="-128"/>
              </a:rPr>
              <a:t>list of all hazardous chemicals in the workplace</a:t>
            </a:r>
          </a:p>
          <a:p>
            <a:r>
              <a:rPr lang="en-US" altLang="en-US" sz="2000">
                <a:ea typeface="ＭＳ Ｐゴシック" panose="020B0600070205080204" pitchFamily="34" charset="-128"/>
              </a:rPr>
              <a:t>labels on containers</a:t>
            </a:r>
          </a:p>
          <a:p>
            <a:r>
              <a:rPr lang="en-US" altLang="en-US" sz="2000">
                <a:ea typeface="ＭＳ Ｐゴシック" panose="020B0600070205080204" pitchFamily="34" charset="-128"/>
              </a:rPr>
              <a:t>chemical information sheets (material safety data sheets)</a:t>
            </a:r>
          </a:p>
          <a:p>
            <a:r>
              <a:rPr lang="en-US" altLang="en-US" sz="2000">
                <a:ea typeface="ＭＳ Ｐゴシック" panose="020B0600070205080204" pitchFamily="34" charset="-128"/>
              </a:rPr>
              <a:t>training</a:t>
            </a:r>
          </a:p>
          <a:p>
            <a:r>
              <a:rPr lang="en-US" altLang="en-US" sz="2000">
                <a:ea typeface="ＭＳ Ｐゴシック" panose="020B0600070205080204" pitchFamily="34" charset="-128"/>
              </a:rPr>
              <a:t>written program on how to inform workers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830D4AA4-EC15-4ED7-88C0-F3F5B9CCC0CD}"/>
              </a:ext>
            </a:extLst>
          </p:cNvPr>
          <p:cNvSpPr>
            <a:spLocks noGrp="1"/>
          </p:cNvSpPr>
          <p:nvPr>
            <p:ph type="title"/>
          </p:nvPr>
        </p:nvSpPr>
        <p:spPr/>
        <p:txBody>
          <a:bodyPr/>
          <a:lstStyle/>
          <a:p>
            <a:r>
              <a:rPr lang="en-US" altLang="en-US">
                <a:ea typeface="ＭＳ Ｐゴシック" panose="020B0600070205080204" pitchFamily="34" charset="-128"/>
              </a:rPr>
              <a:t>Portable containers must </a:t>
            </a:r>
            <a:br>
              <a:rPr lang="en-US" altLang="en-US">
                <a:ea typeface="ＭＳ Ｐゴシック" panose="020B0600070205080204" pitchFamily="34" charset="-128"/>
              </a:rPr>
            </a:br>
            <a:r>
              <a:rPr lang="en-US" altLang="en-US">
                <a:ea typeface="ＭＳ Ｐゴシック" panose="020B0600070205080204" pitchFamily="34" charset="-128"/>
              </a:rPr>
              <a:t>usually be labeled</a:t>
            </a:r>
          </a:p>
        </p:txBody>
      </p:sp>
      <p:sp>
        <p:nvSpPr>
          <p:cNvPr id="107523" name="Content Placeholder 3">
            <a:extLst>
              <a:ext uri="{FF2B5EF4-FFF2-40B4-BE49-F238E27FC236}">
                <a16:creationId xmlns:a16="http://schemas.microsoft.com/office/drawing/2014/main" id="{A2CB2E75-0B23-4FDE-B695-F7AC5AFF8DBF}"/>
              </a:ext>
            </a:extLst>
          </p:cNvPr>
          <p:cNvSpPr>
            <a:spLocks noGrp="1"/>
          </p:cNvSpPr>
          <p:nvPr>
            <p:ph sz="half" idx="2"/>
          </p:nvPr>
        </p:nvSpPr>
        <p:spPr/>
        <p:txBody>
          <a:bodyPr/>
          <a:lstStyle/>
          <a:p>
            <a:pPr>
              <a:buFontTx/>
              <a:buNone/>
            </a:pPr>
            <a:r>
              <a:rPr lang="en-US" altLang="en-US">
                <a:ea typeface="ＭＳ Ｐゴシック" panose="020B0600070205080204" pitchFamily="34" charset="-128"/>
              </a:rPr>
              <a:t>Exception: portable containers do not have to be labeled if </a:t>
            </a:r>
            <a:r>
              <a:rPr lang="en-US" altLang="en-US" u="sng">
                <a:ea typeface="ＭＳ Ｐゴシック" panose="020B0600070205080204" pitchFamily="34" charset="-128"/>
              </a:rPr>
              <a:t>only</a:t>
            </a:r>
            <a:r>
              <a:rPr lang="en-US" altLang="en-US">
                <a:ea typeface="ＭＳ Ｐゴシック" panose="020B0600070205080204" pitchFamily="34" charset="-128"/>
              </a:rPr>
              <a:t> the worker who transfers the chemical uses it during that shift </a:t>
            </a:r>
          </a:p>
          <a:p>
            <a:endParaRPr lang="en-US" altLang="en-US">
              <a:ea typeface="ＭＳ Ｐゴシック" panose="020B0600070205080204" pitchFamily="34" charset="-128"/>
            </a:endParaRPr>
          </a:p>
        </p:txBody>
      </p:sp>
      <p:pic>
        <p:nvPicPr>
          <p:cNvPr id="107524" name="Content Placeholder 5" descr="46.jpg">
            <a:extLst>
              <a:ext uri="{FF2B5EF4-FFF2-40B4-BE49-F238E27FC236}">
                <a16:creationId xmlns:a16="http://schemas.microsoft.com/office/drawing/2014/main" id="{4360EA87-9473-4F2C-85BD-AEB8D61345B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a:extLst>
              <a:ext uri="{FF2B5EF4-FFF2-40B4-BE49-F238E27FC236}">
                <a16:creationId xmlns:a16="http://schemas.microsoft.com/office/drawing/2014/main" id="{83F64BC1-6ED7-4CF2-A2DC-1D3841D61A13}"/>
              </a:ext>
            </a:extLst>
          </p:cNvPr>
          <p:cNvSpPr>
            <a:spLocks noGrp="1"/>
          </p:cNvSpPr>
          <p:nvPr>
            <p:ph type="title"/>
          </p:nvPr>
        </p:nvSpPr>
        <p:spPr/>
        <p:txBody>
          <a:bodyPr/>
          <a:lstStyle/>
          <a:p>
            <a:r>
              <a:rPr lang="en-US" altLang="en-US">
                <a:ea typeface="ＭＳ Ｐゴシック" panose="020B0600070205080204" pitchFamily="34" charset="-128"/>
              </a:rPr>
              <a:t>OSHA’s Bloodborne Pathogens Standard (1910.1030) prevents other infections</a:t>
            </a:r>
          </a:p>
        </p:txBody>
      </p:sp>
      <p:sp>
        <p:nvSpPr>
          <p:cNvPr id="109571" name="Content Placeholder 2">
            <a:extLst>
              <a:ext uri="{FF2B5EF4-FFF2-40B4-BE49-F238E27FC236}">
                <a16:creationId xmlns:a16="http://schemas.microsoft.com/office/drawing/2014/main" id="{94A1593B-2458-4FC5-85D4-1341CEE3AB5D}"/>
              </a:ext>
            </a:extLst>
          </p:cNvPr>
          <p:cNvSpPr>
            <a:spLocks noGrp="1"/>
          </p:cNvSpPr>
          <p:nvPr>
            <p:ph idx="1"/>
          </p:nvPr>
        </p:nvSpPr>
        <p:spPr/>
        <p:txBody>
          <a:bodyPr/>
          <a:lstStyle/>
          <a:p>
            <a:r>
              <a:rPr lang="en-US" altLang="en-US">
                <a:ea typeface="ＭＳ Ｐゴシック" panose="020B0600070205080204" pitchFamily="34" charset="-128"/>
              </a:rPr>
              <a:t>Bloodborne pathogens means diseases that are spread through contact with blood and other body fluids containing blood</a:t>
            </a:r>
          </a:p>
          <a:p>
            <a:r>
              <a:rPr lang="en-US" altLang="en-US">
                <a:ea typeface="ＭＳ Ｐゴシック" panose="020B0600070205080204" pitchFamily="34" charset="-128"/>
              </a:rPr>
              <a:t>Bloodborne illnesses include, but are not limited to:</a:t>
            </a:r>
          </a:p>
          <a:p>
            <a:pPr lvl="1"/>
            <a:r>
              <a:rPr lang="en-US" altLang="en-US">
                <a:ea typeface="ＭＳ Ｐゴシック" panose="020B0600070205080204" pitchFamily="34" charset="-128"/>
              </a:rPr>
              <a:t>HIV/AIDS</a:t>
            </a:r>
          </a:p>
          <a:p>
            <a:pPr lvl="1"/>
            <a:r>
              <a:rPr lang="en-US" altLang="en-US">
                <a:ea typeface="ＭＳ Ｐゴシック" panose="020B0600070205080204" pitchFamily="34" charset="-128"/>
              </a:rPr>
              <a:t>Hepatitis B</a:t>
            </a:r>
          </a:p>
          <a:p>
            <a:pPr lvl="1"/>
            <a:r>
              <a:rPr lang="en-US" altLang="en-US">
                <a:ea typeface="ＭＳ Ｐゴシック" panose="020B0600070205080204" pitchFamily="34" charset="-128"/>
              </a:rPr>
              <a:t>Hepatitis C</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39D22589-63A4-4D3D-A7FE-2BFD7CED33B5}"/>
              </a:ext>
            </a:extLst>
          </p:cNvPr>
          <p:cNvSpPr>
            <a:spLocks noGrp="1"/>
          </p:cNvSpPr>
          <p:nvPr>
            <p:ph type="title"/>
          </p:nvPr>
        </p:nvSpPr>
        <p:spPr/>
        <p:txBody>
          <a:bodyPr/>
          <a:lstStyle/>
          <a:p>
            <a:r>
              <a:rPr lang="en-US" altLang="en-US">
                <a:ea typeface="ＭＳ Ｐゴシック" panose="020B0600070205080204" pitchFamily="34" charset="-128"/>
              </a:rPr>
              <a:t>The Bloodborne Pathogens Standard requires measures to prevent exposure to blood and body fluids</a:t>
            </a:r>
          </a:p>
        </p:txBody>
      </p:sp>
      <p:sp>
        <p:nvSpPr>
          <p:cNvPr id="111619" name="Content Placeholder 2">
            <a:extLst>
              <a:ext uri="{FF2B5EF4-FFF2-40B4-BE49-F238E27FC236}">
                <a16:creationId xmlns:a16="http://schemas.microsoft.com/office/drawing/2014/main" id="{87DD9719-DB6D-4DB4-9C59-3813B293B64F}"/>
              </a:ext>
            </a:extLst>
          </p:cNvPr>
          <p:cNvSpPr>
            <a:spLocks noGrp="1"/>
          </p:cNvSpPr>
          <p:nvPr>
            <p:ph idx="1"/>
          </p:nvPr>
        </p:nvSpPr>
        <p:spPr>
          <a:xfrm>
            <a:off x="685800" y="2590800"/>
            <a:ext cx="7772400" cy="3505200"/>
          </a:xfrm>
        </p:spPr>
        <p:txBody>
          <a:bodyPr/>
          <a:lstStyle/>
          <a:p>
            <a:r>
              <a:rPr lang="en-US" altLang="en-US">
                <a:ea typeface="ＭＳ Ｐゴシック" panose="020B0600070205080204" pitchFamily="34" charset="-128"/>
              </a:rPr>
              <a:t>Treat all blood and fluids that might contain blood as infectious – ‘standard precautions’</a:t>
            </a:r>
          </a:p>
          <a:p>
            <a:r>
              <a:rPr lang="en-US" altLang="en-US">
                <a:ea typeface="ＭＳ Ｐゴシック" panose="020B0600070205080204" pitchFamily="34" charset="-128"/>
              </a:rPr>
              <a:t>Use safety needles and sharps to prevent cuts</a:t>
            </a:r>
          </a:p>
          <a:p>
            <a:r>
              <a:rPr lang="en-US" altLang="en-US">
                <a:ea typeface="ＭＳ Ｐゴシック" panose="020B0600070205080204" pitchFamily="34" charset="-128"/>
              </a:rPr>
              <a:t>Put all used needles and sharps in sharps containers</a:t>
            </a:r>
          </a:p>
          <a:p>
            <a:r>
              <a:rPr lang="en-US" altLang="en-US">
                <a:ea typeface="ＭＳ Ｐゴシック" panose="020B0600070205080204" pitchFamily="34" charset="-128"/>
              </a:rPr>
              <a:t>Provide hepatitis B vaccination</a:t>
            </a:r>
          </a:p>
          <a:p>
            <a:r>
              <a:rPr lang="en-US" altLang="en-US">
                <a:ea typeface="ＭＳ Ｐゴシック" panose="020B0600070205080204" pitchFamily="34" charset="-128"/>
              </a:rPr>
              <a:t>Use gloves, face shields and other PPE</a:t>
            </a:r>
          </a:p>
          <a:p>
            <a:r>
              <a:rPr lang="en-US" altLang="en-US">
                <a:ea typeface="ＭＳ Ｐゴシック" panose="020B0600070205080204" pitchFamily="34" charset="-128"/>
              </a:rPr>
              <a:t>Record needlesticks and sharps injuries </a:t>
            </a:r>
          </a:p>
          <a:p>
            <a:endParaRPr lang="en-US" altLang="en-US">
              <a:ea typeface="ＭＳ Ｐゴシック" panose="020B0600070205080204"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4">
            <a:extLst>
              <a:ext uri="{FF2B5EF4-FFF2-40B4-BE49-F238E27FC236}">
                <a16:creationId xmlns:a16="http://schemas.microsoft.com/office/drawing/2014/main" id="{00887158-AA8A-46CA-9888-B001591D96E8}"/>
              </a:ext>
            </a:extLst>
          </p:cNvPr>
          <p:cNvSpPr>
            <a:spLocks noGrp="1"/>
          </p:cNvSpPr>
          <p:nvPr>
            <p:ph type="title"/>
          </p:nvPr>
        </p:nvSpPr>
        <p:spPr>
          <a:xfrm>
            <a:off x="685800" y="1143000"/>
            <a:ext cx="7772400" cy="914400"/>
          </a:xfrm>
        </p:spPr>
        <p:txBody>
          <a:bodyPr/>
          <a:lstStyle/>
          <a:p>
            <a:br>
              <a:rPr lang="en-US" altLang="en-US" sz="2400">
                <a:ea typeface="ＭＳ Ｐゴシック" panose="020B0600070205080204" pitchFamily="34" charset="-128"/>
              </a:rPr>
            </a:br>
            <a:r>
              <a:rPr lang="en-US" altLang="en-US" sz="2400">
                <a:ea typeface="ＭＳ Ｐゴシック" panose="020B0600070205080204" pitchFamily="34" charset="-128"/>
              </a:rPr>
              <a:t>California OSHA issued an Aerosol </a:t>
            </a:r>
            <a:br>
              <a:rPr lang="en-US" altLang="en-US" sz="2400">
                <a:ea typeface="ＭＳ Ｐゴシック" panose="020B0600070205080204" pitchFamily="34" charset="-128"/>
              </a:rPr>
            </a:br>
            <a:r>
              <a:rPr lang="en-US" altLang="en-US" sz="2400">
                <a:ea typeface="ＭＳ Ｐゴシック" panose="020B0600070205080204" pitchFamily="34" charset="-128"/>
              </a:rPr>
              <a:t>Transmission Disease (ATD) Standard</a:t>
            </a:r>
            <a:br>
              <a:rPr lang="en-US" altLang="en-US" sz="1200">
                <a:ea typeface="ＭＳ Ｐゴシック" panose="020B0600070205080204" pitchFamily="34" charset="-128"/>
              </a:rPr>
            </a:br>
            <a:r>
              <a:rPr lang="en-US" altLang="en-US" sz="2400">
                <a:ea typeface="ＭＳ Ｐゴシック" panose="020B0600070205080204" pitchFamily="34" charset="-128"/>
              </a:rPr>
              <a:t> </a:t>
            </a:r>
            <a:r>
              <a:rPr lang="en-US" altLang="en-US" sz="1800">
                <a:ea typeface="ＭＳ Ｐゴシック" panose="020B0600070205080204" pitchFamily="34" charset="-128"/>
              </a:rPr>
              <a:t>http://www.dir.ca.gov/Title8/5199.html</a:t>
            </a:r>
            <a:br>
              <a:rPr lang="en-US" altLang="en-US">
                <a:ea typeface="ＭＳ Ｐゴシック" panose="020B0600070205080204" pitchFamily="34" charset="-128"/>
              </a:rPr>
            </a:br>
            <a:endParaRPr lang="en-US" altLang="en-US">
              <a:ea typeface="ＭＳ Ｐゴシック" panose="020B0600070205080204" pitchFamily="34" charset="-128"/>
            </a:endParaRPr>
          </a:p>
        </p:txBody>
      </p:sp>
      <p:sp>
        <p:nvSpPr>
          <p:cNvPr id="113667" name="Content Placeholder 5">
            <a:extLst>
              <a:ext uri="{FF2B5EF4-FFF2-40B4-BE49-F238E27FC236}">
                <a16:creationId xmlns:a16="http://schemas.microsoft.com/office/drawing/2014/main" id="{782E7524-56CD-42C9-8092-4591B8D7BD4C}"/>
              </a:ext>
            </a:extLst>
          </p:cNvPr>
          <p:cNvSpPr>
            <a:spLocks noGrp="1"/>
          </p:cNvSpPr>
          <p:nvPr>
            <p:ph idx="1"/>
          </p:nvPr>
        </p:nvSpPr>
        <p:spPr/>
        <p:txBody>
          <a:bodyPr/>
          <a:lstStyle/>
          <a:p>
            <a:pPr marL="0" indent="0">
              <a:buFontTx/>
              <a:buNone/>
            </a:pPr>
            <a:r>
              <a:rPr lang="en-US" altLang="en-US">
                <a:ea typeface="ＭＳ Ｐゴシック" panose="020B0600070205080204" pitchFamily="34" charset="-128"/>
              </a:rPr>
              <a:t>The standard applies to many types of health care settings, facilities receiving persons from uncontrolled releases of hazardous substances, police services, correctional facilities, drug rehab centers, homeless shelters, and other settings</a:t>
            </a:r>
          </a:p>
          <a:p>
            <a:pPr marL="0" indent="0">
              <a:buFontTx/>
              <a:buNone/>
            </a:pPr>
            <a:endParaRPr lang="en-US" altLang="en-US">
              <a:ea typeface="ＭＳ Ｐゴシック" panose="020B0600070205080204" pitchFamily="34" charset="-128"/>
            </a:endParaRPr>
          </a:p>
          <a:p>
            <a:pPr marL="0" indent="0">
              <a:buFontTx/>
              <a:buNone/>
            </a:pPr>
            <a:r>
              <a:rPr lang="en-US" altLang="en-US">
                <a:ea typeface="ＭＳ Ｐゴシック" panose="020B0600070205080204" pitchFamily="34" charset="-128"/>
              </a:rPr>
              <a:t>The standard requires different types of engineering controls, work practices and administrative controls, and PPE depending on the level of exposure risk</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3">
            <a:extLst>
              <a:ext uri="{FF2B5EF4-FFF2-40B4-BE49-F238E27FC236}">
                <a16:creationId xmlns:a16="http://schemas.microsoft.com/office/drawing/2014/main" id="{AC776B5C-5138-409B-92BE-BC57671B3DC6}"/>
              </a:ext>
            </a:extLst>
          </p:cNvPr>
          <p:cNvSpPr>
            <a:spLocks noGrp="1"/>
          </p:cNvSpPr>
          <p:nvPr>
            <p:ph type="title"/>
          </p:nvPr>
        </p:nvSpPr>
        <p:spPr/>
        <p:txBody>
          <a:bodyPr/>
          <a:lstStyle/>
          <a:p>
            <a:r>
              <a:rPr lang="en-US" altLang="en-US">
                <a:ea typeface="ＭＳ Ｐゴシック" panose="020B0600070205080204" pitchFamily="34" charset="-128"/>
              </a:rPr>
              <a:t>Acronyms</a:t>
            </a:r>
          </a:p>
        </p:txBody>
      </p:sp>
      <p:sp>
        <p:nvSpPr>
          <p:cNvPr id="115715" name="Content Placeholder 5">
            <a:extLst>
              <a:ext uri="{FF2B5EF4-FFF2-40B4-BE49-F238E27FC236}">
                <a16:creationId xmlns:a16="http://schemas.microsoft.com/office/drawing/2014/main" id="{6140C19D-48C4-4610-A851-DD183F1E9328}"/>
              </a:ext>
            </a:extLst>
          </p:cNvPr>
          <p:cNvSpPr>
            <a:spLocks noGrp="1"/>
          </p:cNvSpPr>
          <p:nvPr>
            <p:ph idx="1"/>
          </p:nvPr>
        </p:nvSpPr>
        <p:spPr/>
        <p:txBody>
          <a:bodyPr/>
          <a:lstStyle/>
          <a:p>
            <a:r>
              <a:rPr lang="en-US" altLang="en-US" sz="1400" b="1">
                <a:ea typeface="ＭＳ Ｐゴシック" panose="020B0600070205080204" pitchFamily="34" charset="-128"/>
              </a:rPr>
              <a:t>CDC	    Centers for Disease Control and Prevention	</a:t>
            </a:r>
          </a:p>
          <a:p>
            <a:r>
              <a:rPr lang="en-US" altLang="en-US" sz="1400" b="1">
                <a:ea typeface="ＭＳ Ｐゴシック" panose="020B0600070205080204" pitchFamily="34" charset="-128"/>
              </a:rPr>
              <a:t>EPA	    U.S. Environmental Protection Agency	</a:t>
            </a:r>
          </a:p>
          <a:p>
            <a:r>
              <a:rPr lang="en-US" altLang="en-US" sz="1400" b="1">
                <a:ea typeface="ＭＳ Ｐゴシック" panose="020B0600070205080204" pitchFamily="34" charset="-128"/>
              </a:rPr>
              <a:t>HEPA	    high-efficiency particulate air	</a:t>
            </a:r>
          </a:p>
          <a:p>
            <a:r>
              <a:rPr lang="en-US" altLang="en-US" sz="1400" b="1">
                <a:ea typeface="ＭＳ Ｐゴシック" panose="020B0600070205080204" pitchFamily="34" charset="-128"/>
              </a:rPr>
              <a:t>HHS	    U.S. Department of Health and Human Services	</a:t>
            </a:r>
          </a:p>
          <a:p>
            <a:r>
              <a:rPr lang="en-US" altLang="en-US" sz="1400" b="1">
                <a:ea typeface="ＭＳ Ｐゴシック" panose="020B0600070205080204" pitchFamily="34" charset="-128"/>
              </a:rPr>
              <a:t>JCAHO   Joint Commission on Accreditation of Healthcare Organizations	</a:t>
            </a:r>
          </a:p>
          <a:p>
            <a:r>
              <a:rPr lang="en-US" altLang="en-US" sz="1400" b="1">
                <a:ea typeface="ＭＳ Ｐゴシック" panose="020B0600070205080204" pitchFamily="34" charset="-128"/>
              </a:rPr>
              <a:t>LRN	     Laboratory Response Network	</a:t>
            </a:r>
          </a:p>
          <a:p>
            <a:r>
              <a:rPr lang="en-US" altLang="en-US" sz="1400" b="1">
                <a:ea typeface="ＭＳ Ｐゴシック" panose="020B0600070205080204" pitchFamily="34" charset="-128"/>
              </a:rPr>
              <a:t>NIOSH	     National Institute for Occupational Safety and Health	</a:t>
            </a:r>
          </a:p>
          <a:p>
            <a:r>
              <a:rPr lang="en-US" altLang="en-US" sz="1400" b="1">
                <a:ea typeface="ＭＳ Ｐゴシック" panose="020B0600070205080204" pitchFamily="34" charset="-128"/>
              </a:rPr>
              <a:t>OSH Act  Occupational Safety and Health Act of 1970	</a:t>
            </a:r>
          </a:p>
          <a:p>
            <a:r>
              <a:rPr lang="en-US" altLang="en-US" sz="1400" b="1">
                <a:ea typeface="ＭＳ Ｐゴシック" panose="020B0600070205080204" pitchFamily="34" charset="-128"/>
              </a:rPr>
              <a:t>OSHA	     Occupational Safety and Health Administration	</a:t>
            </a:r>
          </a:p>
          <a:p>
            <a:r>
              <a:rPr lang="en-US" altLang="en-US" sz="1400" b="1">
                <a:ea typeface="ＭＳ Ｐゴシック" panose="020B0600070205080204" pitchFamily="34" charset="-128"/>
              </a:rPr>
              <a:t>PAPR	     powered air-purifying respirator		</a:t>
            </a:r>
          </a:p>
          <a:p>
            <a:r>
              <a:rPr lang="en-US" altLang="en-US" sz="1400" b="1">
                <a:ea typeface="ＭＳ Ｐゴシック" panose="020B0600070205080204" pitchFamily="34" charset="-128"/>
              </a:rPr>
              <a:t>PPE	    personal protective equipment		</a:t>
            </a:r>
          </a:p>
          <a:p>
            <a:r>
              <a:rPr lang="en-US" altLang="en-US" sz="1400" b="1">
                <a:ea typeface="ＭＳ Ｐゴシック" panose="020B0600070205080204" pitchFamily="34" charset="-128"/>
              </a:rPr>
              <a:t>SNS	    Strategic National Stockpile	</a:t>
            </a:r>
          </a:p>
          <a:p>
            <a:r>
              <a:rPr lang="en-US" altLang="en-US" sz="1400" b="1">
                <a:ea typeface="ＭＳ Ｐゴシック" panose="020B0600070205080204" pitchFamily="34" charset="-128"/>
              </a:rPr>
              <a:t>WHO	    World Health Organization	</a:t>
            </a:r>
          </a:p>
          <a:p>
            <a:endParaRPr lang="en-US" altLang="en-US" sz="1400">
              <a:ea typeface="ＭＳ Ｐゴシック" panose="020B0600070205080204"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650E2A42-968D-4F38-B8F8-FDFF18FAD936}"/>
              </a:ext>
            </a:extLst>
          </p:cNvPr>
          <p:cNvSpPr>
            <a:spLocks noGrp="1"/>
          </p:cNvSpPr>
          <p:nvPr>
            <p:ph type="title"/>
          </p:nvPr>
        </p:nvSpPr>
        <p:spPr/>
        <p:txBody>
          <a:bodyPr/>
          <a:lstStyle/>
          <a:p>
            <a:r>
              <a:rPr lang="en-US" altLang="en-US">
                <a:ea typeface="ＭＳ Ｐゴシック" panose="020B0600070205080204" pitchFamily="34" charset="-128"/>
              </a:rPr>
              <a:t>For more information go to</a:t>
            </a:r>
          </a:p>
        </p:txBody>
      </p:sp>
      <p:sp>
        <p:nvSpPr>
          <p:cNvPr id="117763" name="Content Placeholder 2">
            <a:extLst>
              <a:ext uri="{FF2B5EF4-FFF2-40B4-BE49-F238E27FC236}">
                <a16:creationId xmlns:a16="http://schemas.microsoft.com/office/drawing/2014/main" id="{653C72DA-3143-4053-A6C6-AA5CD264C09F}"/>
              </a:ext>
            </a:extLst>
          </p:cNvPr>
          <p:cNvSpPr>
            <a:spLocks noGrp="1"/>
          </p:cNvSpPr>
          <p:nvPr>
            <p:ph idx="1"/>
          </p:nvPr>
        </p:nvSpPr>
        <p:spPr/>
        <p:txBody>
          <a:bodyPr/>
          <a:lstStyle/>
          <a:p>
            <a:pPr>
              <a:buFontTx/>
              <a:buNone/>
            </a:pPr>
            <a:r>
              <a:rPr lang="en-US" altLang="en-US" sz="2000" dirty="0">
                <a:ea typeface="ＭＳ Ｐゴシック" panose="020B0600070205080204" pitchFamily="34" charset="-128"/>
              </a:rPr>
              <a:t>Centers for Disease Control and Prevention (CDC)</a:t>
            </a:r>
          </a:p>
          <a:p>
            <a:pPr>
              <a:buFontTx/>
              <a:buNone/>
            </a:pPr>
            <a:r>
              <a:rPr lang="en-US" altLang="en-US" sz="2000" dirty="0">
                <a:ea typeface="ＭＳ Ｐゴシック" panose="020B0600070205080204" pitchFamily="34" charset="-128"/>
              </a:rPr>
              <a:t>			</a:t>
            </a:r>
            <a:r>
              <a:rPr lang="en-US" altLang="en-US" sz="2000" dirty="0">
                <a:ea typeface="ＭＳ Ｐゴシック" panose="020B0600070205080204" pitchFamily="34" charset="-128"/>
                <a:hlinkClick r:id="rId3"/>
              </a:rPr>
              <a:t>http://www</a:t>
            </a:r>
            <a:r>
              <a:rPr lang="en-US" altLang="en-US" sz="2000" dirty="0">
                <a:ea typeface="ＭＳ Ｐゴシック" panose="020B0600070205080204" pitchFamily="34" charset="-128"/>
                <a:hlinkClick r:id="rId4"/>
              </a:rPr>
              <a:t>.cdc.gov</a:t>
            </a:r>
            <a:endParaRPr lang="en-US" altLang="en-US" sz="2000" dirty="0">
              <a:ea typeface="ＭＳ Ｐゴシック" panose="020B0600070205080204" pitchFamily="34" charset="-128"/>
            </a:endParaRPr>
          </a:p>
          <a:p>
            <a:pPr>
              <a:buFontTx/>
              <a:buNone/>
            </a:pPr>
            <a:r>
              <a:rPr lang="en-US" altLang="en-US" sz="2000" dirty="0">
                <a:ea typeface="ＭＳ Ｐゴシック" panose="020B0600070205080204" pitchFamily="34" charset="-128"/>
              </a:rPr>
              <a:t>Occupational Safety and Health Administration (OSHA)</a:t>
            </a:r>
          </a:p>
          <a:p>
            <a:pPr>
              <a:buFontTx/>
              <a:buNone/>
            </a:pPr>
            <a:r>
              <a:rPr lang="en-US" altLang="en-US" sz="2000" dirty="0">
                <a:ea typeface="ＭＳ Ｐゴシック" panose="020B0600070205080204" pitchFamily="34" charset="-128"/>
              </a:rPr>
              <a:t>			</a:t>
            </a:r>
            <a:r>
              <a:rPr lang="en-US" altLang="en-US" sz="2000" dirty="0">
                <a:ea typeface="ＭＳ Ｐゴシック" panose="020B0600070205080204" pitchFamily="34" charset="-128"/>
                <a:hlinkClick r:id="rId5"/>
              </a:rPr>
              <a:t>http://www</a:t>
            </a:r>
            <a:r>
              <a:rPr lang="en-US" altLang="en-US" sz="2000" dirty="0">
                <a:ea typeface="ＭＳ Ｐゴシック" panose="020B0600070205080204" pitchFamily="34" charset="-128"/>
                <a:hlinkClick r:id="rId6"/>
              </a:rPr>
              <a:t>.osha.gov</a:t>
            </a:r>
            <a:endParaRPr lang="en-US" altLang="en-US" sz="2000" dirty="0">
              <a:ea typeface="ＭＳ Ｐゴシック" panose="020B0600070205080204" pitchFamily="34" charset="-128"/>
            </a:endParaRPr>
          </a:p>
          <a:p>
            <a:pPr>
              <a:buFontTx/>
              <a:buNone/>
            </a:pPr>
            <a:r>
              <a:rPr lang="en-US" altLang="en-US" sz="2000" dirty="0">
                <a:ea typeface="ＭＳ Ｐゴシック" panose="020B0600070205080204" pitchFamily="34" charset="-128"/>
              </a:rPr>
              <a:t>World Health Organization			</a:t>
            </a:r>
          </a:p>
          <a:p>
            <a:pPr>
              <a:buFontTx/>
              <a:buNone/>
            </a:pPr>
            <a:r>
              <a:rPr lang="en-US" altLang="en-US" sz="2000" dirty="0">
                <a:ea typeface="ＭＳ Ｐゴシック" panose="020B0600070205080204" pitchFamily="34" charset="-128"/>
              </a:rPr>
              <a:t>			</a:t>
            </a:r>
            <a:r>
              <a:rPr lang="en-US" altLang="en-US" sz="2000" dirty="0">
                <a:ea typeface="ＭＳ Ｐゴシック" panose="020B0600070205080204" pitchFamily="34" charset="-128"/>
                <a:hlinkClick r:id="rId5"/>
              </a:rPr>
              <a:t>http://www.who.int/en/</a:t>
            </a:r>
            <a:endParaRPr lang="en-US" altLang="en-US" sz="2000" dirty="0">
              <a:ea typeface="ＭＳ Ｐゴシック" panose="020B0600070205080204" pitchFamily="34" charset="-128"/>
            </a:endParaRPr>
          </a:p>
          <a:p>
            <a:pPr>
              <a:buFontTx/>
              <a:buNone/>
            </a:pPr>
            <a:r>
              <a:rPr lang="en-US" altLang="en-US" sz="2000" dirty="0">
                <a:ea typeface="ＭＳ Ｐゴシック" panose="020B0600070205080204" pitchFamily="34" charset="-128"/>
              </a:rPr>
              <a:t>National Institute for Occupational Safety and Health (NIOSH)</a:t>
            </a:r>
          </a:p>
          <a:p>
            <a:pPr>
              <a:buFontTx/>
              <a:buNone/>
            </a:pPr>
            <a:r>
              <a:rPr lang="en-US" altLang="en-US" sz="2000" dirty="0">
                <a:ea typeface="ＭＳ Ｐゴシック" panose="020B0600070205080204" pitchFamily="34" charset="-128"/>
              </a:rPr>
              <a:t>			</a:t>
            </a:r>
            <a:r>
              <a:rPr lang="en-US" altLang="en-US" sz="2000" dirty="0">
                <a:ea typeface="ＭＳ Ｐゴシック" panose="020B0600070205080204" pitchFamily="34" charset="-128"/>
                <a:hlinkClick r:id="rId7"/>
              </a:rPr>
              <a:t>http://www.cdc.gov/NIOSH/</a:t>
            </a:r>
            <a:endParaRPr lang="en-US" altLang="en-US" sz="2000" dirty="0">
              <a:ea typeface="ＭＳ Ｐゴシック" panose="020B0600070205080204" pitchFamily="34" charset="-128"/>
            </a:endParaRPr>
          </a:p>
          <a:p>
            <a:pPr>
              <a:buFontTx/>
              <a:buNone/>
            </a:pPr>
            <a:endParaRPr lang="en-US" altLang="en-US" sz="2000" dirty="0">
              <a:ea typeface="ＭＳ Ｐゴシック" panose="020B0600070205080204" pitchFamily="34"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90A2EFAC-F4B0-4143-947C-4E5FBB753D4C}"/>
              </a:ext>
            </a:extLst>
          </p:cNvPr>
          <p:cNvSpPr>
            <a:spLocks noGrp="1" noChangeArrowheads="1"/>
          </p:cNvSpPr>
          <p:nvPr>
            <p:ph type="title"/>
          </p:nvPr>
        </p:nvSpPr>
        <p:spPr/>
        <p:txBody>
          <a:bodyPr/>
          <a:lstStyle/>
          <a:p>
            <a:r>
              <a:rPr lang="en-US" altLang="en-US">
                <a:ea typeface="ＭＳ Ｐゴシック" panose="020B0600070205080204" pitchFamily="34" charset="-128"/>
              </a:rPr>
              <a:t>Why this training tool was created</a:t>
            </a:r>
          </a:p>
        </p:txBody>
      </p:sp>
      <p:sp>
        <p:nvSpPr>
          <p:cNvPr id="119811" name="Rectangle 3">
            <a:extLst>
              <a:ext uri="{FF2B5EF4-FFF2-40B4-BE49-F238E27FC236}">
                <a16:creationId xmlns:a16="http://schemas.microsoft.com/office/drawing/2014/main" id="{21C9717E-CAD9-45D2-B079-F31F36DA1648}"/>
              </a:ext>
            </a:extLst>
          </p:cNvPr>
          <p:cNvSpPr>
            <a:spLocks noGrp="1" noChangeArrowheads="1"/>
          </p:cNvSpPr>
          <p:nvPr>
            <p:ph type="body" idx="1"/>
          </p:nvPr>
        </p:nvSpPr>
        <p:spPr/>
        <p:txBody>
          <a:bodyPr/>
          <a:lstStyle/>
          <a:p>
            <a:pPr marL="0" indent="0" eaLnBrk="1" hangingPunct="1">
              <a:buFontTx/>
              <a:buNone/>
            </a:pPr>
            <a:r>
              <a:rPr lang="en-US" altLang="en-US" sz="2000">
                <a:ea typeface="ＭＳ Ｐゴシック" panose="020B0600070205080204" pitchFamily="34" charset="-128"/>
              </a:rPr>
              <a:t>This training tool was created by the NIEHS National Clearinghouse for Worker Safety and Health Training under a contract (273-05-C-0017) from the National Institute of Environmental Health Sciences Worker Education and Training Program (WETP). WETP has trained over a million emergency responders and hazardous waste workers since 1987 to do their jobs safely. WETP is a part of the Department of Health and Human Services, which is a cooperating agency under the Worker Safety and Health Support Annex of the National Response Plan. As part of the coordinated effort, the National Clearinghouse worked with NIEHS, WETP to create this orientation briefing for those who may be exposed to H1N1 (swine flu).</a:t>
            </a:r>
          </a:p>
          <a:p>
            <a:pPr marL="0" indent="0">
              <a:buFontTx/>
              <a:buNone/>
            </a:pPr>
            <a:endParaRPr lang="en-US" altLang="en-US" sz="2000">
              <a:ea typeface="ＭＳ Ｐゴシック" panose="020B0600070205080204" pitchFamily="34" charset="-128"/>
            </a:endParaRPr>
          </a:p>
        </p:txBody>
      </p:sp>
    </p:spTree>
  </p:cSld>
  <p:clrMapOvr>
    <a:masterClrMapping/>
  </p:clrMapOvr>
</p:sld>
</file>

<file path=ppt/theme/theme1.xml><?xml version="1.0" encoding="utf-8"?>
<a:theme xmlns:a="http://schemas.openxmlformats.org/drawingml/2006/main" name="AI-template">
  <a:themeElements>
    <a:clrScheme name="AI-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I-templat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a:ln>
              <a:noFill/>
            </a:ln>
            <a:solidFill>
              <a:schemeClr val="tx1"/>
            </a:solidFill>
            <a:effectLst/>
            <a:latin typeface="Arial" pitchFamily="-112" charset="0"/>
            <a:ea typeface="ＭＳ Ｐゴシック" pitchFamily="-16" charset="-128"/>
            <a:cs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a:ln>
              <a:noFill/>
            </a:ln>
            <a:solidFill>
              <a:schemeClr val="tx1"/>
            </a:solidFill>
            <a:effectLst/>
            <a:latin typeface="Arial" pitchFamily="-112" charset="0"/>
            <a:ea typeface="ＭＳ Ｐゴシック" pitchFamily="-16" charset="-128"/>
            <a:cs typeface="ＭＳ Ｐゴシック" pitchFamily="-16" charset="-128"/>
          </a:defRPr>
        </a:defPPr>
      </a:lstStyle>
    </a:lnDef>
  </a:objectDefaults>
  <a:extraClrSchemeLst>
    <a:extraClrScheme>
      <a:clrScheme name="AI-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I-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I-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I-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I-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I-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I-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I-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I-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I-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I-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I-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Kinky:Applications:Microsoft Office 2004:Templates:My Templates:AI-template.pot</Template>
  <TotalTime>13046</TotalTime>
  <Words>7819</Words>
  <Application>Microsoft Office PowerPoint</Application>
  <PresentationFormat>On-screen Show (4:3)</PresentationFormat>
  <Paragraphs>752</Paragraphs>
  <Slides>53</Slides>
  <Notes>52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53</vt:i4>
      </vt:variant>
    </vt:vector>
  </HeadingPairs>
  <TitlesOfParts>
    <vt:vector size="55" baseType="lpstr">
      <vt:lpstr>Arial</vt:lpstr>
      <vt:lpstr>AI-template</vt:lpstr>
      <vt:lpstr>Protecting Yourself From Coronavirus in the Workplace</vt:lpstr>
      <vt:lpstr>Employer and worker responsibilities</vt:lpstr>
      <vt:lpstr>Locations with Confirmed COVID-19 Cases Global Map As of 12:00 p.m. ET March 10, 2020  </vt:lpstr>
      <vt:lpstr>How bad could it get?</vt:lpstr>
      <vt:lpstr>Risk</vt:lpstr>
      <vt:lpstr>What can we do?</vt:lpstr>
      <vt:lpstr>The response to COVID-19 needs to be guided by the ‘precautionary principle’</vt:lpstr>
      <vt:lpstr>Module 1:  COVID-19 Basics</vt:lpstr>
      <vt:lpstr>The coronavirus disease 2019 by the novel SARS-COV-2 virus</vt:lpstr>
      <vt:lpstr>COVID-19 is spread from person to person mainly through coughing or sneezing</vt:lpstr>
      <vt:lpstr>COVID-19 causes familiar flu symptoms</vt:lpstr>
      <vt:lpstr>COVID-19 poses a greater risk for  people with underlying health conditions</vt:lpstr>
      <vt:lpstr>Seasonal flu and COVID-19 are different</vt:lpstr>
      <vt:lpstr>Pandemic influenzas have happened before and will likely could appear again</vt:lpstr>
      <vt:lpstr>Vaccine ???</vt:lpstr>
      <vt:lpstr>Certain groups will be given priority  for vaccination against H1N1</vt:lpstr>
      <vt:lpstr>Module 2:  Assessing the Risk of Exposure  to COVID-19 in the Workplace</vt:lpstr>
      <vt:lpstr>The risk of exposure to COVID-19  at work is related to </vt:lpstr>
      <vt:lpstr>OSHA has classified workplaces into four categories of risk for pandemic influenza </vt:lpstr>
      <vt:lpstr>Very High exposure risk occupations are those with high potential exposure to high concentrations of known or suspected sources of COVID-19 during specific medical or laboratory procedures</vt:lpstr>
      <vt:lpstr>High Exposure risk occupations have a high potential for exposure to known or suspected sources of coronavirus </vt:lpstr>
      <vt:lpstr>Medium risk jobs involve high-frequency  contact with the general population</vt:lpstr>
      <vt:lpstr>Lower exposure risk occupations are those that do not require contact with people known to be infected, nor frequent contact with the public</vt:lpstr>
      <vt:lpstr> The level of risk to employees in a health care or other type of facility depends on their exposure to known or suspected sources of COVID-19 resulting from their job duties   Setting    Job Activities       </vt:lpstr>
      <vt:lpstr>Emergency services and critical infrastructure must be able to  function during a pandemic</vt:lpstr>
      <vt:lpstr>Keeping critical infrastructure and key resources operating is a priority </vt:lpstr>
      <vt:lpstr>Delete pageContact with swine does not pose a serious threat of H1N1 in people at this time</vt:lpstr>
      <vt:lpstr>Delete page Pigs can get swine flu</vt:lpstr>
      <vt:lpstr>Module 3:   Methods to Prevent COVID-19  Exposure in the Workplace</vt:lpstr>
      <vt:lpstr>Basic hygiene and social distancing steps that apply to every workplace</vt:lpstr>
      <vt:lpstr>Basic hygiene and social distancing steps that apply to every workplace (continued)</vt:lpstr>
      <vt:lpstr>COVID-19 planning should be integrated into an existing safety and health system</vt:lpstr>
      <vt:lpstr>Use methods that protect workers, starting with the most effective</vt:lpstr>
      <vt:lpstr>Engineering controls include</vt:lpstr>
      <vt:lpstr>Engineering Controls for Very High  and High-risk Jobs</vt:lpstr>
      <vt:lpstr>Work practices and administrative practices can reduce workers’ exposures</vt:lpstr>
      <vt:lpstr>Adjust policies to reduce exposures</vt:lpstr>
      <vt:lpstr>Personal protective  equipment (PPE) includes</vt:lpstr>
      <vt:lpstr>The use of personal protective equipment must comply with OSHA Standards</vt:lpstr>
      <vt:lpstr>Respirators are needed when there  is a risk of airborne transmission </vt:lpstr>
      <vt:lpstr>There are reusable respirators  that provide greater protection than disposal respirators</vt:lpstr>
      <vt:lpstr>Surgical masks are not respirators</vt:lpstr>
      <vt:lpstr>Respiratory protection must comply with all elements of OSHA Standard 1910.134 </vt:lpstr>
      <vt:lpstr>Personal protective equipment for  Very High and High risk jobs include:</vt:lpstr>
      <vt:lpstr>Other OSHA standards apply to  COVID-19 response actions</vt:lpstr>
      <vt:lpstr>The hazard communication standard (1910.1200) is a worker’s  right to know about chemicals</vt:lpstr>
      <vt:lpstr>Portable containers must  usually be labeled</vt:lpstr>
      <vt:lpstr>OSHA’s Bloodborne Pathogens Standard (1910.1030) prevents other infections</vt:lpstr>
      <vt:lpstr>The Bloodborne Pathogens Standard requires measures to prevent exposure to blood and body fluids</vt:lpstr>
      <vt:lpstr> California OSHA issued an Aerosol  Transmission Disease (ATD) Standard  http://www.dir.ca.gov/Title8/5199.html </vt:lpstr>
      <vt:lpstr>Acronyms</vt:lpstr>
      <vt:lpstr>For more information go to</vt:lpstr>
      <vt:lpstr>Why this training tool was created</vt:lpstr>
    </vt:vector>
  </TitlesOfParts>
  <Manager/>
  <Company>Michael D Baker Communications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Eric Guerrero</dc:creator>
  <cp:keywords/>
  <dc:description/>
  <cp:lastModifiedBy>Remington, James W (NIH/NIEHS) [E]</cp:lastModifiedBy>
  <cp:revision>391</cp:revision>
  <dcterms:created xsi:type="dcterms:W3CDTF">2009-11-23T17:26:19Z</dcterms:created>
  <dcterms:modified xsi:type="dcterms:W3CDTF">2020-03-10T18:36:11Z</dcterms:modified>
  <cp:category/>
</cp:coreProperties>
</file>