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omments/comment1.xml" ContentType="application/vnd.openxmlformats-officedocument.presentationml.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Lst>
  <p:notesMasterIdLst>
    <p:notesMasterId r:id="rId75"/>
  </p:notesMasterIdLst>
  <p:handoutMasterIdLst>
    <p:handoutMasterId r:id="rId76"/>
  </p:handoutMasterIdLst>
  <p:sldIdLst>
    <p:sldId id="257" r:id="rId2"/>
    <p:sldId id="404" r:id="rId3"/>
    <p:sldId id="576" r:id="rId4"/>
    <p:sldId id="355" r:id="rId5"/>
    <p:sldId id="356" r:id="rId6"/>
    <p:sldId id="259" r:id="rId7"/>
    <p:sldId id="563" r:id="rId8"/>
    <p:sldId id="565" r:id="rId9"/>
    <p:sldId id="260" r:id="rId10"/>
    <p:sldId id="615" r:id="rId11"/>
    <p:sldId id="281" r:id="rId12"/>
    <p:sldId id="261" r:id="rId13"/>
    <p:sldId id="263" r:id="rId14"/>
    <p:sldId id="268" r:id="rId15"/>
    <p:sldId id="572" r:id="rId16"/>
    <p:sldId id="366" r:id="rId17"/>
    <p:sldId id="617" r:id="rId18"/>
    <p:sldId id="562" r:id="rId19"/>
    <p:sldId id="423" r:id="rId20"/>
    <p:sldId id="405" r:id="rId21"/>
    <p:sldId id="269" r:id="rId22"/>
    <p:sldId id="566" r:id="rId23"/>
    <p:sldId id="265" r:id="rId24"/>
    <p:sldId id="570" r:id="rId25"/>
    <p:sldId id="266" r:id="rId26"/>
    <p:sldId id="267" r:id="rId27"/>
    <p:sldId id="271" r:id="rId28"/>
    <p:sldId id="273" r:id="rId29"/>
    <p:sldId id="325" r:id="rId30"/>
    <p:sldId id="328" r:id="rId31"/>
    <p:sldId id="362" r:id="rId32"/>
    <p:sldId id="613" r:id="rId33"/>
    <p:sldId id="343" r:id="rId34"/>
    <p:sldId id="333" r:id="rId35"/>
    <p:sldId id="329" r:id="rId36"/>
    <p:sldId id="279" r:id="rId37"/>
    <p:sldId id="575" r:id="rId38"/>
    <p:sldId id="574" r:id="rId39"/>
    <p:sldId id="364" r:id="rId40"/>
    <p:sldId id="571" r:id="rId41"/>
    <p:sldId id="568" r:id="rId42"/>
    <p:sldId id="569" r:id="rId43"/>
    <p:sldId id="332" r:id="rId44"/>
    <p:sldId id="618" r:id="rId45"/>
    <p:sldId id="282" r:id="rId46"/>
    <p:sldId id="286" r:id="rId47"/>
    <p:sldId id="287" r:id="rId48"/>
    <p:sldId id="363" r:id="rId49"/>
    <p:sldId id="288" r:id="rId50"/>
    <p:sldId id="614" r:id="rId51"/>
    <p:sldId id="301" r:id="rId52"/>
    <p:sldId id="512" r:id="rId53"/>
    <p:sldId id="520" r:id="rId54"/>
    <p:sldId id="318" r:id="rId55"/>
    <p:sldId id="299" r:id="rId56"/>
    <p:sldId id="317" r:id="rId57"/>
    <p:sldId id="335" r:id="rId58"/>
    <p:sldId id="425" r:id="rId59"/>
    <p:sldId id="351" r:id="rId60"/>
    <p:sldId id="542" r:id="rId61"/>
    <p:sldId id="361" r:id="rId62"/>
    <p:sldId id="616" r:id="rId63"/>
    <p:sldId id="294" r:id="rId64"/>
    <p:sldId id="338" r:id="rId65"/>
    <p:sldId id="358" r:id="rId66"/>
    <p:sldId id="573" r:id="rId67"/>
    <p:sldId id="611" r:id="rId68"/>
    <p:sldId id="600" r:id="rId69"/>
    <p:sldId id="610" r:id="rId70"/>
    <p:sldId id="612" r:id="rId71"/>
    <p:sldId id="359" r:id="rId72"/>
    <p:sldId id="314" r:id="rId73"/>
    <p:sldId id="365" r:id="rId74"/>
  </p:sldIdLst>
  <p:sldSz cx="9144000" cy="6858000" type="screen4x3"/>
  <p:notesSz cx="7026275" cy="9312275"/>
  <p:defaultTextStyle>
    <a:defPPr>
      <a:defRPr lang="en-US"/>
    </a:defPPr>
    <a:lvl1pPr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1pPr>
    <a:lvl2pPr marL="4572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2pPr>
    <a:lvl3pPr marL="9144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3pPr>
    <a:lvl4pPr marL="13716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4pPr>
    <a:lvl5pPr marL="18288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5pPr>
    <a:lvl6pPr marL="2286000" algn="l" defTabSz="914400" rtl="0" eaLnBrk="1" latinLnBrk="0" hangingPunct="1">
      <a:defRPr sz="2000" kern="1200">
        <a:solidFill>
          <a:schemeClr val="tx1"/>
        </a:solidFill>
        <a:latin typeface="Arial" charset="0"/>
        <a:ea typeface="ＭＳ Ｐゴシック" pitchFamily="48" charset="-128"/>
        <a:cs typeface="+mn-cs"/>
      </a:defRPr>
    </a:lvl6pPr>
    <a:lvl7pPr marL="2743200" algn="l" defTabSz="914400" rtl="0" eaLnBrk="1" latinLnBrk="0" hangingPunct="1">
      <a:defRPr sz="2000" kern="1200">
        <a:solidFill>
          <a:schemeClr val="tx1"/>
        </a:solidFill>
        <a:latin typeface="Arial" charset="0"/>
        <a:ea typeface="ＭＳ Ｐゴシック" pitchFamily="48" charset="-128"/>
        <a:cs typeface="+mn-cs"/>
      </a:defRPr>
    </a:lvl7pPr>
    <a:lvl8pPr marL="3200400" algn="l" defTabSz="914400" rtl="0" eaLnBrk="1" latinLnBrk="0" hangingPunct="1">
      <a:defRPr sz="2000" kern="1200">
        <a:solidFill>
          <a:schemeClr val="tx1"/>
        </a:solidFill>
        <a:latin typeface="Arial" charset="0"/>
        <a:ea typeface="ＭＳ Ｐゴシック" pitchFamily="48" charset="-128"/>
        <a:cs typeface="+mn-cs"/>
      </a:defRPr>
    </a:lvl8pPr>
    <a:lvl9pPr marL="3657600" algn="l" defTabSz="914400" rtl="0" eaLnBrk="1" latinLnBrk="0" hangingPunct="1">
      <a:defRPr sz="2000" kern="1200">
        <a:solidFill>
          <a:schemeClr val="tx1"/>
        </a:solidFill>
        <a:latin typeface="Arial" charset="0"/>
        <a:ea typeface="ＭＳ Ｐゴシック" pitchFamily="4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an Rosen" initials="JR" lastIdx="56" clrIdx="0">
    <p:extLst>
      <p:ext uri="{19B8F6BF-5375-455C-9EA6-DF929625EA0E}">
        <p15:presenceInfo xmlns:p15="http://schemas.microsoft.com/office/powerpoint/2012/main" userId="375e2a6e0c247b2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A9D"/>
    <a:srgbClr val="CCCCCC"/>
    <a:srgbClr val="BF1D40"/>
    <a:srgbClr val="FE6136"/>
    <a:srgbClr val="1A0A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20" autoAdjust="0"/>
    <p:restoredTop sz="61754" autoAdjust="0"/>
  </p:normalViewPr>
  <p:slideViewPr>
    <p:cSldViewPr>
      <p:cViewPr varScale="1">
        <p:scale>
          <a:sx n="44" d="100"/>
          <a:sy n="44" d="100"/>
        </p:scale>
        <p:origin x="171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4" d="100"/>
          <a:sy n="104" d="100"/>
        </p:scale>
        <p:origin x="2622" y="-145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17T12:13:35.466" idx="56">
    <p:pos x="10" y="10"/>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79E8F5-861D-4943-9DF4-17DC782C25A7}" type="doc">
      <dgm:prSet loTypeId="urn:microsoft.com/office/officeart/2005/8/layout/default#3" loCatId="list" qsTypeId="urn:microsoft.com/office/officeart/2005/8/quickstyle/simple1" qsCatId="simple" csTypeId="urn:microsoft.com/office/officeart/2005/8/colors/accent1_4" csCatId="accent1" phldr="1"/>
      <dgm:spPr/>
      <dgm:t>
        <a:bodyPr/>
        <a:lstStyle/>
        <a:p>
          <a:endParaRPr lang="en-US"/>
        </a:p>
      </dgm:t>
    </dgm:pt>
    <dgm:pt modelId="{7E6C5034-447E-4AB7-9DAD-8538C62C23EF}">
      <dgm:prSet/>
      <dgm:spPr/>
      <dgm:t>
        <a:bodyPr/>
        <a:lstStyle/>
        <a:p>
          <a:r>
            <a:rPr lang="es-ES" noProof="0" dirty="0">
              <a:solidFill>
                <a:srgbClr val="000100"/>
              </a:solidFill>
            </a:rPr>
            <a:t>Síntomas como tos, fiebre y falta de aliento</a:t>
          </a:r>
        </a:p>
      </dgm:t>
    </dgm:pt>
    <dgm:pt modelId="{BA70AB72-FB50-4DE6-9236-A95D9D4BB804}" type="parTrans" cxnId="{68C1CD82-F5AF-4204-B199-BCB0D69B84A0}">
      <dgm:prSet/>
      <dgm:spPr/>
      <dgm:t>
        <a:bodyPr/>
        <a:lstStyle/>
        <a:p>
          <a:endParaRPr lang="en-US"/>
        </a:p>
      </dgm:t>
    </dgm:pt>
    <dgm:pt modelId="{62AE165D-665C-4E0F-94B5-903158950024}" type="sibTrans" cxnId="{68C1CD82-F5AF-4204-B199-BCB0D69B84A0}">
      <dgm:prSet/>
      <dgm:spPr/>
      <dgm:t>
        <a:bodyPr/>
        <a:lstStyle/>
        <a:p>
          <a:endParaRPr lang="en-US"/>
        </a:p>
      </dgm:t>
    </dgm:pt>
    <dgm:pt modelId="{29B6D731-590C-46A6-93F8-111749A37928}">
      <dgm:prSet/>
      <dgm:spPr/>
      <dgm:t>
        <a:bodyPr/>
        <a:lstStyle/>
        <a:p>
          <a:r>
            <a:rPr lang="es-ES" noProof="0" dirty="0">
              <a:solidFill>
                <a:srgbClr val="000100"/>
              </a:solidFill>
            </a:rPr>
            <a:t>Una exposición potencial dentro de los 14 días antes de la aparición de los síntomas</a:t>
          </a:r>
          <a:r>
            <a:rPr lang="en-US" dirty="0">
              <a:solidFill>
                <a:srgbClr val="000100"/>
              </a:solidFill>
            </a:rPr>
            <a:t>.</a:t>
          </a:r>
        </a:p>
      </dgm:t>
    </dgm:pt>
    <dgm:pt modelId="{6DDCA9D2-F082-4246-9A59-591482AADA9E}" type="parTrans" cxnId="{63F54F79-A7B9-41CC-8201-B24C680B5598}">
      <dgm:prSet/>
      <dgm:spPr/>
      <dgm:t>
        <a:bodyPr/>
        <a:lstStyle/>
        <a:p>
          <a:endParaRPr lang="en-US"/>
        </a:p>
      </dgm:t>
    </dgm:pt>
    <dgm:pt modelId="{95550DC4-5A9E-4ED9-8F57-0F25FD9FACA2}" type="sibTrans" cxnId="{63F54F79-A7B9-41CC-8201-B24C680B5598}">
      <dgm:prSet/>
      <dgm:spPr/>
      <dgm:t>
        <a:bodyPr/>
        <a:lstStyle/>
        <a:p>
          <a:endParaRPr lang="en-US"/>
        </a:p>
      </dgm:t>
    </dgm:pt>
    <dgm:pt modelId="{D2B42C11-9836-46E8-8A67-44C182AC5963}">
      <dgm:prSet/>
      <dgm:spPr>
        <a:solidFill>
          <a:srgbClr val="7B9A9D"/>
        </a:solidFill>
      </dgm:spPr>
      <dgm:t>
        <a:bodyPr/>
        <a:lstStyle/>
        <a:p>
          <a:r>
            <a:rPr lang="es-ES" b="1" noProof="0" dirty="0"/>
            <a:t>Caso sospechoso</a:t>
          </a:r>
        </a:p>
      </dgm:t>
    </dgm:pt>
    <dgm:pt modelId="{FC09B676-4C79-4C04-B6EC-09F6BF5ED967}" type="parTrans" cxnId="{BA92CDE4-3EB7-43DC-8681-27CAC1A4B03A}">
      <dgm:prSet/>
      <dgm:spPr/>
      <dgm:t>
        <a:bodyPr/>
        <a:lstStyle/>
        <a:p>
          <a:endParaRPr lang="en-US"/>
        </a:p>
      </dgm:t>
    </dgm:pt>
    <dgm:pt modelId="{2B7E402E-63FE-4D54-B6ED-44596597113F}" type="sibTrans" cxnId="{BA92CDE4-3EB7-43DC-8681-27CAC1A4B03A}">
      <dgm:prSet/>
      <dgm:spPr/>
      <dgm:t>
        <a:bodyPr/>
        <a:lstStyle/>
        <a:p>
          <a:endParaRPr lang="en-US"/>
        </a:p>
      </dgm:t>
    </dgm:pt>
    <dgm:pt modelId="{E3CCBF07-298E-4E48-AF82-3045250FFF9E}" type="pres">
      <dgm:prSet presAssocID="{7C79E8F5-861D-4943-9DF4-17DC782C25A7}" presName="diagram" presStyleCnt="0">
        <dgm:presLayoutVars>
          <dgm:dir/>
          <dgm:resizeHandles val="exact"/>
        </dgm:presLayoutVars>
      </dgm:prSet>
      <dgm:spPr/>
    </dgm:pt>
    <dgm:pt modelId="{5183289D-22FC-429C-93B5-826AB683931F}" type="pres">
      <dgm:prSet presAssocID="{D2B42C11-9836-46E8-8A67-44C182AC5963}" presName="node" presStyleLbl="node1" presStyleIdx="0" presStyleCnt="3" custLinFactX="-147" custLinFactNeighborX="-100000" custLinFactNeighborY="68654">
        <dgm:presLayoutVars>
          <dgm:bulletEnabled val="1"/>
        </dgm:presLayoutVars>
      </dgm:prSet>
      <dgm:spPr/>
    </dgm:pt>
    <dgm:pt modelId="{847D4337-25EA-4BAC-BB5F-D35496214D0A}" type="pres">
      <dgm:prSet presAssocID="{2B7E402E-63FE-4D54-B6ED-44596597113F}" presName="sibTrans" presStyleCnt="0"/>
      <dgm:spPr/>
    </dgm:pt>
    <dgm:pt modelId="{B8133854-19DF-42A0-AE9A-8AD33DEA1346}" type="pres">
      <dgm:prSet presAssocID="{29B6D731-590C-46A6-93F8-111749A37928}" presName="node" presStyleLbl="node1" presStyleIdx="1" presStyleCnt="3" custScaleX="195048" custLinFactNeighborX="-8345" custLinFactNeighborY="19795">
        <dgm:presLayoutVars>
          <dgm:bulletEnabled val="1"/>
        </dgm:presLayoutVars>
      </dgm:prSet>
      <dgm:spPr/>
    </dgm:pt>
    <dgm:pt modelId="{C71FD223-A1F1-4BF9-8EC2-E173A9919CE5}" type="pres">
      <dgm:prSet presAssocID="{95550DC4-5A9E-4ED9-8F57-0F25FD9FACA2}" presName="sibTrans" presStyleCnt="0"/>
      <dgm:spPr/>
    </dgm:pt>
    <dgm:pt modelId="{DDFFB54D-8A18-43A6-A9A7-E9A40EAE1EC5}" type="pres">
      <dgm:prSet presAssocID="{7E6C5034-447E-4AB7-9DAD-8538C62C23EF}" presName="node" presStyleLbl="node1" presStyleIdx="2" presStyleCnt="3" custScaleX="195420" custLinFactNeighborX="46841" custLinFactNeighborY="21823">
        <dgm:presLayoutVars>
          <dgm:bulletEnabled val="1"/>
        </dgm:presLayoutVars>
      </dgm:prSet>
      <dgm:spPr/>
    </dgm:pt>
  </dgm:ptLst>
  <dgm:cxnLst>
    <dgm:cxn modelId="{C3B0B609-A94C-4FB2-9D65-E26ACDEDD3DB}" type="presOf" srcId="{29B6D731-590C-46A6-93F8-111749A37928}" destId="{B8133854-19DF-42A0-AE9A-8AD33DEA1346}" srcOrd="0" destOrd="0" presId="urn:microsoft.com/office/officeart/2005/8/layout/default#3"/>
    <dgm:cxn modelId="{A41B1D26-4FC2-43FD-98D2-B623EE3381C6}" type="presOf" srcId="{7E6C5034-447E-4AB7-9DAD-8538C62C23EF}" destId="{DDFFB54D-8A18-43A6-A9A7-E9A40EAE1EC5}" srcOrd="0" destOrd="0" presId="urn:microsoft.com/office/officeart/2005/8/layout/default#3"/>
    <dgm:cxn modelId="{63F54F79-A7B9-41CC-8201-B24C680B5598}" srcId="{7C79E8F5-861D-4943-9DF4-17DC782C25A7}" destId="{29B6D731-590C-46A6-93F8-111749A37928}" srcOrd="1" destOrd="0" parTransId="{6DDCA9D2-F082-4246-9A59-591482AADA9E}" sibTransId="{95550DC4-5A9E-4ED9-8F57-0F25FD9FACA2}"/>
    <dgm:cxn modelId="{87A8CB81-B869-4012-9449-E0E7D905702E}" type="presOf" srcId="{7C79E8F5-861D-4943-9DF4-17DC782C25A7}" destId="{E3CCBF07-298E-4E48-AF82-3045250FFF9E}" srcOrd="0" destOrd="0" presId="urn:microsoft.com/office/officeart/2005/8/layout/default#3"/>
    <dgm:cxn modelId="{68C1CD82-F5AF-4204-B199-BCB0D69B84A0}" srcId="{7C79E8F5-861D-4943-9DF4-17DC782C25A7}" destId="{7E6C5034-447E-4AB7-9DAD-8538C62C23EF}" srcOrd="2" destOrd="0" parTransId="{BA70AB72-FB50-4DE6-9236-A95D9D4BB804}" sibTransId="{62AE165D-665C-4E0F-94B5-903158950024}"/>
    <dgm:cxn modelId="{830A36A7-3C20-4E0F-86EA-2BBE226406C5}" type="presOf" srcId="{D2B42C11-9836-46E8-8A67-44C182AC5963}" destId="{5183289D-22FC-429C-93B5-826AB683931F}" srcOrd="0" destOrd="0" presId="urn:microsoft.com/office/officeart/2005/8/layout/default#3"/>
    <dgm:cxn modelId="{BA92CDE4-3EB7-43DC-8681-27CAC1A4B03A}" srcId="{7C79E8F5-861D-4943-9DF4-17DC782C25A7}" destId="{D2B42C11-9836-46E8-8A67-44C182AC5963}" srcOrd="0" destOrd="0" parTransId="{FC09B676-4C79-4C04-B6EC-09F6BF5ED967}" sibTransId="{2B7E402E-63FE-4D54-B6ED-44596597113F}"/>
    <dgm:cxn modelId="{6B7DBAB7-D4E1-462C-B030-35F298EAB070}" type="presParOf" srcId="{E3CCBF07-298E-4E48-AF82-3045250FFF9E}" destId="{5183289D-22FC-429C-93B5-826AB683931F}" srcOrd="0" destOrd="0" presId="urn:microsoft.com/office/officeart/2005/8/layout/default#3"/>
    <dgm:cxn modelId="{B1E4DE77-E502-4AD6-9F9A-491EEC5D96A5}" type="presParOf" srcId="{E3CCBF07-298E-4E48-AF82-3045250FFF9E}" destId="{847D4337-25EA-4BAC-BB5F-D35496214D0A}" srcOrd="1" destOrd="0" presId="urn:microsoft.com/office/officeart/2005/8/layout/default#3"/>
    <dgm:cxn modelId="{64F5E4BA-9ED9-4023-ACD6-BFAE326F67E8}" type="presParOf" srcId="{E3CCBF07-298E-4E48-AF82-3045250FFF9E}" destId="{B8133854-19DF-42A0-AE9A-8AD33DEA1346}" srcOrd="2" destOrd="0" presId="urn:microsoft.com/office/officeart/2005/8/layout/default#3"/>
    <dgm:cxn modelId="{65E9EFB0-0A7B-4A51-B37B-3099D6567A10}" type="presParOf" srcId="{E3CCBF07-298E-4E48-AF82-3045250FFF9E}" destId="{C71FD223-A1F1-4BF9-8EC2-E173A9919CE5}" srcOrd="3" destOrd="0" presId="urn:microsoft.com/office/officeart/2005/8/layout/default#3"/>
    <dgm:cxn modelId="{CE7AA2BC-289F-4602-8751-108DC2F122DA}" type="presParOf" srcId="{E3CCBF07-298E-4E48-AF82-3045250FFF9E}" destId="{DDFFB54D-8A18-43A6-A9A7-E9A40EAE1EC5}" srcOrd="4"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3289D-22FC-429C-93B5-826AB683931F}">
      <dsp:nvSpPr>
        <dsp:cNvPr id="0" name=""/>
        <dsp:cNvSpPr/>
      </dsp:nvSpPr>
      <dsp:spPr>
        <a:xfrm>
          <a:off x="0" y="1497059"/>
          <a:ext cx="2246932" cy="1348159"/>
        </a:xfrm>
        <a:prstGeom prst="rect">
          <a:avLst/>
        </a:prstGeom>
        <a:solidFill>
          <a:srgbClr val="7B9A9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noProof="0" dirty="0"/>
            <a:t>Caso sospechoso</a:t>
          </a:r>
        </a:p>
      </dsp:txBody>
      <dsp:txXfrm>
        <a:off x="0" y="1497059"/>
        <a:ext cx="2246932" cy="1348159"/>
      </dsp:txXfrm>
    </dsp:sp>
    <dsp:sp modelId="{B8133854-19DF-42A0-AE9A-8AD33DEA1346}">
      <dsp:nvSpPr>
        <dsp:cNvPr id="0" name=""/>
        <dsp:cNvSpPr/>
      </dsp:nvSpPr>
      <dsp:spPr>
        <a:xfrm>
          <a:off x="2286007" y="838361"/>
          <a:ext cx="4382597" cy="1348159"/>
        </a:xfrm>
        <a:prstGeom prst="rect">
          <a:avLst/>
        </a:prstGeom>
        <a:solidFill>
          <a:schemeClr val="accent1">
            <a:shade val="50000"/>
            <a:hueOff val="11638"/>
            <a:satOff val="16422"/>
            <a:lumOff val="206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noProof="0" dirty="0">
              <a:solidFill>
                <a:srgbClr val="000100"/>
              </a:solidFill>
            </a:rPr>
            <a:t>Una exposición potencial dentro de los 14 días antes de la aparición de los síntomas</a:t>
          </a:r>
          <a:r>
            <a:rPr lang="en-US" sz="2400" kern="1200" dirty="0">
              <a:solidFill>
                <a:srgbClr val="000100"/>
              </a:solidFill>
            </a:rPr>
            <a:t>.</a:t>
          </a:r>
        </a:p>
      </dsp:txBody>
      <dsp:txXfrm>
        <a:off x="2286007" y="838361"/>
        <a:ext cx="4382597" cy="1348159"/>
      </dsp:txXfrm>
    </dsp:sp>
    <dsp:sp modelId="{DDFFB54D-8A18-43A6-A9A7-E9A40EAE1EC5}">
      <dsp:nvSpPr>
        <dsp:cNvPr id="0" name=""/>
        <dsp:cNvSpPr/>
      </dsp:nvSpPr>
      <dsp:spPr>
        <a:xfrm>
          <a:off x="2286007" y="2438555"/>
          <a:ext cx="4390955" cy="1348159"/>
        </a:xfrm>
        <a:prstGeom prst="rect">
          <a:avLst/>
        </a:prstGeom>
        <a:solidFill>
          <a:schemeClr val="accent1">
            <a:shade val="50000"/>
            <a:hueOff val="11638"/>
            <a:satOff val="16422"/>
            <a:lumOff val="206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noProof="0" dirty="0">
              <a:solidFill>
                <a:srgbClr val="000100"/>
              </a:solidFill>
            </a:rPr>
            <a:t>Síntomas como tos, fiebre y falta de aliento</a:t>
          </a:r>
        </a:p>
      </dsp:txBody>
      <dsp:txXfrm>
        <a:off x="2286007" y="2438555"/>
        <a:ext cx="4390955" cy="1348159"/>
      </dsp:txXfrm>
    </dsp:sp>
  </dsp:spTree>
</dsp:drawing>
</file>

<file path=ppt/diagrams/layout1.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8114" name="Rectangle 2"/>
          <p:cNvSpPr>
            <a:spLocks noGrp="1" noChangeArrowheads="1"/>
          </p:cNvSpPr>
          <p:nvPr>
            <p:ph type="hdr" sz="quarter"/>
          </p:nvPr>
        </p:nvSpPr>
        <p:spPr bwMode="auto">
          <a:xfrm>
            <a:off x="0" y="0"/>
            <a:ext cx="304482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t" anchorCtr="0" compatLnSpc="1">
            <a:prstTxWarp prst="textNoShape">
              <a:avLst/>
            </a:prstTxWarp>
          </a:bodyPr>
          <a:lstStyle>
            <a:lvl1pPr defTabSz="933450" eaLnBrk="0" hangingPunct="0">
              <a:spcBef>
                <a:spcPct val="0"/>
              </a:spcBef>
              <a:buFontTx/>
              <a:buNone/>
              <a:defRPr sz="1200"/>
            </a:lvl1pPr>
          </a:lstStyle>
          <a:p>
            <a:endParaRPr lang="en-US" altLang="en-US" dirty="0"/>
          </a:p>
        </p:txBody>
      </p:sp>
      <p:sp>
        <p:nvSpPr>
          <p:cNvPr id="218115" name="Rectangle 3"/>
          <p:cNvSpPr>
            <a:spLocks noGrp="1" noChangeArrowheads="1"/>
          </p:cNvSpPr>
          <p:nvPr>
            <p:ph type="dt" sz="quarter" idx="1"/>
          </p:nvPr>
        </p:nvSpPr>
        <p:spPr bwMode="auto">
          <a:xfrm>
            <a:off x="3981450" y="0"/>
            <a:ext cx="304482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t" anchorCtr="0" compatLnSpc="1">
            <a:prstTxWarp prst="textNoShape">
              <a:avLst/>
            </a:prstTxWarp>
          </a:bodyPr>
          <a:lstStyle>
            <a:lvl1pPr algn="r" defTabSz="933450" eaLnBrk="0" hangingPunct="0">
              <a:spcBef>
                <a:spcPct val="0"/>
              </a:spcBef>
              <a:buFontTx/>
              <a:buNone/>
              <a:defRPr sz="1200"/>
            </a:lvl1pPr>
          </a:lstStyle>
          <a:p>
            <a:endParaRPr lang="en-US" altLang="en-US" dirty="0"/>
          </a:p>
        </p:txBody>
      </p:sp>
      <p:sp>
        <p:nvSpPr>
          <p:cNvPr id="218116" name="Rectangle 4"/>
          <p:cNvSpPr>
            <a:spLocks noGrp="1" noChangeArrowheads="1"/>
          </p:cNvSpPr>
          <p:nvPr>
            <p:ph type="ftr" sz="quarter" idx="2"/>
          </p:nvPr>
        </p:nvSpPr>
        <p:spPr bwMode="auto">
          <a:xfrm>
            <a:off x="0" y="8847138"/>
            <a:ext cx="304482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b" anchorCtr="0" compatLnSpc="1">
            <a:prstTxWarp prst="textNoShape">
              <a:avLst/>
            </a:prstTxWarp>
          </a:bodyPr>
          <a:lstStyle>
            <a:lvl1pPr defTabSz="933450" eaLnBrk="0" hangingPunct="0">
              <a:spcBef>
                <a:spcPct val="0"/>
              </a:spcBef>
              <a:buFontTx/>
              <a:buNone/>
              <a:defRPr sz="1200"/>
            </a:lvl1pPr>
          </a:lstStyle>
          <a:p>
            <a:endParaRPr lang="en-US" altLang="en-US" dirty="0"/>
          </a:p>
        </p:txBody>
      </p:sp>
      <p:sp>
        <p:nvSpPr>
          <p:cNvPr id="218117" name="Rectangle 5"/>
          <p:cNvSpPr>
            <a:spLocks noGrp="1" noChangeArrowheads="1"/>
          </p:cNvSpPr>
          <p:nvPr>
            <p:ph type="sldNum" sz="quarter" idx="3"/>
          </p:nvPr>
        </p:nvSpPr>
        <p:spPr bwMode="auto">
          <a:xfrm>
            <a:off x="3981450" y="8847138"/>
            <a:ext cx="304482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0" tIns="46680" rIns="93360" bIns="46680" numCol="1" anchor="b" anchorCtr="0" compatLnSpc="1">
            <a:prstTxWarp prst="textNoShape">
              <a:avLst/>
            </a:prstTxWarp>
          </a:bodyPr>
          <a:lstStyle>
            <a:lvl1pPr algn="r" defTabSz="933450" eaLnBrk="0" hangingPunct="0">
              <a:spcBef>
                <a:spcPct val="0"/>
              </a:spcBef>
              <a:buFontTx/>
              <a:buNone/>
              <a:defRPr sz="1200"/>
            </a:lvl1pPr>
          </a:lstStyle>
          <a:p>
            <a:fld id="{FA8C0790-77A7-46CB-A2C4-6B7D69D57D3B}" type="slidenum">
              <a:rPr lang="en-US" altLang="en-US"/>
              <a:pPr/>
              <a:t>‹#›</a:t>
            </a:fld>
            <a:endParaRPr lang="en-US" altLang="en-US" dirty="0"/>
          </a:p>
        </p:txBody>
      </p:sp>
    </p:spTree>
    <p:extLst>
      <p:ext uri="{BB962C8B-B14F-4D97-AF65-F5344CB8AC3E}">
        <p14:creationId xmlns:p14="http://schemas.microsoft.com/office/powerpoint/2010/main" val="979946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44825" cy="46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360" tIns="46680" rIns="93360" bIns="46680" numCol="1" anchor="t" anchorCtr="0" compatLnSpc="1">
            <a:prstTxWarp prst="textNoShape">
              <a:avLst/>
            </a:prstTxWarp>
          </a:bodyPr>
          <a:lstStyle>
            <a:lvl1pPr defTabSz="933450" eaLnBrk="0" hangingPunct="0">
              <a:spcBef>
                <a:spcPct val="0"/>
              </a:spcBef>
              <a:buFontTx/>
              <a:buNone/>
              <a:defRPr sz="1200"/>
            </a:lvl1pPr>
          </a:lstStyle>
          <a:p>
            <a:endParaRPr lang="en-US" altLang="en-US" dirty="0"/>
          </a:p>
        </p:txBody>
      </p:sp>
      <p:sp>
        <p:nvSpPr>
          <p:cNvPr id="5123" name="Rectangle 3"/>
          <p:cNvSpPr>
            <a:spLocks noGrp="1" noChangeArrowheads="1"/>
          </p:cNvSpPr>
          <p:nvPr>
            <p:ph type="dt" idx="1"/>
          </p:nvPr>
        </p:nvSpPr>
        <p:spPr bwMode="auto">
          <a:xfrm>
            <a:off x="3981450" y="0"/>
            <a:ext cx="3044825" cy="46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360" tIns="46680" rIns="93360" bIns="46680" numCol="1" anchor="t" anchorCtr="0" compatLnSpc="1">
            <a:prstTxWarp prst="textNoShape">
              <a:avLst/>
            </a:prstTxWarp>
          </a:bodyPr>
          <a:lstStyle>
            <a:lvl1pPr algn="r" defTabSz="933450" eaLnBrk="0" hangingPunct="0">
              <a:spcBef>
                <a:spcPct val="0"/>
              </a:spcBef>
              <a:buFontTx/>
              <a:buNone/>
              <a:defRPr sz="1200"/>
            </a:lvl1pPr>
          </a:lstStyle>
          <a:p>
            <a:endParaRPr lang="en-US" altLang="en-US" dirty="0"/>
          </a:p>
        </p:txBody>
      </p:sp>
      <p:sp>
        <p:nvSpPr>
          <p:cNvPr id="5124" name="Rectangle 4"/>
          <p:cNvSpPr>
            <a:spLocks noGrp="1" noRot="1" noChangeAspect="1" noChangeArrowheads="1" noTextEdit="1"/>
          </p:cNvSpPr>
          <p:nvPr>
            <p:ph type="sldImg" idx="2"/>
          </p:nvPr>
        </p:nvSpPr>
        <p:spPr bwMode="auto">
          <a:xfrm>
            <a:off x="1185863" y="698500"/>
            <a:ext cx="4656137" cy="34925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36625" y="4422775"/>
            <a:ext cx="5153025"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360" tIns="46680" rIns="93360" bIns="4668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p:cNvSpPr>
            <a:spLocks noGrp="1" noChangeArrowheads="1"/>
          </p:cNvSpPr>
          <p:nvPr>
            <p:ph type="ftr" sz="quarter" idx="4"/>
          </p:nvPr>
        </p:nvSpPr>
        <p:spPr bwMode="auto">
          <a:xfrm>
            <a:off x="0" y="8847138"/>
            <a:ext cx="3044825" cy="46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360" tIns="46680" rIns="93360" bIns="46680" numCol="1" anchor="b" anchorCtr="0" compatLnSpc="1">
            <a:prstTxWarp prst="textNoShape">
              <a:avLst/>
            </a:prstTxWarp>
          </a:bodyPr>
          <a:lstStyle>
            <a:lvl1pPr defTabSz="933450" eaLnBrk="0" hangingPunct="0">
              <a:spcBef>
                <a:spcPct val="0"/>
              </a:spcBef>
              <a:buFontTx/>
              <a:buNone/>
              <a:defRPr sz="1200"/>
            </a:lvl1pPr>
          </a:lstStyle>
          <a:p>
            <a:endParaRPr lang="en-US" altLang="en-US" dirty="0"/>
          </a:p>
        </p:txBody>
      </p:sp>
      <p:sp>
        <p:nvSpPr>
          <p:cNvPr id="5127" name="Rectangle 7"/>
          <p:cNvSpPr>
            <a:spLocks noGrp="1" noChangeArrowheads="1"/>
          </p:cNvSpPr>
          <p:nvPr>
            <p:ph type="sldNum" sz="quarter" idx="5"/>
          </p:nvPr>
        </p:nvSpPr>
        <p:spPr bwMode="auto">
          <a:xfrm>
            <a:off x="3981450" y="8847138"/>
            <a:ext cx="3044825" cy="46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360" tIns="46680" rIns="93360" bIns="46680" numCol="1" anchor="b" anchorCtr="0" compatLnSpc="1">
            <a:prstTxWarp prst="textNoShape">
              <a:avLst/>
            </a:prstTxWarp>
          </a:bodyPr>
          <a:lstStyle>
            <a:lvl1pPr algn="r" defTabSz="933450" eaLnBrk="0" hangingPunct="0">
              <a:spcBef>
                <a:spcPct val="0"/>
              </a:spcBef>
              <a:buFontTx/>
              <a:buNone/>
              <a:defRPr sz="1200"/>
            </a:lvl1pPr>
          </a:lstStyle>
          <a:p>
            <a:fld id="{6F0BDFFB-2A02-48B5-AA4F-45A78A8425C6}" type="slidenum">
              <a:rPr lang="en-US" altLang="en-US"/>
              <a:pPr/>
              <a:t>‹#›</a:t>
            </a:fld>
            <a:endParaRPr lang="en-US" altLang="en-US" dirty="0"/>
          </a:p>
        </p:txBody>
      </p:sp>
    </p:spTree>
    <p:extLst>
      <p:ext uri="{BB962C8B-B14F-4D97-AF65-F5344CB8AC3E}">
        <p14:creationId xmlns:p14="http://schemas.microsoft.com/office/powerpoint/2010/main" val="704700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48"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48"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48"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48"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4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xperience.arcgis.com/experience/685d0ace521648f8a5beeeee1b9125cd"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ytimes.com/2020/03/13/us/coronavirus-deaths-estimate.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coronavirus/2019-ncov/cases-updates/summary.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coronavirus/2019-ncov/cases-in-us.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dc.gov/coronavirus/mers/index.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cdc.gov/coronavirus/2019-ncov/travelers/index.html" TargetMode="External"/><Relationship Id="rId5" Type="http://schemas.openxmlformats.org/officeDocument/2006/relationships/hyperlink" Target="https://www.cdc.gov/coronavirus/2019-ncov/cases-in-us.html" TargetMode="External"/><Relationship Id="rId4" Type="http://schemas.openxmlformats.org/officeDocument/2006/relationships/hyperlink" Target="https://www.cdc.gov/sars/index.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edrxiv.org/content/10.1101/2020.03.05.20030502v1.full.pdf"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medrxiv.org/content/10.1101/2020.03.07.20032052v1"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ejm.org/doi/pdf/10.1056/NEJMoa2002032?articleTools=tru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dc.gov/coronavirus/2019-ncov/symptoms-testing/symptoms.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c.gov/coronavirus/2019-ncov/php/reporting-pui.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jidc.org/index.php/journal/article/view/32146445"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www.cidrap.umn.edu/news-perspective/2020/02/study-72000-covid-19-patients-finds-23-death-rate"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osha.gov/Publications/OSHA3990.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pandemicflu.gov/plan/pdf/CIKRpandemicInfluenzaGuide.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paho.org/disasters/index.php?option=com_docman&amp;view=download&amp;category_slug=tools&amp;alias=543-pandinflu-leadershipduring-tool-16&amp;Itemid=1179&amp;lang=en"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cidrap.umn.edu/sites/default/files/public/php/185/185_factsheet_social_distancing.pdf"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cdc.gov/nonpharmaceutical-interventions/pdf/gr-pan-flu-work-set.pdf" TargetMode="External"/><Relationship Id="rId2" Type="http://schemas.openxmlformats.org/officeDocument/2006/relationships/slide" Target="../slides/slide40.xml"/><Relationship Id="rId1" Type="http://schemas.openxmlformats.org/officeDocument/2006/relationships/notesMaster" Target="../notesMasters/notesMaster1.xml"/><Relationship Id="rId5" Type="http://schemas.openxmlformats.org/officeDocument/2006/relationships/hyperlink" Target="https://www.osha.gov/Publications/OSHA3990.pdf" TargetMode="External"/><Relationship Id="rId4" Type="http://schemas.openxmlformats.org/officeDocument/2006/relationships/hyperlink" Target="https://www.osha.gov/Publications/OSHA3327pandemic.pdf"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cdc.gov/coronavirus/2019-ncov/community/guidance-business-response.html?CDC_AA_refVal=https://www.cdc.gov/coronavirus/2019-ncov/specific-groups/guidance-business-response.html"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www.nap.edu/read/22414"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dir.ca.gov/dosh/documents/Use-of-Respirator-Supplies.pdf"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osha.gov/memos/2020-03-14/temporary-enforcement-guidance-healthcare-respiratory-protection-annual-fit"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fda.gov/medical-devices/personal-protective-equipment-infection-control/questions-about-personal-protective-equipment-ppe"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cdc.gov/nonpharmaceutical-interventions/pdf/gr-pan-flu-work-set.pdf"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s://www.osha.gov/Publications/OSHA3990.pdf" TargetMode="External"/><Relationship Id="rId5" Type="http://schemas.openxmlformats.org/officeDocument/2006/relationships/hyperlink" Target="https://www.osha.gov/Publications/OSHA3992.pdf" TargetMode="External"/><Relationship Id="rId4" Type="http://schemas.openxmlformats.org/officeDocument/2006/relationships/hyperlink" Target="https://www.osha.gov/Publications/OSHA3327pandemic.pdf"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C4EDFE-F5DC-4959-B3E4-5C4F69664D0C}" type="slidenum">
              <a:rPr lang="en-US" altLang="en-US"/>
              <a:pPr/>
              <a:t>1</a:t>
            </a:fld>
            <a:endParaRPr lang="en-US" altLang="en-US" dirty="0"/>
          </a:p>
        </p:txBody>
      </p:sp>
      <p:sp>
        <p:nvSpPr>
          <p:cNvPr id="6146" name="Rectangle 2"/>
          <p:cNvSpPr>
            <a:spLocks noGrp="1" noRot="1" noChangeAspect="1" noChangeArrowheads="1" noTextEdit="1"/>
          </p:cNvSpPr>
          <p:nvPr>
            <p:ph type="sldImg"/>
          </p:nvPr>
        </p:nvSpPr>
        <p:spPr bwMode="auto">
          <a:xfrm>
            <a:off x="1185863" y="698500"/>
            <a:ext cx="4657725" cy="3492500"/>
          </a:xfrm>
          <a:prstGeom prst="rect">
            <a:avLst/>
          </a:prstGeom>
          <a:solidFill>
            <a:srgbClr val="FFFFFF"/>
          </a:solidFill>
          <a:ln>
            <a:solidFill>
              <a:srgbClr val="000000"/>
            </a:solidFill>
            <a:miter lim="800000"/>
            <a:headEnd/>
            <a:tailEnd/>
          </a:ln>
        </p:spPr>
      </p:sp>
      <p:sp>
        <p:nvSpPr>
          <p:cNvPr id="6147" name="Rectangle 3"/>
          <p:cNvSpPr>
            <a:spLocks noGrp="1" noChangeArrowheads="1"/>
          </p:cNvSpPr>
          <p:nvPr>
            <p:ph type="body" idx="1"/>
          </p:nvPr>
        </p:nvSpPr>
        <p:spPr bwMode="auto">
          <a:xfrm>
            <a:off x="701675" y="4422775"/>
            <a:ext cx="5622925" cy="4191000"/>
          </a:xfrm>
          <a:prstGeom prst="rect">
            <a:avLst/>
          </a:prstGeom>
          <a:solidFill>
            <a:srgbClr val="FFFFFF"/>
          </a:solidFill>
          <a:ln>
            <a:solidFill>
              <a:srgbClr val="000000"/>
            </a:solidFill>
            <a:miter lim="800000"/>
            <a:headEnd/>
            <a:tailEnd/>
          </a:ln>
        </p:spPr>
        <p:txBody>
          <a:bodyPr lIns="91437" tIns="45718" rIns="91437" bIns="45718"/>
          <a:lstStyle/>
          <a:p>
            <a:r>
              <a:rPr lang="es-ES" altLang="en-US" b="1" noProof="0" dirty="0"/>
              <a:t>Notas para el instructor: </a:t>
            </a:r>
          </a:p>
          <a:p>
            <a:endParaRPr lang="es-ES" altLang="en-US" b="1" noProof="0" dirty="0"/>
          </a:p>
          <a:p>
            <a:r>
              <a:rPr lang="es-ES" altLang="en-US" b="0" noProof="0" dirty="0"/>
              <a:t>Bienvenidos</a:t>
            </a:r>
            <a:r>
              <a:rPr lang="es-ES" altLang="en-US" b="0" baseline="0" noProof="0" dirty="0"/>
              <a:t> a la Capacitación del NIEHS sobre Respuesta al COVID-19,</a:t>
            </a:r>
            <a:r>
              <a:rPr lang="es-ES" altLang="en-US" b="0" noProof="0" dirty="0"/>
              <a:t> Protéjase del</a:t>
            </a:r>
            <a:r>
              <a:rPr lang="es-ES" altLang="en-US" b="0" baseline="0" noProof="0" dirty="0"/>
              <a:t> </a:t>
            </a:r>
            <a:r>
              <a:rPr lang="es-ES" altLang="en-US" b="0" noProof="0" dirty="0"/>
              <a:t>COVID-19 en el lugar</a:t>
            </a:r>
            <a:r>
              <a:rPr lang="es-ES" altLang="en-US" b="0" baseline="0" noProof="0" dirty="0"/>
              <a:t> de trabajo</a:t>
            </a:r>
            <a:r>
              <a:rPr lang="es-ES" altLang="en-US" b="0" noProof="0" dirty="0"/>
              <a:t>. Esta</a:t>
            </a:r>
            <a:r>
              <a:rPr lang="es-ES" altLang="en-US" b="0" baseline="0" noProof="0" dirty="0"/>
              <a:t> es una capacitación de sensibilización diseñada para informar a los trabajadores sobre cómo protegerse ellos mismos y sus compañeros de la exposición al virus. Estos materiales fueron elaborados por la</a:t>
            </a:r>
            <a:r>
              <a:rPr lang="es-ES" altLang="en-US" dirty="0"/>
              <a:t> </a:t>
            </a:r>
            <a:r>
              <a:rPr lang="es-ES" altLang="en-US" i="1" dirty="0" err="1"/>
              <a:t>National</a:t>
            </a:r>
            <a:r>
              <a:rPr lang="es-ES" altLang="en-US" i="1" dirty="0"/>
              <a:t> </a:t>
            </a:r>
            <a:r>
              <a:rPr lang="es-ES" altLang="en-US" i="1" dirty="0" err="1"/>
              <a:t>Clearinghouse</a:t>
            </a:r>
            <a:r>
              <a:rPr lang="es-ES" altLang="en-US" i="1" dirty="0"/>
              <a:t> </a:t>
            </a:r>
            <a:r>
              <a:rPr lang="es-ES" altLang="en-US" i="1" dirty="0" err="1"/>
              <a:t>for</a:t>
            </a:r>
            <a:r>
              <a:rPr lang="es-ES" altLang="en-US" i="1" dirty="0"/>
              <a:t> </a:t>
            </a:r>
            <a:r>
              <a:rPr lang="es-ES" altLang="en-US" i="1" dirty="0" err="1"/>
              <a:t>Worker</a:t>
            </a:r>
            <a:r>
              <a:rPr lang="es-ES" altLang="en-US" i="1" dirty="0"/>
              <a:t> Safety &amp; </a:t>
            </a:r>
            <a:r>
              <a:rPr lang="es-ES" altLang="en-US" i="1" dirty="0" err="1"/>
              <a:t>Health</a:t>
            </a:r>
            <a:r>
              <a:rPr lang="es-ES" altLang="en-US" i="1" dirty="0"/>
              <a:t> Training </a:t>
            </a:r>
            <a:r>
              <a:rPr lang="es-ES" altLang="en-US" i="0" dirty="0"/>
              <a:t>(</a:t>
            </a:r>
            <a:r>
              <a:rPr lang="es-ES" dirty="0"/>
              <a:t>Agencia Nacional de Divulgación de Información de Salud y Seguridad para la Capacitación de Trabajadores</a:t>
            </a:r>
            <a:r>
              <a:rPr lang="es-ES" altLang="en-US" dirty="0"/>
              <a:t>) del </a:t>
            </a:r>
            <a:r>
              <a:rPr lang="es-ES" altLang="en-US" b="0" baseline="0" noProof="0" dirty="0"/>
              <a:t>Programa de capacitación para trabajadores (WTP) del </a:t>
            </a:r>
            <a:r>
              <a:rPr lang="en-US" altLang="en-US" b="0" dirty="0"/>
              <a:t>National Institute of Environmental Health Science (</a:t>
            </a:r>
            <a:r>
              <a:rPr lang="es-ES" altLang="en-US" b="0" baseline="0" noProof="0" dirty="0"/>
              <a:t>Instituto Nacional de Ciencias de Salud Ambiental).</a:t>
            </a:r>
            <a:endParaRPr lang="es-ES" altLang="en-US" b="0" noProof="0" dirty="0"/>
          </a:p>
          <a:p>
            <a:endParaRPr lang="es-ES" altLang="en-US" b="0" noProof="0" dirty="0"/>
          </a:p>
          <a:p>
            <a:r>
              <a:rPr lang="es-ES" altLang="en-US" noProof="0" dirty="0"/>
              <a:t>Registre a </a:t>
            </a:r>
            <a:r>
              <a:rPr lang="es-ES" altLang="en-US" b="0" noProof="0" dirty="0"/>
              <a:t>los participantes</a:t>
            </a:r>
            <a:r>
              <a:rPr lang="es-ES" altLang="en-US" b="0" baseline="0" noProof="0" dirty="0"/>
              <a:t> y revise el programa, el plan y la logística para la capacitación</a:t>
            </a:r>
            <a:r>
              <a:rPr lang="es-ES" altLang="en-US" b="0" noProof="0" dirty="0"/>
              <a:t>. </a:t>
            </a:r>
          </a:p>
        </p:txBody>
      </p:sp>
    </p:spTree>
    <p:extLst>
      <p:ext uri="{BB962C8B-B14F-4D97-AF65-F5344CB8AC3E}">
        <p14:creationId xmlns:p14="http://schemas.microsoft.com/office/powerpoint/2010/main" val="1783947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b="1" u="sng" noProof="0" dirty="0">
              <a:ea typeface="ＭＳ Ｐゴシック" pitchFamily="34" charset="-128"/>
            </a:endParaRPr>
          </a:p>
          <a:p>
            <a:pPr marL="171244" indent="-171244">
              <a:buFont typeface="Arial" panose="020B0604020202020204" pitchFamily="34" charset="0"/>
              <a:buChar char="•"/>
            </a:pPr>
            <a:r>
              <a:rPr lang="es-ES" sz="1000" noProof="0" dirty="0">
                <a:ea typeface="ＭＳ Ｐゴシック" pitchFamily="34" charset="-128"/>
              </a:rPr>
              <a:t>Revise metas y objetivos de aprendizaje. Averigüe </a:t>
            </a:r>
            <a:r>
              <a:rPr lang="es-ES" sz="1000" baseline="0" noProof="0" dirty="0">
                <a:ea typeface="ＭＳ Ｐゴシック" pitchFamily="34" charset="-128"/>
              </a:rPr>
              <a:t>quiénes son los participantes. Por qué están participando y qué planean hacer con la información.</a:t>
            </a:r>
            <a:endParaRPr lang="es-ES" sz="1000" noProof="0" dirty="0">
              <a:ea typeface="ＭＳ Ｐゴシック" pitchFamily="34" charset="-128"/>
            </a:endParaRPr>
          </a:p>
          <a:p>
            <a:pPr marL="171244" indent="-171244">
              <a:buFont typeface="Arial" panose="020B0604020202020204" pitchFamily="34" charset="0"/>
              <a:buChar char="•"/>
            </a:pPr>
            <a:r>
              <a:rPr lang="es-ES" sz="1000" noProof="0" dirty="0">
                <a:ea typeface="ＭＳ Ｐゴシック" pitchFamily="34" charset="-128"/>
              </a:rPr>
              <a:t>Señale</a:t>
            </a:r>
            <a:r>
              <a:rPr lang="es-ES" sz="1000" baseline="0" noProof="0" dirty="0">
                <a:ea typeface="ＭＳ Ｐゴシック" pitchFamily="34" charset="-128"/>
              </a:rPr>
              <a:t> que continúan las investigaciones sobre el tema, y que la información podría cambiar a medida que la situación evoluciona. </a:t>
            </a:r>
            <a:endParaRPr lang="es-ES" sz="1000" noProof="0" dirty="0">
              <a:ea typeface="ＭＳ Ｐゴシック" pitchFamily="34" charset="-128"/>
            </a:endParaRPr>
          </a:p>
          <a:p>
            <a:pPr marL="0" indent="0">
              <a:buFont typeface="Arial" panose="020B0604020202020204" pitchFamily="34" charset="0"/>
              <a:buNone/>
            </a:pPr>
            <a:endParaRPr lang="es-ES" sz="1000" noProof="0" dirty="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2</a:t>
            </a:fld>
            <a:endParaRPr lang="en-US" dirty="0"/>
          </a:p>
        </p:txBody>
      </p:sp>
    </p:spTree>
    <p:extLst>
      <p:ext uri="{BB962C8B-B14F-4D97-AF65-F5344CB8AC3E}">
        <p14:creationId xmlns:p14="http://schemas.microsoft.com/office/powerpoint/2010/main" val="355810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u="none" noProof="0" dirty="0"/>
              <a:t>Notas para el instructor:</a:t>
            </a:r>
          </a:p>
          <a:p>
            <a:endParaRPr lang="es-ES" b="1" u="sng" noProof="0" dirty="0"/>
          </a:p>
          <a:p>
            <a:pPr marL="174708" indent="-174708">
              <a:buFont typeface="Arial" panose="020B0604020202020204" pitchFamily="34" charset="0"/>
              <a:buChar char="•"/>
            </a:pPr>
            <a:r>
              <a:rPr lang="es-ES" noProof="0" dirty="0">
                <a:latin typeface="+mn-lt"/>
              </a:rPr>
              <a:t>En capacitación a nivel operativo, el personal debe ser capacitado acerca de las políticas y procedimientos</a:t>
            </a:r>
            <a:r>
              <a:rPr lang="es-ES" baseline="0" noProof="0" dirty="0">
                <a:latin typeface="+mn-lt"/>
              </a:rPr>
              <a:t> específicos al sitio de su empleador. La capacitación también debe incluir practicar ponerse y quitarse el equipo de protección personal (PPE) incluyendo ropa de protección y respiradores, y realizar procedimientos de descontaminación hasta que el personal demuestre competencia y confianza al hacerlo.</a:t>
            </a:r>
            <a:endParaRPr lang="es-ES" noProof="0" dirty="0">
              <a:latin typeface="+mn-lt"/>
            </a:endParaRPr>
          </a:p>
          <a:p>
            <a:pPr marL="174708" indent="-174708">
              <a:buFont typeface="Arial" panose="020B0604020202020204" pitchFamily="34" charset="0"/>
              <a:buChar char="•"/>
            </a:pPr>
            <a:r>
              <a:rPr lang="es-ES" noProof="0" dirty="0">
                <a:latin typeface="+mn-lt"/>
              </a:rPr>
              <a:t>Los instructores</a:t>
            </a:r>
            <a:r>
              <a:rPr lang="es-ES" baseline="0" noProof="0" dirty="0">
                <a:latin typeface="+mn-lt"/>
              </a:rPr>
              <a:t> deberán modificar o adaptar esta presentación PPT para satisfacer las necesidades de los participantes en la capacitación. Por ejemplo, paramédicos y técnicos en emergencias médicas (EMT) tendrán necesidades de capacitación distintas a las de un contratista de servicios ambientales.</a:t>
            </a:r>
            <a:r>
              <a:rPr lang="es-ES" noProof="0" dirty="0">
                <a:latin typeface="+mn-lt"/>
              </a:rPr>
              <a:t> </a:t>
            </a:r>
          </a:p>
          <a:p>
            <a:pPr marL="174708" indent="-174708">
              <a:buFont typeface="Arial" panose="020B0604020202020204" pitchFamily="34" charset="0"/>
              <a:buChar char="•"/>
            </a:pPr>
            <a:r>
              <a:rPr lang="es-ES" noProof="0" dirty="0">
                <a:latin typeface="+mn-lt"/>
              </a:rPr>
              <a:t>Es preferible</a:t>
            </a:r>
            <a:r>
              <a:rPr lang="es-ES" baseline="0" noProof="0" dirty="0">
                <a:latin typeface="+mn-lt"/>
              </a:rPr>
              <a:t> que los participantes utilicen los procedimientos y equipo reales que usarán en el trabajo.</a:t>
            </a:r>
            <a:endParaRPr lang="es-ES" noProof="0" dirty="0">
              <a:latin typeface="+mn-lt"/>
            </a:endParaRPr>
          </a:p>
          <a:p>
            <a:pPr marL="174708" indent="-174708" algn="l">
              <a:buFont typeface="Arial" panose="020B0604020202020204" pitchFamily="34" charset="0"/>
              <a:buChar char="•"/>
            </a:pPr>
            <a:r>
              <a:rPr lang="es-ES" noProof="0" dirty="0">
                <a:latin typeface="+mn-lt"/>
              </a:rPr>
              <a:t>También</a:t>
            </a:r>
            <a:r>
              <a:rPr lang="es-ES" baseline="0" noProof="0" dirty="0">
                <a:latin typeface="+mn-lt"/>
              </a:rPr>
              <a:t> se aconseja enfáticamente que la capacitación se base en las políticas y procedimientos específicos a la industria, empleador y tareas laborales. </a:t>
            </a:r>
            <a:endParaRPr lang="es-ES" b="1" u="sng" noProof="0" dirty="0"/>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3</a:t>
            </a:fld>
            <a:endParaRPr lang="en-US" dirty="0"/>
          </a:p>
        </p:txBody>
      </p:sp>
    </p:spTree>
    <p:extLst>
      <p:ext uri="{BB962C8B-B14F-4D97-AF65-F5344CB8AC3E}">
        <p14:creationId xmlns:p14="http://schemas.microsoft.com/office/powerpoint/2010/main" val="1919274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9FAE31C-613C-493D-80FB-2D1646F4C5E4}"/>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023D965A-893B-4DC7-812D-3E2725218B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Si</a:t>
            </a:r>
            <a:r>
              <a:rPr lang="es-ES" altLang="en-US" baseline="0" noProof="0" dirty="0">
                <a:latin typeface="Arial" panose="020B0604020202020204" pitchFamily="34" charset="0"/>
                <a:ea typeface="ＭＳ Ｐゴシック" panose="020B0600070205080204" pitchFamily="34" charset="-128"/>
              </a:rPr>
              <a:t> bien no existe una regla de OSHA que trate específicamente sobre el </a:t>
            </a:r>
            <a:r>
              <a:rPr lang="es-ES" altLang="en-US" noProof="0" dirty="0">
                <a:latin typeface="Arial" panose="020B0604020202020204" pitchFamily="34" charset="0"/>
                <a:ea typeface="ＭＳ Ｐゴシック" panose="020B0600070205080204" pitchFamily="34" charset="-128"/>
              </a:rPr>
              <a:t>coronavirus, existen normas de OSHA que cubren varios temas de seguridad y salud que</a:t>
            </a:r>
            <a:r>
              <a:rPr lang="es-ES" altLang="en-US" baseline="0" noProof="0" dirty="0">
                <a:latin typeface="Arial" panose="020B0604020202020204" pitchFamily="34" charset="0"/>
                <a:ea typeface="ＭＳ Ｐゴシック" panose="020B0600070205080204" pitchFamily="34" charset="-128"/>
              </a:rPr>
              <a:t> se tratan en este documento. Muchas de las normas de OSHA, como las relacionadas con respiradores o comunicación de riesgos, incluyen requisitos de capacitación para los trabajadores. Sírvase ver en el Módulo 3 algunas de esas normas. </a:t>
            </a:r>
            <a:endParaRPr lang="es-ES" altLang="en-US" noProof="0"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18436" name="Header Placeholder 3">
            <a:extLst>
              <a:ext uri="{FF2B5EF4-FFF2-40B4-BE49-F238E27FC236}">
                <a16:creationId xmlns:a16="http://schemas.microsoft.com/office/drawing/2014/main" id="{842D957E-E2F9-4F58-AB42-DD3B68E0C67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8437" name="Date Placeholder 4">
            <a:extLst>
              <a:ext uri="{FF2B5EF4-FFF2-40B4-BE49-F238E27FC236}">
                <a16:creationId xmlns:a16="http://schemas.microsoft.com/office/drawing/2014/main" id="{291D9D08-F7DD-4ED1-9FFD-2D3F73125A2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8438" name="Footer Placeholder 5">
            <a:extLst>
              <a:ext uri="{FF2B5EF4-FFF2-40B4-BE49-F238E27FC236}">
                <a16:creationId xmlns:a16="http://schemas.microsoft.com/office/drawing/2014/main" id="{BDF1700A-1056-4513-9EE4-A9AF9D538E3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8439" name="Slide Number Placeholder 6">
            <a:extLst>
              <a:ext uri="{FF2B5EF4-FFF2-40B4-BE49-F238E27FC236}">
                <a16:creationId xmlns:a16="http://schemas.microsoft.com/office/drawing/2014/main" id="{9AC20B1A-1098-490F-8C62-62E785D5EF3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3D3EAD8-BF6D-4451-9234-AF100CC64815}" type="slidenum">
              <a:rPr lang="en-US" altLang="en-US" sz="1200" baseline="0"/>
              <a:pPr/>
              <a:t>4</a:t>
            </a:fld>
            <a:endParaRPr lang="en-US" altLang="en-US" sz="1200" baseline="0" dirty="0"/>
          </a:p>
        </p:txBody>
      </p:sp>
    </p:spTree>
    <p:extLst>
      <p:ext uri="{BB962C8B-B14F-4D97-AF65-F5344CB8AC3E}">
        <p14:creationId xmlns:p14="http://schemas.microsoft.com/office/powerpoint/2010/main" val="386954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BB6DF359-7C72-407A-85CB-AD448183FD21}"/>
              </a:ext>
            </a:extLst>
          </p:cNvPr>
          <p:cNvSpPr>
            <a:spLocks noGrp="1" noRot="1" noChangeAspect="1" noTextEdit="1"/>
          </p:cNvSpPr>
          <p:nvPr>
            <p:ph type="sldImg"/>
          </p:nvPr>
        </p:nvSpPr>
        <p:spPr>
          <a:ln/>
        </p:spPr>
      </p:sp>
      <p:sp>
        <p:nvSpPr>
          <p:cNvPr id="20483" name="Notes Placeholder 2">
            <a:extLst>
              <a:ext uri="{FF2B5EF4-FFF2-40B4-BE49-F238E27FC236}">
                <a16:creationId xmlns:a16="http://schemas.microsoft.com/office/drawing/2014/main" id="{DAA27885-8086-4464-8219-903CDC08A0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altLang="en-US" noProof="0" dirty="0">
              <a:latin typeface="Arial" panose="020B0604020202020204" pitchFamily="34" charset="0"/>
              <a:ea typeface="ＭＳ Ｐゴシック" panose="020B0600070205080204" pitchFamily="34" charset="-128"/>
            </a:endParaRPr>
          </a:p>
          <a:p>
            <a:r>
              <a:rPr lang="es-ES" altLang="en-US" sz="1100" noProof="0" dirty="0">
                <a:latin typeface="Arial" panose="020B0604020202020204" pitchFamily="34" charset="0"/>
                <a:ea typeface="ＭＳ Ｐゴシック" panose="020B0600070205080204" pitchFamily="34" charset="-128"/>
              </a:rPr>
              <a:t>Haga clic en el enlace para acceder al mapa más reciente de la Organización Mundial de la Salud (OMS): </a:t>
            </a:r>
            <a:r>
              <a:rPr lang="es-ES" sz="1100" noProof="0" dirty="0">
                <a:hlinkClick r:id="rId3"/>
              </a:rPr>
              <a:t>https://experience.arcgis.com/experience/685d0ace521648f8a5beeeee1b9125cd</a:t>
            </a:r>
            <a:endParaRPr lang="es-ES" sz="1100" noProof="0" dirty="0"/>
          </a:p>
          <a:p>
            <a:endParaRPr lang="es-ES" sz="1100" noProof="0" dirty="0"/>
          </a:p>
          <a:p>
            <a:r>
              <a:rPr lang="es-ES" sz="1100" noProof="0" dirty="0"/>
              <a:t>La información</a:t>
            </a:r>
            <a:r>
              <a:rPr lang="es-ES" sz="1100" baseline="0" noProof="0" dirty="0"/>
              <a:t> se limita a los casos informados cuyas pruebas han resultado positivas. Por lo tanto, los casos con síntomas leves o asintomáticos no aparecen en este mapa.</a:t>
            </a:r>
            <a:endParaRPr lang="es-ES" sz="1100" noProof="0" dirty="0"/>
          </a:p>
          <a:p>
            <a:endParaRPr lang="es-ES" altLang="en-US" sz="1100" noProof="0" dirty="0">
              <a:latin typeface="Arial" panose="020B0604020202020204" pitchFamily="34" charset="0"/>
              <a:ea typeface="ＭＳ Ｐゴシック" panose="020B0600070205080204" pitchFamily="34" charset="-128"/>
            </a:endParaRPr>
          </a:p>
          <a:p>
            <a:r>
              <a:rPr lang="es-ES" sz="1100" noProof="0" dirty="0"/>
              <a:t>El 30 de enero de 2020, el</a:t>
            </a:r>
            <a:r>
              <a:rPr lang="es-ES" sz="1100" baseline="0" noProof="0" dirty="0"/>
              <a:t> Comité de Emergencias del Reglamento Sanitario Internacional de la Organización Mundial de la Salud declaró el brote una “emergencia de salud pública de interés internacional” </a:t>
            </a:r>
            <a:r>
              <a:rPr lang="es-ES" sz="1100" noProof="0" dirty="0"/>
              <a:t>https://www.who.int/es/news-room/detail/30-01-2020-statement-on-the-second-meeting-of-the-international-health-regulations-(2005)-emergency-committee-regarding-the-outbreak-of-novel-coronavirus-(2019-ncov)</a:t>
            </a:r>
          </a:p>
          <a:p>
            <a:endParaRPr lang="es-ES" sz="1100" noProof="0" dirty="0"/>
          </a:p>
          <a:p>
            <a:r>
              <a:rPr lang="es-ES" sz="1100" noProof="0" dirty="0"/>
              <a:t>El 31 de enero de 2020, el Secretario de Salud y Servicios</a:t>
            </a:r>
            <a:r>
              <a:rPr lang="es-ES" sz="1100" baseline="0" noProof="0" dirty="0"/>
              <a:t> Humanos de Estados Unidos, </a:t>
            </a:r>
            <a:r>
              <a:rPr lang="es-ES" sz="1100" noProof="0" dirty="0"/>
              <a:t>Alex M. Azar II,</a:t>
            </a:r>
            <a:r>
              <a:rPr lang="es-ES" sz="1100" baseline="0" noProof="0" dirty="0"/>
              <a:t> </a:t>
            </a:r>
            <a:r>
              <a:rPr lang="es-ES" sz="1100" noProof="0" dirty="0"/>
              <a:t>declaró una emergencia de salud</a:t>
            </a:r>
            <a:r>
              <a:rPr lang="es-ES" sz="1100" baseline="0" noProof="0" dirty="0"/>
              <a:t> pública </a:t>
            </a:r>
            <a:r>
              <a:rPr lang="es-ES" sz="1100" noProof="0" dirty="0"/>
              <a:t>(PHE) para el país con el</a:t>
            </a:r>
            <a:r>
              <a:rPr lang="es-ES" sz="1100" baseline="0" noProof="0" dirty="0"/>
              <a:t> fin de ayudar a la comunidad de servicios de salud a responder al </a:t>
            </a:r>
            <a:r>
              <a:rPr lang="es-ES" sz="1100" noProof="0" dirty="0"/>
              <a:t>COVID-19 </a:t>
            </a:r>
            <a:r>
              <a:rPr lang="es-ES" sz="1100" baseline="0" noProof="0" dirty="0"/>
              <a:t>en todo el territorio nacional</a:t>
            </a:r>
            <a:r>
              <a:rPr lang="es-ES" sz="1100" noProof="0" dirty="0"/>
              <a:t>.</a:t>
            </a:r>
          </a:p>
          <a:p>
            <a:endParaRPr lang="es-ES" altLang="en-US" sz="1100" noProof="0" dirty="0">
              <a:latin typeface="Arial" panose="020B0604020202020204" pitchFamily="34" charset="0"/>
              <a:ea typeface="ＭＳ Ｐゴシック" panose="020B0600070205080204" pitchFamily="34" charset="-128"/>
            </a:endParaRPr>
          </a:p>
          <a:p>
            <a:r>
              <a:rPr lang="es-ES" altLang="en-US" sz="1100" noProof="0" dirty="0">
                <a:latin typeface="Arial" panose="020B0604020202020204" pitchFamily="34" charset="0"/>
                <a:ea typeface="ＭＳ Ｐゴシック" panose="020B0600070205080204" pitchFamily="34" charset="-128"/>
              </a:rPr>
              <a:t>Según la Organización</a:t>
            </a:r>
            <a:r>
              <a:rPr lang="es-ES" altLang="en-US" sz="1100" baseline="0" noProof="0" dirty="0">
                <a:latin typeface="Arial" panose="020B0604020202020204" pitchFamily="34" charset="0"/>
                <a:ea typeface="ＭＳ Ｐゴシック" panose="020B0600070205080204" pitchFamily="34" charset="-128"/>
              </a:rPr>
              <a:t> Mundial de la Salud (</a:t>
            </a:r>
            <a:r>
              <a:rPr lang="es-ES" altLang="en-US" sz="1100" i="0" baseline="0" noProof="0" dirty="0" err="1">
                <a:latin typeface="Arial" panose="020B0604020202020204" pitchFamily="34" charset="0"/>
                <a:ea typeface="ＭＳ Ｐゴシック" panose="020B0600070205080204" pitchFamily="34" charset="-128"/>
              </a:rPr>
              <a:t>World</a:t>
            </a:r>
            <a:r>
              <a:rPr lang="es-ES" altLang="en-US" sz="1100" i="0" baseline="0" noProof="0" dirty="0">
                <a:latin typeface="Arial" panose="020B0604020202020204" pitchFamily="34" charset="0"/>
                <a:ea typeface="ＭＳ Ｐゴシック" panose="020B0600070205080204" pitchFamily="34" charset="-128"/>
              </a:rPr>
              <a:t> </a:t>
            </a:r>
            <a:r>
              <a:rPr lang="es-ES" altLang="en-US" sz="1100" i="0" baseline="0" noProof="0" dirty="0" err="1">
                <a:latin typeface="Arial" panose="020B0604020202020204" pitchFamily="34" charset="0"/>
                <a:ea typeface="ＭＳ Ｐゴシック" panose="020B0600070205080204" pitchFamily="34" charset="-128"/>
              </a:rPr>
              <a:t>Health</a:t>
            </a:r>
            <a:r>
              <a:rPr lang="es-ES" altLang="en-US" sz="1100" i="0" baseline="0" noProof="0" dirty="0">
                <a:latin typeface="Arial" panose="020B0604020202020204" pitchFamily="34" charset="0"/>
                <a:ea typeface="ＭＳ Ｐゴシック" panose="020B0600070205080204" pitchFamily="34" charset="-128"/>
              </a:rPr>
              <a:t> </a:t>
            </a:r>
            <a:r>
              <a:rPr lang="es-ES" altLang="en-US" sz="1100" i="0" baseline="0" noProof="0" dirty="0" err="1">
                <a:latin typeface="Arial" panose="020B0604020202020204" pitchFamily="34" charset="0"/>
                <a:ea typeface="ＭＳ Ｐゴシック" panose="020B0600070205080204" pitchFamily="34" charset="-128"/>
              </a:rPr>
              <a:t>Organization</a:t>
            </a:r>
            <a:r>
              <a:rPr lang="es-ES" altLang="en-US" sz="1100" i="0" baseline="0" noProof="0" dirty="0">
                <a:latin typeface="Arial" panose="020B0604020202020204" pitchFamily="34" charset="0"/>
                <a:ea typeface="ＭＳ Ｐゴシック" panose="020B0600070205080204" pitchFamily="34" charset="-128"/>
              </a:rPr>
              <a:t>, WHO</a:t>
            </a:r>
            <a:r>
              <a:rPr lang="es-ES" altLang="en-US" sz="1100" baseline="0" noProof="0" dirty="0">
                <a:latin typeface="Arial" panose="020B0604020202020204" pitchFamily="34" charset="0"/>
                <a:ea typeface="ＭＳ Ｐゴシック" panose="020B0600070205080204" pitchFamily="34" charset="-128"/>
              </a:rPr>
              <a:t>), al 9 de marzo de 2020, existen más de 100,000 </a:t>
            </a:r>
            <a:r>
              <a:rPr lang="es-ES" altLang="en-US" baseline="0" noProof="0" dirty="0">
                <a:latin typeface="Arial" panose="020B0604020202020204" pitchFamily="34" charset="0"/>
                <a:ea typeface="ＭＳ Ｐゴシック" panose="020B0600070205080204" pitchFamily="34" charset="-128"/>
              </a:rPr>
              <a:t>casos confirmados en el mundo, reportados en 102 países/territorios/áreas. Los países con el mayor número de casos incluyen a </a:t>
            </a:r>
            <a:r>
              <a:rPr lang="es-ES" altLang="en-US" noProof="0" dirty="0">
                <a:latin typeface="Arial" panose="020B0604020202020204" pitchFamily="34" charset="0"/>
                <a:ea typeface="ＭＳ Ｐゴシック" panose="020B0600070205080204" pitchFamily="34" charset="-128"/>
              </a:rPr>
              <a:t>China (80,859), Corea (7,134), Italia (5,883), e Irán (5,823)</a:t>
            </a:r>
          </a:p>
          <a:p>
            <a:endParaRPr lang="es-ES" altLang="en-US" sz="1100" noProof="0"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sz="1100" noProof="0" dirty="0">
                <a:latin typeface="Arial" panose="020B0604020202020204" pitchFamily="34" charset="0"/>
                <a:ea typeface="ＭＳ Ｐゴシック" panose="020B0600070205080204" pitchFamily="34" charset="-128"/>
              </a:rPr>
              <a:t>El 11 de marzo de 2020, la OMS</a:t>
            </a:r>
            <a:r>
              <a:rPr lang="es-ES" altLang="en-US" sz="1100" baseline="0" noProof="0" dirty="0">
                <a:latin typeface="Arial" panose="020B0604020202020204" pitchFamily="34" charset="0"/>
                <a:ea typeface="ＭＳ Ｐゴシック" panose="020B0600070205080204" pitchFamily="34" charset="-128"/>
              </a:rPr>
              <a:t> caracterizó al</a:t>
            </a:r>
            <a:r>
              <a:rPr lang="es-ES" altLang="en-US" sz="1100" noProof="0" dirty="0">
                <a:latin typeface="Arial" panose="020B0604020202020204" pitchFamily="34" charset="0"/>
                <a:ea typeface="ＭＳ Ｐゴシック" panose="020B0600070205080204" pitchFamily="34" charset="-128"/>
              </a:rPr>
              <a:t> COVID-19 como pandemia.</a:t>
            </a: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La OMS brinda información actualizada sobre el coronavirus: https://www.who.int/es/emergencies/diseases/novel-coronavirus-2019</a:t>
            </a:r>
          </a:p>
          <a:p>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p:txBody>
      </p:sp>
      <p:sp>
        <p:nvSpPr>
          <p:cNvPr id="20484" name="Slide Number Placeholder 3">
            <a:extLst>
              <a:ext uri="{FF2B5EF4-FFF2-40B4-BE49-F238E27FC236}">
                <a16:creationId xmlns:a16="http://schemas.microsoft.com/office/drawing/2014/main" id="{EA413BF5-14E4-4518-B8CF-B8AF90B91CF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0682317-B451-4B99-BEFA-DBA23081D717}" type="slidenum">
              <a:rPr lang="en-US" altLang="en-US" sz="1200" baseline="0"/>
              <a:pPr/>
              <a:t>5</a:t>
            </a:fld>
            <a:endParaRPr lang="en-US" altLang="en-US" sz="1200" baseline="0" dirty="0"/>
          </a:p>
        </p:txBody>
      </p:sp>
      <p:sp>
        <p:nvSpPr>
          <p:cNvPr id="20485" name="Date Placeholder 4">
            <a:extLst>
              <a:ext uri="{FF2B5EF4-FFF2-40B4-BE49-F238E27FC236}">
                <a16:creationId xmlns:a16="http://schemas.microsoft.com/office/drawing/2014/main" id="{CBC0A730-BC5E-42EF-91B1-26FA1AE152E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20486" name="Header Placeholder 5">
            <a:extLst>
              <a:ext uri="{FF2B5EF4-FFF2-40B4-BE49-F238E27FC236}">
                <a16:creationId xmlns:a16="http://schemas.microsoft.com/office/drawing/2014/main" id="{7CCAB132-943A-4214-8960-900F0D7B9D1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20487" name="Footer Placeholder 6">
            <a:extLst>
              <a:ext uri="{FF2B5EF4-FFF2-40B4-BE49-F238E27FC236}">
                <a16:creationId xmlns:a16="http://schemas.microsoft.com/office/drawing/2014/main" id="{5C21849E-5804-4B66-945F-363C37BC32FE}"/>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679766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9A94D49D-938C-4198-BEA7-13E0C0975662}"/>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id="{B76328A2-D4CD-44E5-A607-5A9CB36ED3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90000"/>
              </a:lnSpc>
              <a:spcBef>
                <a:spcPct val="30000"/>
              </a:spcBef>
              <a:spcAft>
                <a:spcPct val="0"/>
              </a:spcAft>
              <a:buClrTx/>
              <a:buSzTx/>
              <a:buFontTx/>
              <a:buNone/>
              <a:tabLst/>
              <a:defRPr/>
            </a:pPr>
            <a:r>
              <a:rPr lang="es-ES" altLang="en-US" sz="1100" b="1" noProof="0" dirty="0"/>
              <a:t>Notas para el instructor: </a:t>
            </a:r>
          </a:p>
          <a:p>
            <a:pPr>
              <a:lnSpc>
                <a:spcPct val="90000"/>
              </a:lnSpc>
            </a:pPr>
            <a:endParaRPr lang="es-ES" altLang="en-US" sz="1100" noProof="0" dirty="0">
              <a:latin typeface="Arial" panose="020B0604020202020204" pitchFamily="34" charset="0"/>
              <a:ea typeface="ＭＳ Ｐゴシック" panose="020B0600070205080204" pitchFamily="34" charset="-128"/>
            </a:endParaRPr>
          </a:p>
          <a:p>
            <a:pPr>
              <a:lnSpc>
                <a:spcPct val="90000"/>
              </a:lnSpc>
            </a:pPr>
            <a:r>
              <a:rPr lang="es-ES" altLang="en-US" sz="1100" noProof="0" dirty="0">
                <a:latin typeface="Arial" panose="020B0604020202020204" pitchFamily="34" charset="0"/>
                <a:ea typeface="ＭＳ Ｐゴシック" panose="020B0600070205080204" pitchFamily="34" charset="-128"/>
              </a:rPr>
              <a:t>OPS, Alocución</a:t>
            </a:r>
            <a:r>
              <a:rPr lang="es-ES" altLang="en-US" sz="1100" baseline="0" noProof="0" dirty="0">
                <a:latin typeface="Arial" panose="020B0604020202020204" pitchFamily="34" charset="0"/>
                <a:ea typeface="ＭＳ Ｐゴシック" panose="020B0600070205080204" pitchFamily="34" charset="-128"/>
              </a:rPr>
              <a:t> de </a:t>
            </a:r>
            <a:r>
              <a:rPr lang="es-ES" altLang="en-US" sz="1100" noProof="0" dirty="0">
                <a:latin typeface="Arial" panose="020B0604020202020204" pitchFamily="34" charset="0"/>
                <a:ea typeface="ＭＳ Ｐゴシック" panose="020B0600070205080204" pitchFamily="34" charset="-128"/>
              </a:rPr>
              <a:t>apertura</a:t>
            </a:r>
            <a:r>
              <a:rPr lang="es-ES" altLang="en-US" sz="1100" baseline="0" noProof="0" dirty="0">
                <a:latin typeface="Arial" panose="020B0604020202020204" pitchFamily="34" charset="0"/>
                <a:ea typeface="ＭＳ Ｐゴシック" panose="020B0600070205080204" pitchFamily="34" charset="-128"/>
              </a:rPr>
              <a:t> del Director General de la OMS en la rueda prensa sobre el COVID</a:t>
            </a:r>
            <a:r>
              <a:rPr lang="es-ES" altLang="en-US" sz="1100" noProof="0" dirty="0">
                <a:latin typeface="Arial" panose="020B0604020202020204" pitchFamily="34" charset="0"/>
                <a:ea typeface="ＭＳ Ｐゴシック" panose="020B0600070205080204" pitchFamily="34" charset="-128"/>
              </a:rPr>
              <a:t>-19 celebrada el 11 de marzo</a:t>
            </a:r>
            <a:r>
              <a:rPr lang="es-ES" altLang="en-US" sz="1100" baseline="0" noProof="0" dirty="0">
                <a:latin typeface="Arial" panose="020B0604020202020204" pitchFamily="34" charset="0"/>
                <a:ea typeface="ＭＳ Ｐゴシック" panose="020B0600070205080204" pitchFamily="34" charset="-128"/>
              </a:rPr>
              <a:t> de </a:t>
            </a:r>
            <a:r>
              <a:rPr lang="es-ES" altLang="en-US" sz="1100" noProof="0" dirty="0">
                <a:latin typeface="Arial" panose="020B0604020202020204" pitchFamily="34" charset="0"/>
                <a:ea typeface="ＭＳ Ｐゴシック" panose="020B0600070205080204" pitchFamily="34" charset="-128"/>
              </a:rPr>
              <a:t>2020 </a:t>
            </a:r>
          </a:p>
          <a:p>
            <a:pPr>
              <a:lnSpc>
                <a:spcPct val="90000"/>
              </a:lnSpc>
            </a:pPr>
            <a:r>
              <a:rPr lang="es-ES" altLang="en-US" sz="1100" noProof="0" dirty="0">
                <a:latin typeface="Arial" panose="020B0604020202020204" pitchFamily="34" charset="0"/>
                <a:ea typeface="ＭＳ Ｐゴシック" panose="020B0600070205080204" pitchFamily="34" charset="-128"/>
              </a:rPr>
              <a:t>https://www.who.int/dg/speeches/detail/who-director-general-s-opening-remarks-at-the-media-briefing-on-covid-19---11-march-2020</a:t>
            </a:r>
          </a:p>
          <a:p>
            <a:pPr>
              <a:lnSpc>
                <a:spcPct val="90000"/>
              </a:lnSpc>
            </a:pPr>
            <a:endParaRPr lang="es-ES" altLang="en-US" sz="1100" noProof="0"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90000"/>
              </a:lnSpc>
              <a:spcBef>
                <a:spcPct val="30000"/>
              </a:spcBef>
              <a:spcAft>
                <a:spcPct val="0"/>
              </a:spcAft>
              <a:buClrTx/>
              <a:buSzTx/>
              <a:buFontTx/>
              <a:buNone/>
              <a:tabLst/>
              <a:defRPr/>
            </a:pPr>
            <a:r>
              <a:rPr lang="es-ES" sz="1200" kern="1200" noProof="0" dirty="0">
                <a:solidFill>
                  <a:schemeClr val="tx1"/>
                </a:solidFill>
                <a:effectLst/>
                <a:latin typeface="Arial" charset="0"/>
                <a:ea typeface="ＭＳ Ｐゴシック" pitchFamily="48" charset="-128"/>
                <a:cs typeface="+mn-cs"/>
              </a:rPr>
              <a:t> Fuente para casos potenciales: </a:t>
            </a:r>
            <a:r>
              <a:rPr lang="es-ES" sz="1100" noProof="0" dirty="0">
                <a:hlinkClick r:id="rId3"/>
              </a:rPr>
              <a:t>https://www.nytimes.com/2020/03/13/us/coronavirus-deaths-estimate.html</a:t>
            </a:r>
            <a:endParaRPr lang="es-ES" sz="1100" noProof="0" dirty="0"/>
          </a:p>
          <a:p>
            <a:pPr marL="0" marR="0" lvl="0" indent="0" algn="l" defTabSz="914400" rtl="0" eaLnBrk="1" fontAlgn="base" latinLnBrk="0" hangingPunct="1">
              <a:lnSpc>
                <a:spcPct val="90000"/>
              </a:lnSpc>
              <a:spcBef>
                <a:spcPct val="30000"/>
              </a:spcBef>
              <a:spcAft>
                <a:spcPct val="0"/>
              </a:spcAft>
              <a:buClrTx/>
              <a:buSzTx/>
              <a:buFontTx/>
              <a:buNone/>
              <a:tabLst/>
              <a:defRPr/>
            </a:pPr>
            <a:endParaRPr lang="es-ES" altLang="en-US" sz="1100" noProof="0"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90000"/>
              </a:lnSpc>
              <a:spcBef>
                <a:spcPct val="30000"/>
              </a:spcBef>
              <a:spcAft>
                <a:spcPct val="0"/>
              </a:spcAft>
              <a:buClrTx/>
              <a:buSzTx/>
              <a:buFontTx/>
              <a:buNone/>
              <a:tabLst/>
              <a:defRPr/>
            </a:pPr>
            <a:r>
              <a:rPr lang="es-ES" altLang="en-US" sz="1100" noProof="0" dirty="0">
                <a:latin typeface="Arial" panose="020B0604020202020204" pitchFamily="34" charset="0"/>
                <a:ea typeface="ＭＳ Ｐゴシック" panose="020B0600070205080204" pitchFamily="34" charset="-128"/>
              </a:rPr>
              <a:t>Más adelante se presentan detalles sobre exposición</a:t>
            </a:r>
            <a:r>
              <a:rPr lang="es-ES" altLang="en-US" sz="1100" baseline="0" noProof="0" dirty="0">
                <a:latin typeface="Arial" panose="020B0604020202020204" pitchFamily="34" charset="0"/>
                <a:ea typeface="ＭＳ Ｐゴシック" panose="020B0600070205080204" pitchFamily="34" charset="-128"/>
              </a:rPr>
              <a:t> ocupacional.</a:t>
            </a:r>
            <a:r>
              <a:rPr lang="es-ES" altLang="en-US" sz="1100" noProof="0" dirty="0">
                <a:latin typeface="Arial" panose="020B0604020202020204" pitchFamily="34" charset="0"/>
                <a:ea typeface="ＭＳ Ｐゴシック" panose="020B0600070205080204" pitchFamily="34" charset="-128"/>
              </a:rPr>
              <a:t> </a:t>
            </a:r>
          </a:p>
        </p:txBody>
      </p:sp>
      <p:sp>
        <p:nvSpPr>
          <p:cNvPr id="22532" name="Slide Number Placeholder 3">
            <a:extLst>
              <a:ext uri="{FF2B5EF4-FFF2-40B4-BE49-F238E27FC236}">
                <a16:creationId xmlns:a16="http://schemas.microsoft.com/office/drawing/2014/main" id="{289A9795-F1A9-401B-85FC-9C70FCD5B9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9CF1824-196B-4272-AB59-A2F569F3D84D}" type="slidenum">
              <a:rPr lang="en-US" altLang="en-US" sz="1200" baseline="0"/>
              <a:pPr/>
              <a:t>6</a:t>
            </a:fld>
            <a:endParaRPr lang="en-US" altLang="en-US" sz="1200" baseline="0" dirty="0"/>
          </a:p>
        </p:txBody>
      </p:sp>
      <p:sp>
        <p:nvSpPr>
          <p:cNvPr id="22533" name="Date Placeholder 4">
            <a:extLst>
              <a:ext uri="{FF2B5EF4-FFF2-40B4-BE49-F238E27FC236}">
                <a16:creationId xmlns:a16="http://schemas.microsoft.com/office/drawing/2014/main" id="{03546900-229D-4CB2-BC97-30A1ABB95BD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22534" name="Header Placeholder 5">
            <a:extLst>
              <a:ext uri="{FF2B5EF4-FFF2-40B4-BE49-F238E27FC236}">
                <a16:creationId xmlns:a16="http://schemas.microsoft.com/office/drawing/2014/main" id="{561D9196-06D0-4C41-A2A1-D3090ED5ABB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22535" name="Footer Placeholder 6">
            <a:extLst>
              <a:ext uri="{FF2B5EF4-FFF2-40B4-BE49-F238E27FC236}">
                <a16:creationId xmlns:a16="http://schemas.microsoft.com/office/drawing/2014/main" id="{88EE24D9-CF1A-49D6-B457-C0C027EEF56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17616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noProof="0" dirty="0"/>
          </a:p>
          <a:p>
            <a:r>
              <a:rPr lang="es-ES" noProof="0" dirty="0"/>
              <a:t>Según los CDC, en distintas</a:t>
            </a:r>
            <a:r>
              <a:rPr lang="es-ES" baseline="0" noProof="0" dirty="0"/>
              <a:t> partes del país se están viendo distintos niveles de actividad del </a:t>
            </a:r>
            <a:r>
              <a:rPr lang="es-ES" noProof="0" dirty="0"/>
              <a:t>COVID-19. Estados Unidos a nivel nacional se encuentra actualmente</a:t>
            </a:r>
            <a:r>
              <a:rPr lang="es-ES" baseline="0" noProof="0" dirty="0"/>
              <a:t> (mediados de marzo de 2020) en las fases iniciales, pero los estados donde ocurre la propagación comunitaria se encuentran en la fase de aceleración. La duración y gravedad de cada fase puede variar según las características del virus y la respuesta de salud pública. Para </a:t>
            </a:r>
            <a:r>
              <a:rPr lang="es-ES" dirty="0"/>
              <a:t>ver </a:t>
            </a:r>
            <a:r>
              <a:rPr lang="es-ES" baseline="0" noProof="0" dirty="0"/>
              <a:t>actualizaciones consulte</a:t>
            </a:r>
            <a:r>
              <a:rPr lang="es-ES" noProof="0" dirty="0"/>
              <a:t>: </a:t>
            </a:r>
            <a:r>
              <a:rPr lang="es-ES" noProof="0" dirty="0">
                <a:hlinkClick r:id="rId3"/>
              </a:rPr>
              <a:t>https://www.cdc.gov/coronavirus/2019-ncov/cases-updates/summary.html</a:t>
            </a:r>
            <a:endParaRPr lang="es-ES" noProof="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7</a:t>
            </a:fld>
            <a:endParaRPr lang="en-US" altLang="en-US" dirty="0"/>
          </a:p>
        </p:txBody>
      </p:sp>
    </p:spTree>
    <p:extLst>
      <p:ext uri="{BB962C8B-B14F-4D97-AF65-F5344CB8AC3E}">
        <p14:creationId xmlns:p14="http://schemas.microsoft.com/office/powerpoint/2010/main" val="3188720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noProof="0" dirty="0"/>
          </a:p>
          <a:p>
            <a:r>
              <a:rPr lang="es-ES" noProof="0" dirty="0"/>
              <a:t>Para actualizaciones</a:t>
            </a:r>
            <a:r>
              <a:rPr lang="es-ES" baseline="0" noProof="0" dirty="0"/>
              <a:t> vaya al sitio web de los </a:t>
            </a:r>
            <a:r>
              <a:rPr lang="es-ES" noProof="0" dirty="0"/>
              <a:t>CDC: </a:t>
            </a:r>
            <a:r>
              <a:rPr lang="es-ES" noProof="0" dirty="0">
                <a:hlinkClick r:id="rId3"/>
              </a:rPr>
              <a:t>https://www.cdc.gov/coronavirus/2019-ncov/cases-in-us.html#2019coronavirus-summary</a:t>
            </a:r>
            <a:endParaRPr lang="es-ES" noProof="0" dirty="0"/>
          </a:p>
          <a:p>
            <a:endParaRPr lang="es-ES" noProof="0" dirty="0"/>
          </a:p>
          <a:p>
            <a:r>
              <a:rPr lang="es-ES" noProof="0" dirty="0"/>
              <a:t>Señale que el número de casos reportados está sub-reportado significativamente debido</a:t>
            </a:r>
            <a:r>
              <a:rPr lang="es-ES" baseline="0" noProof="0" dirty="0"/>
              <a:t> a la falta de pruebas (</a:t>
            </a:r>
            <a:r>
              <a:rPr lang="es-ES" baseline="0" noProof="0" dirty="0" err="1"/>
              <a:t>tests</a:t>
            </a:r>
            <a:r>
              <a:rPr lang="es-ES" baseline="0" noProof="0" dirty="0"/>
              <a:t>). Los números reflejan los casos más graves que han necesitado una visita al departamento de emergencias u hospitalización. Además, es poco probable que las personas con síntomas leves reporten su enfermedad.</a:t>
            </a:r>
            <a:r>
              <a:rPr lang="es-ES" noProof="0" dirty="0"/>
              <a:t> </a:t>
            </a:r>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8</a:t>
            </a:fld>
            <a:endParaRPr lang="en-US" altLang="en-US" dirty="0"/>
          </a:p>
        </p:txBody>
      </p:sp>
    </p:spTree>
    <p:extLst>
      <p:ext uri="{BB962C8B-B14F-4D97-AF65-F5344CB8AC3E}">
        <p14:creationId xmlns:p14="http://schemas.microsoft.com/office/powerpoint/2010/main" val="2753193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D1B2BED-46E3-4AE7-AA65-C75F39A374A8}"/>
              </a:ext>
            </a:extLst>
          </p:cNvPr>
          <p:cNvSpPr>
            <a:spLocks noGrp="1" noRot="1" noChangeAspect="1" noTextEdit="1"/>
          </p:cNvSpPr>
          <p:nvPr>
            <p:ph type="sldImg"/>
          </p:nvPr>
        </p:nvSpPr>
        <p:spPr>
          <a:xfrm>
            <a:off x="1227138" y="769938"/>
            <a:ext cx="4656137" cy="3492500"/>
          </a:xfrm>
          <a:ln/>
        </p:spPr>
      </p:sp>
      <p:sp>
        <p:nvSpPr>
          <p:cNvPr id="24579" name="Notes Placeholder 2">
            <a:extLst>
              <a:ext uri="{FF2B5EF4-FFF2-40B4-BE49-F238E27FC236}">
                <a16:creationId xmlns:a16="http://schemas.microsoft.com/office/drawing/2014/main" id="{A0931A64-344C-4CB1-978D-C4C3F2EEC9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90000"/>
              </a:lnSpc>
              <a:spcBef>
                <a:spcPct val="30000"/>
              </a:spcBef>
              <a:spcAft>
                <a:spcPct val="0"/>
              </a:spcAft>
              <a:buClrTx/>
              <a:buSzTx/>
              <a:buFontTx/>
              <a:buNone/>
              <a:tabLst/>
              <a:defRPr/>
            </a:pPr>
            <a:r>
              <a:rPr lang="es-ES" altLang="en-US" b="1" noProof="0" dirty="0"/>
              <a:t>Notas para el instructor: </a:t>
            </a:r>
          </a:p>
          <a:p>
            <a:pPr>
              <a:lnSpc>
                <a:spcPct val="90000"/>
              </a:lnSpc>
            </a:pPr>
            <a:endParaRPr lang="es-ES" altLang="en-US" noProof="0" dirty="0">
              <a:latin typeface="Arial" panose="020B0604020202020204" pitchFamily="34" charset="0"/>
              <a:ea typeface="ＭＳ Ｐゴシック" panose="020B0600070205080204" pitchFamily="34" charset="-128"/>
            </a:endParaRPr>
          </a:p>
          <a:p>
            <a:pPr>
              <a:lnSpc>
                <a:spcPct val="90000"/>
              </a:lnSpc>
            </a:pPr>
            <a:r>
              <a:rPr lang="es-ES" altLang="en-US" dirty="0">
                <a:latin typeface="Arial" panose="020B0604020202020204" pitchFamily="34" charset="0"/>
                <a:ea typeface="ＭＳ Ｐゴシック" panose="020B0600070205080204" pitchFamily="34" charset="-128"/>
              </a:rPr>
              <a:t>Existen </a:t>
            </a:r>
            <a:r>
              <a:rPr lang="es-ES" altLang="en-US" baseline="0" noProof="0" dirty="0">
                <a:latin typeface="Arial" panose="020B0604020202020204" pitchFamily="34" charset="0"/>
                <a:ea typeface="ＭＳ Ｐゴシック" panose="020B0600070205080204" pitchFamily="34" charset="-128"/>
              </a:rPr>
              <a:t>pasos que los trabajadores y el resto de la población general pueden dar para luchar contra el </a:t>
            </a:r>
            <a:r>
              <a:rPr lang="es-ES" altLang="en-US" noProof="0" dirty="0">
                <a:latin typeface="Arial" panose="020B0604020202020204" pitchFamily="34" charset="0"/>
                <a:ea typeface="ＭＳ Ｐゴシック" panose="020B0600070205080204" pitchFamily="34" charset="-128"/>
              </a:rPr>
              <a:t>COVID-19:</a:t>
            </a:r>
          </a:p>
          <a:p>
            <a:pPr>
              <a:lnSpc>
                <a:spcPct val="90000"/>
              </a:lnSpc>
            </a:pPr>
            <a:endParaRPr lang="es-ES" altLang="en-US" noProof="0"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ES" altLang="en-US" noProof="0" dirty="0">
                <a:latin typeface="Arial" panose="020B0604020202020204" pitchFamily="34" charset="0"/>
                <a:ea typeface="ＭＳ Ｐゴシック" panose="020B0600070205080204" pitchFamily="34" charset="-128"/>
              </a:rPr>
              <a:t>Informarse </a:t>
            </a:r>
            <a:r>
              <a:rPr lang="es-ES" altLang="en-US" baseline="0" noProof="0" dirty="0">
                <a:latin typeface="Arial" panose="020B0604020202020204" pitchFamily="34" charset="0"/>
                <a:ea typeface="ＭＳ Ｐゴシック" panose="020B0600070205080204" pitchFamily="34" charset="-128"/>
              </a:rPr>
              <a:t>y mantenerse informado sobre el coronavirus y qué puede hacerse para reducir las probabilidades de resultar infectado. Este folleto pretende ayudar a los trabajadores a entender qué puede hacerse en sus lugares de trabajo para protegerse ellos mismos. Otras fuentes de información, incluyendo sitios web y publicaciones del gobierno están dirigidas a toda la población.</a:t>
            </a:r>
            <a:endParaRPr lang="es-ES" altLang="en-US" noProof="0" dirty="0">
              <a:latin typeface="Arial" panose="020B0604020202020204" pitchFamily="34" charset="0"/>
              <a:ea typeface="ＭＳ Ｐゴシック" panose="020B0600070205080204" pitchFamily="34" charset="-128"/>
            </a:endParaRPr>
          </a:p>
          <a:p>
            <a:pPr>
              <a:lnSpc>
                <a:spcPct val="90000"/>
              </a:lnSpc>
              <a:buFontTx/>
              <a:buChar char="•"/>
            </a:pPr>
            <a:endParaRPr lang="en-US" altLang="en-US"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ES" altLang="en-US" noProof="0" dirty="0">
                <a:latin typeface="Arial" panose="020B0604020202020204" pitchFamily="34" charset="0"/>
                <a:ea typeface="ＭＳ Ｐゴシック" panose="020B0600070205080204" pitchFamily="34" charset="-128"/>
              </a:rPr>
              <a:t>Prepárese siguiendo las recomendaciones contenidas en este documento y otros lugares.</a:t>
            </a:r>
          </a:p>
          <a:p>
            <a:pPr marL="171450" indent="-171450">
              <a:lnSpc>
                <a:spcPct val="90000"/>
              </a:lnSpc>
              <a:buFont typeface="Arial" panose="020B0604020202020204" pitchFamily="34" charset="0"/>
              <a:buChar char="•"/>
            </a:pPr>
            <a:endParaRPr lang="es-ES" altLang="en-US" noProof="0"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ES" altLang="en-US" noProof="0" dirty="0">
                <a:latin typeface="Arial" panose="020B0604020202020204" pitchFamily="34" charset="0"/>
                <a:ea typeface="ＭＳ Ｐゴシック" panose="020B0600070205080204" pitchFamily="34" charset="-128"/>
              </a:rPr>
              <a:t>La situación actual es variable. La información y las directrices de los funcionarios de salud</a:t>
            </a:r>
            <a:r>
              <a:rPr lang="es-ES" altLang="en-US" baseline="0" noProof="0" dirty="0">
                <a:latin typeface="Arial" panose="020B0604020202020204" pitchFamily="34" charset="0"/>
                <a:ea typeface="ＭＳ Ｐゴシック" panose="020B0600070205080204" pitchFamily="34" charset="-128"/>
              </a:rPr>
              <a:t> pública están sujetas a cambios, algunas veces muy repentinamente. Existen muchos factores que podrían surgir y que necesitarían una revisión de estrategia. Algunos de estos acontecimientos podrían incluir</a:t>
            </a:r>
            <a:r>
              <a:rPr lang="es-ES" altLang="en-US" noProof="0" dirty="0">
                <a:latin typeface="Arial" panose="020B0604020202020204" pitchFamily="34" charset="0"/>
                <a:ea typeface="ＭＳ Ｐゴシック" panose="020B0600070205080204" pitchFamily="34" charset="-128"/>
              </a:rPr>
              <a:t>: </a:t>
            </a:r>
          </a:p>
          <a:p>
            <a:pPr lvl="1">
              <a:lnSpc>
                <a:spcPct val="90000"/>
              </a:lnSpc>
            </a:pPr>
            <a:r>
              <a:rPr lang="es-ES" altLang="en-US" noProof="0" dirty="0">
                <a:latin typeface="Arial" panose="020B0604020202020204" pitchFamily="34" charset="0"/>
                <a:ea typeface="ＭＳ Ｐゴシック" panose="020B0600070205080204" pitchFamily="34" charset="-128"/>
              </a:rPr>
              <a:t>- SARS CoV-2 aumenta en virulencia, provocando más muerte</a:t>
            </a:r>
            <a:r>
              <a:rPr lang="es-ES" altLang="en-US" baseline="0" noProof="0" dirty="0">
                <a:latin typeface="Arial" panose="020B0604020202020204" pitchFamily="34" charset="0"/>
                <a:ea typeface="ＭＳ Ｐゴシック" panose="020B0600070205080204" pitchFamily="34" charset="-128"/>
              </a:rPr>
              <a:t> y enfermedad grave</a:t>
            </a:r>
            <a:r>
              <a:rPr lang="es-ES" altLang="en-US" noProof="0" dirty="0">
                <a:latin typeface="Arial" panose="020B0604020202020204" pitchFamily="34" charset="0"/>
                <a:ea typeface="ＭＳ Ｐゴシック" panose="020B0600070205080204" pitchFamily="34" charset="-128"/>
              </a:rPr>
              <a:t>.</a:t>
            </a:r>
          </a:p>
          <a:p>
            <a:pPr lvl="1">
              <a:lnSpc>
                <a:spcPct val="90000"/>
              </a:lnSpc>
            </a:pPr>
            <a:r>
              <a:rPr lang="es-ES" altLang="en-US" noProof="0" dirty="0">
                <a:latin typeface="Arial" panose="020B0604020202020204" pitchFamily="34" charset="0"/>
                <a:ea typeface="ＭＳ Ｐゴシック" panose="020B0600070205080204" pitchFamily="34" charset="-128"/>
              </a:rPr>
              <a:t>- SARS CoV-2 se vuelve resistente</a:t>
            </a:r>
            <a:r>
              <a:rPr lang="es-ES" altLang="en-US" baseline="0" noProof="0" dirty="0">
                <a:latin typeface="Arial" panose="020B0604020202020204" pitchFamily="34" charset="0"/>
                <a:ea typeface="ＭＳ Ｐゴシック" panose="020B0600070205080204" pitchFamily="34" charset="-128"/>
              </a:rPr>
              <a:t> a los nuevos tratamientos establecidos.</a:t>
            </a:r>
            <a:endParaRPr lang="es-ES" altLang="en-US" noProof="0" dirty="0">
              <a:latin typeface="Arial" panose="020B0604020202020204" pitchFamily="34" charset="0"/>
              <a:ea typeface="ＭＳ Ｐゴシック" panose="020B0600070205080204" pitchFamily="34" charset="-128"/>
            </a:endParaRPr>
          </a:p>
          <a:p>
            <a:pPr lvl="1">
              <a:lnSpc>
                <a:spcPct val="90000"/>
              </a:lnSpc>
            </a:pPr>
            <a:r>
              <a:rPr lang="es-ES" altLang="en-US" noProof="0" dirty="0">
                <a:latin typeface="Arial" panose="020B0604020202020204" pitchFamily="34" charset="0"/>
                <a:ea typeface="ＭＳ Ｐゴシック" panose="020B0600070205080204" pitchFamily="34" charset="-128"/>
              </a:rPr>
              <a:t>- Medidas de prevención como respiradores no se encuentran disponibles y/o no son eficaces.</a:t>
            </a:r>
          </a:p>
          <a:p>
            <a:pPr>
              <a:lnSpc>
                <a:spcPct val="90000"/>
              </a:lnSpc>
            </a:pPr>
            <a:endParaRPr lang="en-US" altLang="en-US" dirty="0">
              <a:latin typeface="Arial" panose="020B0604020202020204" pitchFamily="34" charset="0"/>
              <a:ea typeface="ＭＳ Ｐゴシック" panose="020B0600070205080204" pitchFamily="34" charset="-128"/>
            </a:endParaRPr>
          </a:p>
        </p:txBody>
      </p:sp>
      <p:sp>
        <p:nvSpPr>
          <p:cNvPr id="24580" name="Slide Number Placeholder 3">
            <a:extLst>
              <a:ext uri="{FF2B5EF4-FFF2-40B4-BE49-F238E27FC236}">
                <a16:creationId xmlns:a16="http://schemas.microsoft.com/office/drawing/2014/main" id="{1C84CC12-3E9D-409C-B5E0-F338EFDD6A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9CBEF4C-56C1-4B35-A00D-5B2A4CBF4956}" type="slidenum">
              <a:rPr lang="en-US" altLang="en-US" sz="1200" baseline="0"/>
              <a:pPr/>
              <a:t>9</a:t>
            </a:fld>
            <a:endParaRPr lang="en-US" altLang="en-US" sz="1200" baseline="0" dirty="0"/>
          </a:p>
        </p:txBody>
      </p:sp>
      <p:sp>
        <p:nvSpPr>
          <p:cNvPr id="24581" name="Date Placeholder 4">
            <a:extLst>
              <a:ext uri="{FF2B5EF4-FFF2-40B4-BE49-F238E27FC236}">
                <a16:creationId xmlns:a16="http://schemas.microsoft.com/office/drawing/2014/main" id="{DF9E64FB-23DC-421E-8554-398E4AC9BEE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24582" name="Header Placeholder 5">
            <a:extLst>
              <a:ext uri="{FF2B5EF4-FFF2-40B4-BE49-F238E27FC236}">
                <a16:creationId xmlns:a16="http://schemas.microsoft.com/office/drawing/2014/main" id="{95AE6F37-1A24-4243-A27C-D1E343AB1E5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24583" name="Footer Placeholder 6">
            <a:extLst>
              <a:ext uri="{FF2B5EF4-FFF2-40B4-BE49-F238E27FC236}">
                <a16:creationId xmlns:a16="http://schemas.microsoft.com/office/drawing/2014/main" id="{83AFEBA7-1DE8-4DFD-B3BD-F0F0A2DB80B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4098037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noProof="0" dirty="0"/>
          </a:p>
          <a:p>
            <a:r>
              <a:rPr lang="es-ES" noProof="0" dirty="0"/>
              <a:t>CDC: Infórmese más sobre cuándo y cómo lavarse</a:t>
            </a:r>
            <a:r>
              <a:rPr lang="es-ES" baseline="0" noProof="0" dirty="0"/>
              <a:t> las manos</a:t>
            </a:r>
            <a:r>
              <a:rPr lang="es-ES" noProof="0" dirty="0"/>
              <a:t>, https://www.cdc.gov/handwashing/when-how-handwashing.html</a:t>
            </a:r>
          </a:p>
          <a:p>
            <a:endParaRPr lang="es-ES" noProof="0" dirty="0"/>
          </a:p>
          <a:p>
            <a:r>
              <a:rPr lang="es-ES" noProof="0" dirty="0"/>
              <a:t>Actividad: Pregunte a los participantes si alguien</a:t>
            </a:r>
            <a:r>
              <a:rPr lang="es-ES" baseline="0" noProof="0" dirty="0"/>
              <a:t> cumple años hoy. Luego pídale a los participantes que se laven las manos en seco mientras cantan el “Feliz Cumpleaños” dos veces a ese participante</a:t>
            </a:r>
            <a:r>
              <a:rPr lang="es-ES" noProof="0" dirty="0"/>
              <a:t>. </a:t>
            </a:r>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10</a:t>
            </a:fld>
            <a:endParaRPr lang="en-US" altLang="en-US" dirty="0"/>
          </a:p>
        </p:txBody>
      </p:sp>
    </p:spTree>
    <p:extLst>
      <p:ext uri="{BB962C8B-B14F-4D97-AF65-F5344CB8AC3E}">
        <p14:creationId xmlns:p14="http://schemas.microsoft.com/office/powerpoint/2010/main" val="2879436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DDC7AE02-DAB0-4706-8F59-3131E7FA801F}"/>
              </a:ext>
            </a:extLst>
          </p:cNvPr>
          <p:cNvSpPr>
            <a:spLocks noGrp="1" noRot="1" noChangeAspect="1" noTextEdit="1"/>
          </p:cNvSpPr>
          <p:nvPr>
            <p:ph type="sldImg"/>
          </p:nvPr>
        </p:nvSpPr>
        <p:spPr>
          <a:xfrm>
            <a:off x="1227138" y="693738"/>
            <a:ext cx="4656137" cy="3492500"/>
          </a:xfrm>
          <a:ln/>
        </p:spPr>
      </p:sp>
      <p:sp>
        <p:nvSpPr>
          <p:cNvPr id="26627" name="Notes Placeholder 2">
            <a:extLst>
              <a:ext uri="{FF2B5EF4-FFF2-40B4-BE49-F238E27FC236}">
                <a16:creationId xmlns:a16="http://schemas.microsoft.com/office/drawing/2014/main" id="{8DBC1170-A528-43CF-9EC5-93E1859237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t>Notas para </a:t>
            </a:r>
            <a:r>
              <a:rPr lang="en-US" altLang="en-US" b="1" dirty="0"/>
              <a:t>el instructor: </a:t>
            </a:r>
          </a:p>
          <a:p>
            <a:endParaRPr lang="en-US" altLang="en-US"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Hay mucho que no se conoce sobre el COVID-19. Lo que es cierto hoy podría cambiar</a:t>
            </a:r>
            <a:r>
              <a:rPr lang="es-ES" altLang="en-US" baseline="0" noProof="0" dirty="0">
                <a:latin typeface="Arial" panose="020B0604020202020204" pitchFamily="34" charset="0"/>
                <a:ea typeface="ＭＳ Ｐゴシック" panose="020B0600070205080204" pitchFamily="34" charset="-128"/>
              </a:rPr>
              <a:t> en los próximos meses. Sin embargo, eso no significa que no se puede o no deberían darse pasos razonables y eficaces ahora para preparar y proteger a los trabajadores. Es preferible pecar por exceso de precaución para evitar enfermedades y muertes. </a:t>
            </a: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El principio de precaución</a:t>
            </a:r>
            <a:r>
              <a:rPr lang="es-ES" altLang="en-US" baseline="0" noProof="0" dirty="0">
                <a:latin typeface="Arial" panose="020B0604020202020204" pitchFamily="34" charset="0"/>
                <a:ea typeface="ＭＳ Ｐゴシック" panose="020B0600070205080204" pitchFamily="34" charset="-128"/>
              </a:rPr>
              <a:t> debe guiar nuestra planificación y acciones: cuando se trata de la seguridad del trabajador, nos debe dirigir el </a:t>
            </a:r>
            <a:r>
              <a:rPr lang="es-ES" altLang="en-US" noProof="0" dirty="0">
                <a:latin typeface="Arial" panose="020B0604020202020204" pitchFamily="34" charset="0"/>
                <a:ea typeface="ＭＳ Ｐゴシック" panose="020B0600070205080204" pitchFamily="34" charset="-128"/>
              </a:rPr>
              <a:t>‘principio de</a:t>
            </a:r>
            <a:r>
              <a:rPr lang="es-ES" altLang="en-US" baseline="0" noProof="0" dirty="0">
                <a:latin typeface="Arial" panose="020B0604020202020204" pitchFamily="34" charset="0"/>
                <a:ea typeface="ＭＳ Ｐゴシック" panose="020B0600070205080204" pitchFamily="34" charset="-128"/>
              </a:rPr>
              <a:t> precaución</a:t>
            </a:r>
            <a:r>
              <a:rPr lang="es-ES" altLang="en-US" noProof="0" dirty="0">
                <a:latin typeface="Arial" panose="020B0604020202020204" pitchFamily="34" charset="0"/>
                <a:ea typeface="ＭＳ Ｐゴシック" panose="020B0600070205080204" pitchFamily="34" charset="-128"/>
              </a:rPr>
              <a:t>’ de que los pasos razonables para reducir el riesgo no deben esperar a la certeza científica sobre la naturaleza del peligro</a:t>
            </a:r>
            <a:r>
              <a:rPr lang="es-ES" altLang="en-US" baseline="0" noProof="0" dirty="0">
                <a:latin typeface="Arial" panose="020B0604020202020204" pitchFamily="34" charset="0"/>
                <a:ea typeface="ＭＳ Ｐゴシック" panose="020B0600070205080204" pitchFamily="34" charset="-128"/>
              </a:rPr>
              <a:t> o riesgo. </a:t>
            </a:r>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26628" name="Slide Number Placeholder 3">
            <a:extLst>
              <a:ext uri="{FF2B5EF4-FFF2-40B4-BE49-F238E27FC236}">
                <a16:creationId xmlns:a16="http://schemas.microsoft.com/office/drawing/2014/main" id="{0B39EF25-85F5-4D6C-A13D-1B645911B8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105DD7B-D795-4757-8591-AE0DA6B00983}" type="slidenum">
              <a:rPr lang="en-US" altLang="en-US" sz="1200" baseline="0"/>
              <a:pPr/>
              <a:t>11</a:t>
            </a:fld>
            <a:endParaRPr lang="en-US" altLang="en-US" sz="1200" baseline="0" dirty="0"/>
          </a:p>
        </p:txBody>
      </p:sp>
      <p:sp>
        <p:nvSpPr>
          <p:cNvPr id="26629" name="Date Placeholder 4">
            <a:extLst>
              <a:ext uri="{FF2B5EF4-FFF2-40B4-BE49-F238E27FC236}">
                <a16:creationId xmlns:a16="http://schemas.microsoft.com/office/drawing/2014/main" id="{7E6DBFA6-BDE1-4B92-A337-4C3EB8E4CEF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26630" name="Header Placeholder 5">
            <a:extLst>
              <a:ext uri="{FF2B5EF4-FFF2-40B4-BE49-F238E27FC236}">
                <a16:creationId xmlns:a16="http://schemas.microsoft.com/office/drawing/2014/main" id="{6AED099B-5849-4568-9F03-286E2DDE162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26631" name="Footer Placeholder 6">
            <a:extLst>
              <a:ext uri="{FF2B5EF4-FFF2-40B4-BE49-F238E27FC236}">
                <a16:creationId xmlns:a16="http://schemas.microsoft.com/office/drawing/2014/main" id="{CEF94D41-9636-4BD2-818D-BAAA2E9A9B1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741407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EB959CFF-9183-4DCB-85BC-8489C55C6E50}"/>
              </a:ext>
            </a:extLst>
          </p:cNvPr>
          <p:cNvSpPr>
            <a:spLocks noGrp="1" noRot="1" noChangeAspect="1" noTextEdit="1"/>
          </p:cNvSpPr>
          <p:nvPr>
            <p:ph type="sldImg"/>
          </p:nvPr>
        </p:nvSpPr>
        <p:spPr>
          <a:ln/>
        </p:spPr>
      </p:sp>
      <p:sp>
        <p:nvSpPr>
          <p:cNvPr id="28675" name="Notes Placeholder 2">
            <a:extLst>
              <a:ext uri="{FF2B5EF4-FFF2-40B4-BE49-F238E27FC236}">
                <a16:creationId xmlns:a16="http://schemas.microsoft.com/office/drawing/2014/main" id="{4D045381-CB10-43B2-95FC-227A2916191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ES" altLang="en-US" b="1"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0" noProof="0" dirty="0"/>
              <a:t>Dado</a:t>
            </a:r>
            <a:r>
              <a:rPr lang="es-ES" altLang="en-US" b="0" baseline="0" noProof="0" dirty="0"/>
              <a:t> que el </a:t>
            </a:r>
            <a:r>
              <a:rPr lang="es-ES" altLang="en-US" b="0" noProof="0" dirty="0"/>
              <a:t>SARS CoV-2 es un virus nuevo, la información</a:t>
            </a:r>
            <a:r>
              <a:rPr lang="es-ES" altLang="en-US" b="0" baseline="0" noProof="0" dirty="0"/>
              <a:t> al respecto cambia casi cada día. Es muy importante verificar fuentes autorizadas de información para asegurarnos de que el material de capacitación es actual. Esto incluye fuentes reconocidas como los </a:t>
            </a:r>
            <a:r>
              <a:rPr lang="es-ES" altLang="en-US" b="0" noProof="0" dirty="0"/>
              <a:t>CDC, OSHA, NAID, y publicaciones evaluadas por expertos</a:t>
            </a:r>
            <a:r>
              <a:rPr lang="es-ES" altLang="en-US" b="0" baseline="0" noProof="0" dirty="0"/>
              <a:t> como el </a:t>
            </a:r>
            <a:r>
              <a:rPr lang="es-ES" sz="1200" b="0" i="0" kern="1200" noProof="0" dirty="0" err="1">
                <a:solidFill>
                  <a:schemeClr val="tx1"/>
                </a:solidFill>
                <a:latin typeface="Arial" charset="0"/>
                <a:ea typeface="ＭＳ Ｐゴシック" pitchFamily="48" charset="-128"/>
                <a:cs typeface="+mn-cs"/>
              </a:rPr>
              <a:t>Journal</a:t>
            </a:r>
            <a:r>
              <a:rPr lang="es-ES" sz="1200" b="0" i="0" kern="1200" noProof="0" dirty="0">
                <a:solidFill>
                  <a:schemeClr val="tx1"/>
                </a:solidFill>
                <a:latin typeface="Arial" charset="0"/>
                <a:ea typeface="ＭＳ Ｐゴシック" pitchFamily="48" charset="-128"/>
                <a:cs typeface="+mn-cs"/>
              </a:rPr>
              <a:t> of </a:t>
            </a:r>
            <a:r>
              <a:rPr lang="es-ES" sz="1200" b="0" i="0" kern="1200" noProof="0" dirty="0" err="1">
                <a:solidFill>
                  <a:schemeClr val="tx1"/>
                </a:solidFill>
                <a:latin typeface="Arial" charset="0"/>
                <a:ea typeface="ＭＳ Ｐゴシック" pitchFamily="48" charset="-128"/>
                <a:cs typeface="+mn-cs"/>
              </a:rPr>
              <a:t>the</a:t>
            </a:r>
            <a:r>
              <a:rPr lang="es-ES" sz="1200" b="0" i="0" kern="1200" noProof="0" dirty="0">
                <a:solidFill>
                  <a:schemeClr val="tx1"/>
                </a:solidFill>
                <a:latin typeface="Arial" charset="0"/>
                <a:ea typeface="ＭＳ Ｐゴシック" pitchFamily="48" charset="-128"/>
                <a:cs typeface="+mn-cs"/>
              </a:rPr>
              <a:t> American Medical </a:t>
            </a:r>
            <a:r>
              <a:rPr lang="es-ES" sz="1200" b="0" i="0" kern="1200" noProof="0" dirty="0" err="1">
                <a:solidFill>
                  <a:schemeClr val="tx1"/>
                </a:solidFill>
                <a:latin typeface="Arial" charset="0"/>
                <a:ea typeface="ＭＳ Ｐゴシック" pitchFamily="48" charset="-128"/>
                <a:cs typeface="+mn-cs"/>
              </a:rPr>
              <a:t>Association</a:t>
            </a:r>
            <a:r>
              <a:rPr lang="es-ES" sz="1200" b="0" i="0" kern="1200" noProof="0" dirty="0">
                <a:solidFill>
                  <a:schemeClr val="tx1"/>
                </a:solidFill>
                <a:latin typeface="Arial" charset="0"/>
                <a:ea typeface="ＭＳ Ｐゴシック" pitchFamily="48" charset="-128"/>
                <a:cs typeface="+mn-cs"/>
              </a:rPr>
              <a:t> (</a:t>
            </a:r>
            <a:r>
              <a:rPr lang="es-ES" altLang="en-US" b="0" noProof="0" dirty="0"/>
              <a:t>JAMA), el </a:t>
            </a:r>
            <a:r>
              <a:rPr lang="es-ES" sz="1200" b="0" i="0" kern="1200" noProof="0" dirty="0">
                <a:solidFill>
                  <a:schemeClr val="tx1"/>
                </a:solidFill>
                <a:latin typeface="Arial" charset="0"/>
                <a:ea typeface="ＭＳ Ｐゴシック" pitchFamily="48" charset="-128"/>
                <a:cs typeface="+mn-cs"/>
              </a:rPr>
              <a:t>New </a:t>
            </a:r>
            <a:r>
              <a:rPr lang="es-ES" sz="1200" b="0" i="0" kern="1200" noProof="0" dirty="0" err="1">
                <a:solidFill>
                  <a:schemeClr val="tx1"/>
                </a:solidFill>
                <a:latin typeface="Arial" charset="0"/>
                <a:ea typeface="ＭＳ Ｐゴシック" pitchFamily="48" charset="-128"/>
                <a:cs typeface="+mn-cs"/>
              </a:rPr>
              <a:t>England</a:t>
            </a:r>
            <a:r>
              <a:rPr lang="es-ES" sz="1200" b="0" i="0" kern="1200" noProof="0" dirty="0">
                <a:solidFill>
                  <a:schemeClr val="tx1"/>
                </a:solidFill>
                <a:latin typeface="Arial" charset="0"/>
                <a:ea typeface="ＭＳ Ｐゴシック" pitchFamily="48" charset="-128"/>
                <a:cs typeface="+mn-cs"/>
              </a:rPr>
              <a:t> </a:t>
            </a:r>
            <a:r>
              <a:rPr lang="es-ES" sz="1200" b="0" i="0" kern="1200" noProof="0" dirty="0" err="1">
                <a:solidFill>
                  <a:schemeClr val="tx1"/>
                </a:solidFill>
                <a:latin typeface="Arial" charset="0"/>
                <a:ea typeface="ＭＳ Ｐゴシック" pitchFamily="48" charset="-128"/>
                <a:cs typeface="+mn-cs"/>
              </a:rPr>
              <a:t>Journal</a:t>
            </a:r>
            <a:r>
              <a:rPr lang="es-ES" sz="1200" b="0" i="0" kern="1200" noProof="0" dirty="0">
                <a:solidFill>
                  <a:schemeClr val="tx1"/>
                </a:solidFill>
                <a:latin typeface="Arial" charset="0"/>
                <a:ea typeface="ＭＳ Ｐゴシック" pitchFamily="48" charset="-128"/>
                <a:cs typeface="+mn-cs"/>
              </a:rPr>
              <a:t> of Medicine (</a:t>
            </a:r>
            <a:r>
              <a:rPr lang="es-ES" altLang="en-US" b="0" noProof="0" dirty="0"/>
              <a:t>NEJM), etc. </a:t>
            </a:r>
          </a:p>
          <a:p>
            <a:endParaRPr lang="es-ES" altLang="en-US" noProof="0" dirty="0">
              <a:latin typeface="Arial" panose="020B0604020202020204" pitchFamily="34" charset="0"/>
              <a:ea typeface="ＭＳ Ｐゴシック" panose="020B0600070205080204" pitchFamily="34" charset="-128"/>
            </a:endParaRPr>
          </a:p>
        </p:txBody>
      </p:sp>
      <p:sp>
        <p:nvSpPr>
          <p:cNvPr id="28676" name="Slide Number Placeholder 3">
            <a:extLst>
              <a:ext uri="{FF2B5EF4-FFF2-40B4-BE49-F238E27FC236}">
                <a16:creationId xmlns:a16="http://schemas.microsoft.com/office/drawing/2014/main" id="{A3031CEB-1512-4978-982C-18C6319D9C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88AAE7F-7AC8-4CF9-A521-5ED1FD15929A}" type="slidenum">
              <a:rPr lang="en-US" altLang="en-US" sz="1200" baseline="0"/>
              <a:pPr/>
              <a:t>12</a:t>
            </a:fld>
            <a:endParaRPr lang="en-US" altLang="en-US" sz="1200" baseline="0" dirty="0"/>
          </a:p>
        </p:txBody>
      </p:sp>
      <p:sp>
        <p:nvSpPr>
          <p:cNvPr id="28677" name="Date Placeholder 4">
            <a:extLst>
              <a:ext uri="{FF2B5EF4-FFF2-40B4-BE49-F238E27FC236}">
                <a16:creationId xmlns:a16="http://schemas.microsoft.com/office/drawing/2014/main" id="{B85F4314-DEB5-48BB-9E8A-ED006C27291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28678" name="Header Placeholder 5">
            <a:extLst>
              <a:ext uri="{FF2B5EF4-FFF2-40B4-BE49-F238E27FC236}">
                <a16:creationId xmlns:a16="http://schemas.microsoft.com/office/drawing/2014/main" id="{1AC58705-684B-438A-89DB-7ED35F21F9F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28679" name="Footer Placeholder 6">
            <a:extLst>
              <a:ext uri="{FF2B5EF4-FFF2-40B4-BE49-F238E27FC236}">
                <a16:creationId xmlns:a16="http://schemas.microsoft.com/office/drawing/2014/main" id="{4E2FF6E4-67DD-46B0-A9EB-E7BF0E64837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81129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1C27265F-2019-44C3-9B8F-C07C756BE92E}"/>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6C8583D6-5F33-42B6-892E-8CF214BB4B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noProof="0" dirty="0"/>
          </a:p>
          <a:p>
            <a:r>
              <a:rPr lang="es-ES" noProof="0" dirty="0"/>
              <a:t>El virus ha sido</a:t>
            </a:r>
            <a:r>
              <a:rPr lang="es-ES" baseline="0" noProof="0" dirty="0"/>
              <a:t> nombrado </a:t>
            </a:r>
            <a:r>
              <a:rPr lang="es-ES" noProof="0" dirty="0"/>
              <a:t>“SARS-CoV-2” y la enfermedad que provoca ha sido llamada “enfermedad por el coronavirus 2019” (abreviada “COVID-19”). En</a:t>
            </a:r>
            <a:r>
              <a:rPr lang="es-ES" baseline="0" noProof="0" dirty="0"/>
              <a:t> esta capacitación nos referimos al virus como </a:t>
            </a:r>
            <a:r>
              <a:rPr lang="es-ES" noProof="0" dirty="0"/>
              <a:t>SARS CoV-2 y a la enfermedad</a:t>
            </a:r>
            <a:r>
              <a:rPr lang="es-ES" baseline="0" noProof="0" dirty="0"/>
              <a:t> como COVID</a:t>
            </a:r>
            <a:r>
              <a:rPr lang="es-ES" noProof="0" dirty="0"/>
              <a:t>-19. </a:t>
            </a:r>
          </a:p>
          <a:p>
            <a:endParaRPr lang="es-ES" altLang="en-US" noProof="0" dirty="0">
              <a:latin typeface="Arial" panose="020B0604020202020204" pitchFamily="34" charset="0"/>
              <a:ea typeface="ＭＳ Ｐゴシック" panose="020B0600070205080204" pitchFamily="34" charset="-128"/>
            </a:endParaRPr>
          </a:p>
          <a:p>
            <a:r>
              <a:rPr lang="es-ES" sz="1200" b="0" i="0" kern="1200" noProof="0" dirty="0">
                <a:solidFill>
                  <a:schemeClr val="tx1"/>
                </a:solidFill>
                <a:latin typeface="Arial" charset="0"/>
                <a:ea typeface="ＭＳ Ｐゴシック" pitchFamily="48" charset="-128"/>
                <a:cs typeface="+mn-cs"/>
              </a:rPr>
              <a:t>Los coronavirus son una extensa familia de virus comunes en los humanos y en</a:t>
            </a:r>
            <a:r>
              <a:rPr lang="es-ES" sz="1200" b="0" i="0" kern="1200" baseline="0" noProof="0" dirty="0">
                <a:solidFill>
                  <a:schemeClr val="tx1"/>
                </a:solidFill>
                <a:latin typeface="Arial" charset="0"/>
                <a:ea typeface="ＭＳ Ｐゴシック" pitchFamily="48" charset="-128"/>
                <a:cs typeface="+mn-cs"/>
              </a:rPr>
              <a:t> muchas especies de animales, incluyendo camellos, ganado, gatos y murciélagos. Raramente los coronavirus de los animales pueden infectar a las personas y luego propagarse entre ellas como sucedió con </a:t>
            </a:r>
            <a:r>
              <a:rPr lang="es-ES" noProof="0" dirty="0">
                <a:hlinkClick r:id="rId3"/>
              </a:rPr>
              <a:t>MERS-</a:t>
            </a:r>
            <a:r>
              <a:rPr lang="es-ES" noProof="0" dirty="0" err="1">
                <a:hlinkClick r:id="rId3"/>
              </a:rPr>
              <a:t>CoV</a:t>
            </a:r>
            <a:r>
              <a:rPr lang="es-ES" noProof="0" dirty="0"/>
              <a:t> (síndrome</a:t>
            </a:r>
            <a:r>
              <a:rPr lang="es-ES" baseline="0" noProof="0" dirty="0"/>
              <a:t> respiratorio de Oriente Medio) </a:t>
            </a:r>
            <a:r>
              <a:rPr lang="es-ES" noProof="0" dirty="0"/>
              <a:t>, </a:t>
            </a:r>
            <a:r>
              <a:rPr lang="es-ES" noProof="0" dirty="0">
                <a:hlinkClick r:id="rId4"/>
              </a:rPr>
              <a:t>SARS-</a:t>
            </a:r>
            <a:r>
              <a:rPr lang="es-ES" noProof="0" dirty="0" err="1">
                <a:hlinkClick r:id="rId4"/>
              </a:rPr>
              <a:t>CoV</a:t>
            </a:r>
            <a:r>
              <a:rPr lang="es-ES" noProof="0" dirty="0"/>
              <a:t> (síndrome respiratorio agudo severo</a:t>
            </a:r>
            <a:r>
              <a:rPr lang="es-ES" baseline="0" noProof="0" dirty="0"/>
              <a:t>)</a:t>
            </a:r>
            <a:r>
              <a:rPr lang="es-ES" noProof="0" dirty="0"/>
              <a:t>, y ahora con este nuevo virus (llamado SARS-CoV-2).</a:t>
            </a:r>
          </a:p>
          <a:p>
            <a:r>
              <a:rPr lang="es-ES" noProof="0" dirty="0"/>
              <a:t>El virus SARS-CoV-2 es un </a:t>
            </a:r>
            <a:r>
              <a:rPr lang="es-ES" noProof="0" dirty="0" err="1"/>
              <a:t>betacoronavirus</a:t>
            </a:r>
            <a:r>
              <a:rPr lang="es-ES" noProof="0" dirty="0"/>
              <a:t>, como el MERS-</a:t>
            </a:r>
            <a:r>
              <a:rPr lang="es-ES" noProof="0" dirty="0" err="1"/>
              <a:t>CoV</a:t>
            </a:r>
            <a:r>
              <a:rPr lang="es-ES" noProof="0" dirty="0"/>
              <a:t> y</a:t>
            </a:r>
            <a:r>
              <a:rPr lang="es-ES" baseline="0" noProof="0" dirty="0"/>
              <a:t> el </a:t>
            </a:r>
            <a:r>
              <a:rPr lang="es-ES" noProof="0" dirty="0"/>
              <a:t>SARS-</a:t>
            </a:r>
            <a:r>
              <a:rPr lang="es-ES" noProof="0" dirty="0" err="1"/>
              <a:t>CoV</a:t>
            </a:r>
            <a:r>
              <a:rPr lang="es-ES" noProof="0" dirty="0"/>
              <a:t>. Estos tres virus tienen su origen en los murciélagos.</a:t>
            </a:r>
            <a:r>
              <a:rPr lang="es-ES" baseline="0" noProof="0" dirty="0"/>
              <a:t> Las secuencias de los pacientes de Estados Unidos son similares a las que China publicó inicialmente, lo que sugiere una aparición única, reciente, de este virus de un reservorio animal. </a:t>
            </a:r>
            <a:r>
              <a:rPr lang="es-ES" noProof="0" dirty="0"/>
              <a:t>(https://www.cdc.gov/coronavirus/2019-nCoV/summary.html). </a:t>
            </a:r>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El virus SARS CoV-2 es una cepa nueva.</a:t>
            </a:r>
            <a:r>
              <a:rPr lang="es-ES" altLang="en-US" baseline="0" noProof="0" dirty="0">
                <a:latin typeface="Arial" panose="020B0604020202020204" pitchFamily="34" charset="0"/>
                <a:ea typeface="ＭＳ Ｐゴシック" panose="020B0600070205080204" pitchFamily="34" charset="-128"/>
              </a:rPr>
              <a:t> Por consiguiente, los humanos no han desarrollado inmunidad contra el COVID</a:t>
            </a:r>
            <a:r>
              <a:rPr lang="es-ES" altLang="en-US" noProof="0" dirty="0">
                <a:latin typeface="Arial" panose="020B0604020202020204" pitchFamily="34" charset="0"/>
                <a:ea typeface="ＭＳ Ｐゴシック" panose="020B0600070205080204" pitchFamily="34" charset="-128"/>
              </a:rPr>
              <a:t>-19, y</a:t>
            </a:r>
            <a:r>
              <a:rPr lang="es-ES" altLang="en-US" baseline="0" noProof="0" dirty="0">
                <a:latin typeface="Arial" panose="020B0604020202020204" pitchFamily="34" charset="0"/>
                <a:ea typeface="ＭＳ Ｐゴシック" panose="020B0600070205080204" pitchFamily="34" charset="-128"/>
              </a:rPr>
              <a:t> por tanto pueden infectarse. La inmunidad se adquiere cuando los humanos han sido expuestos o vacunados anteriormente ante un agente infeccioso. Un ejemplo es cuando las personas tienen sarampión en la niñez o han sido vacunados, entonces desarrollan anticuerpos y un cierto nivel de protección. </a:t>
            </a:r>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a:p>
            <a:r>
              <a:rPr lang="es-ES" noProof="0" dirty="0"/>
              <a:t>Al</a:t>
            </a:r>
            <a:r>
              <a:rPr lang="es-ES" baseline="0" noProof="0" dirty="0"/>
              <a:t> inicio, muchos de los pacientes en el epicentro del brote en </a:t>
            </a:r>
            <a:r>
              <a:rPr lang="es-ES" noProof="0" dirty="0"/>
              <a:t>Wuhan, provincia de Hubei, China, tenían algún vínculo con un gran</a:t>
            </a:r>
            <a:r>
              <a:rPr lang="es-ES" baseline="0" noProof="0" dirty="0"/>
              <a:t> mercado de mariscos y animales vivos, lo que sugirió una propagación de animal a humano. Posteriormente, </a:t>
            </a:r>
            <a:r>
              <a:rPr lang="es-ES" dirty="0"/>
              <a:t>según se informa, un </a:t>
            </a:r>
            <a:r>
              <a:rPr lang="es-ES" baseline="0" noProof="0" dirty="0"/>
              <a:t>creciente número de pacientes no tenía exposición a mercados de animales, lo que indicaba una propagación de persona a persona. Después se informó de propagación de persona a persona fuera de Hubei y en países fuera de China, incluyendo en </a:t>
            </a:r>
            <a:r>
              <a:rPr lang="es-ES" noProof="0" dirty="0">
                <a:hlinkClick r:id="rId5"/>
              </a:rPr>
              <a:t>Estados Unidos</a:t>
            </a:r>
            <a:r>
              <a:rPr lang="es-ES" noProof="0" dirty="0"/>
              <a:t>. Algunos </a:t>
            </a:r>
            <a:r>
              <a:rPr lang="es-ES" noProof="0" dirty="0">
                <a:hlinkClick r:id="rId6"/>
              </a:rPr>
              <a:t>destinos internacionales ahora</a:t>
            </a:r>
            <a:r>
              <a:rPr lang="es-ES" baseline="0" noProof="0" dirty="0">
                <a:hlinkClick r:id="rId6"/>
              </a:rPr>
              <a:t> tienen una aparente propagación comunitaria </a:t>
            </a:r>
            <a:r>
              <a:rPr lang="es-ES" baseline="0" noProof="0" dirty="0"/>
              <a:t>con el </a:t>
            </a:r>
            <a:r>
              <a:rPr lang="es-ES" noProof="0" dirty="0"/>
              <a:t>virus que</a:t>
            </a:r>
            <a:r>
              <a:rPr lang="es-ES" baseline="0" noProof="0" dirty="0"/>
              <a:t> causa el COVID</a:t>
            </a:r>
            <a:r>
              <a:rPr lang="es-ES" noProof="0" dirty="0"/>
              <a:t>-19, como sucede en algunas partes de Estados Unidos. Propagación comunitaria significa</a:t>
            </a:r>
            <a:r>
              <a:rPr lang="es-ES" baseline="0" noProof="0" dirty="0"/>
              <a:t> que algunas personas han sido infectadas y no se sabe cómo o dónde estuvieron expuestos. </a:t>
            </a:r>
            <a:endParaRPr lang="es-ES" altLang="en-US" noProof="0" dirty="0">
              <a:latin typeface="Arial" panose="020B0604020202020204" pitchFamily="34" charset="0"/>
              <a:ea typeface="ＭＳ Ｐゴシック" panose="020B0600070205080204" pitchFamily="34" charset="-128"/>
            </a:endParaRPr>
          </a:p>
        </p:txBody>
      </p:sp>
      <p:sp>
        <p:nvSpPr>
          <p:cNvPr id="30724" name="Slide Number Placeholder 3">
            <a:extLst>
              <a:ext uri="{FF2B5EF4-FFF2-40B4-BE49-F238E27FC236}">
                <a16:creationId xmlns:a16="http://schemas.microsoft.com/office/drawing/2014/main" id="{2544601D-D791-4799-B719-3BEA95D4FC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5DF35F7C-BD28-468A-875A-5556E86B3D60}" type="slidenum">
              <a:rPr lang="en-US" altLang="en-US" sz="1200" baseline="0"/>
              <a:pPr/>
              <a:t>13</a:t>
            </a:fld>
            <a:endParaRPr lang="en-US" altLang="en-US" sz="1200" baseline="0" dirty="0"/>
          </a:p>
        </p:txBody>
      </p:sp>
      <p:sp>
        <p:nvSpPr>
          <p:cNvPr id="30725" name="Date Placeholder 4">
            <a:extLst>
              <a:ext uri="{FF2B5EF4-FFF2-40B4-BE49-F238E27FC236}">
                <a16:creationId xmlns:a16="http://schemas.microsoft.com/office/drawing/2014/main" id="{FE456FBD-7261-4A40-8918-187AC5EABA6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30726" name="Header Placeholder 5">
            <a:extLst>
              <a:ext uri="{FF2B5EF4-FFF2-40B4-BE49-F238E27FC236}">
                <a16:creationId xmlns:a16="http://schemas.microsoft.com/office/drawing/2014/main" id="{49F61DD2-FC2A-436B-A0BA-917EB9C037D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30727" name="Footer Placeholder 6">
            <a:extLst>
              <a:ext uri="{FF2B5EF4-FFF2-40B4-BE49-F238E27FC236}">
                <a16:creationId xmlns:a16="http://schemas.microsoft.com/office/drawing/2014/main" id="{CA72CCD2-B4D1-4578-A750-C197CA45E78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1056694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B09B6CEF-FE20-4511-A714-E0CC05B6FDEF}"/>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4768931D-9FAB-43EC-BB0D-FEDC9D24D7F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t>Notas para el instructor: </a:t>
            </a:r>
          </a:p>
          <a:p>
            <a:endParaRPr lang="es-NI" altLang="en-US" dirty="0">
              <a:latin typeface="Arial" panose="020B0604020202020204" pitchFamily="34" charset="0"/>
              <a:ea typeface="ＭＳ Ｐゴシック" panose="020B0600070205080204" pitchFamily="34" charset="-128"/>
            </a:endParaRPr>
          </a:p>
          <a:p>
            <a:r>
              <a:rPr lang="es-NI" altLang="en-US" dirty="0">
                <a:latin typeface="Arial" panose="020B0604020202020204" pitchFamily="34" charset="0"/>
                <a:ea typeface="ＭＳ Ｐゴシック" panose="020B0600070205080204" pitchFamily="34" charset="-128"/>
              </a:rPr>
              <a:t>Se cree que la propagación del SARS-CoV-2, el virus que provoca el COVID-19, ocurre</a:t>
            </a:r>
            <a:r>
              <a:rPr lang="es-NI" altLang="en-US" baseline="0" dirty="0">
                <a:latin typeface="Arial" panose="020B0604020202020204" pitchFamily="34" charset="0"/>
                <a:ea typeface="ＭＳ Ｐゴシック" panose="020B0600070205080204" pitchFamily="34" charset="-128"/>
              </a:rPr>
              <a:t> de la misma manera en que se propaga la gripe estacional. Los virus de la gripe se propagan principalmente de persona a persona a través de la tos o el estornudo de personas con influenza. No sabremos totalmente cómo se transmite hasta más adelante cuando los científicos hayan tenido el tiempo para evaluarlo. </a:t>
            </a:r>
            <a:endParaRPr lang="es-NI" altLang="en-US" dirty="0">
              <a:latin typeface="Arial" panose="020B0604020202020204" pitchFamily="34" charset="0"/>
              <a:ea typeface="ＭＳ Ｐゴシック" panose="020B0600070205080204" pitchFamily="34" charset="-128"/>
            </a:endParaRPr>
          </a:p>
          <a:p>
            <a:endParaRPr lang="es-NI" altLang="en-US" dirty="0">
              <a:latin typeface="Arial" panose="020B0604020202020204" pitchFamily="34" charset="0"/>
              <a:ea typeface="ＭＳ Ｐゴシック" panose="020B0600070205080204" pitchFamily="34" charset="-128"/>
            </a:endParaRPr>
          </a:p>
          <a:p>
            <a:r>
              <a:rPr lang="es-NI" altLang="en-US" b="0" u="none" dirty="0">
                <a:latin typeface="Arial" panose="020B0604020202020204" pitchFamily="34" charset="0"/>
                <a:ea typeface="ＭＳ Ｐゴシック" panose="020B0600070205080204" pitchFamily="34" charset="-128"/>
              </a:rPr>
              <a:t>La</a:t>
            </a:r>
            <a:r>
              <a:rPr lang="es-NI" altLang="en-US" b="0" u="none" baseline="0" dirty="0">
                <a:latin typeface="Arial" panose="020B0604020202020204" pitchFamily="34" charset="0"/>
                <a:ea typeface="ＭＳ Ｐゴシック" panose="020B0600070205080204" pitchFamily="34" charset="-128"/>
              </a:rPr>
              <a:t> transmisión por </a:t>
            </a:r>
            <a:r>
              <a:rPr lang="es-NI" altLang="en-US" b="1" u="sng" baseline="0" dirty="0" err="1">
                <a:latin typeface="Arial" panose="020B0604020202020204" pitchFamily="34" charset="0"/>
                <a:ea typeface="ＭＳ Ｐゴシック" panose="020B0600070205080204" pitchFamily="34" charset="-128"/>
              </a:rPr>
              <a:t>gotículas</a:t>
            </a:r>
            <a:r>
              <a:rPr lang="es-NI" altLang="en-US" dirty="0">
                <a:latin typeface="Arial" panose="020B0604020202020204" pitchFamily="34" charset="0"/>
                <a:ea typeface="ＭＳ Ｐゴシック" panose="020B0600070205080204" pitchFamily="34" charset="-128"/>
              </a:rPr>
              <a:t> ocurre</a:t>
            </a:r>
            <a:r>
              <a:rPr lang="es-NI" altLang="en-US" baseline="0" dirty="0">
                <a:latin typeface="Arial" panose="020B0604020202020204" pitchFamily="34" charset="0"/>
                <a:ea typeface="ＭＳ Ｐゴシック" panose="020B0600070205080204" pitchFamily="34" charset="-128"/>
              </a:rPr>
              <a:t> cuando secreciones respiratorias de la tos o el estornudo caen sobre superficies mucosas (nariz, boca y ojos). </a:t>
            </a:r>
            <a:endParaRPr lang="es-NI" altLang="en-US" dirty="0">
              <a:latin typeface="Arial" panose="020B0604020202020204" pitchFamily="34" charset="0"/>
              <a:ea typeface="ＭＳ Ｐゴシック" panose="020B0600070205080204" pitchFamily="34" charset="-128"/>
            </a:endParaRPr>
          </a:p>
          <a:p>
            <a:r>
              <a:rPr lang="es-NI" altLang="en-US" b="0" u="none" noProof="0" dirty="0">
                <a:latin typeface="Arial" panose="020B0604020202020204" pitchFamily="34" charset="0"/>
                <a:ea typeface="ＭＳ Ｐゴシック" panose="020B0600070205080204" pitchFamily="34" charset="-128"/>
              </a:rPr>
              <a:t>La</a:t>
            </a:r>
            <a:r>
              <a:rPr lang="es-NI" altLang="en-US" b="0" u="none" baseline="0" noProof="0" dirty="0">
                <a:latin typeface="Arial" panose="020B0604020202020204" pitchFamily="34" charset="0"/>
                <a:ea typeface="ＭＳ Ｐゴシック" panose="020B0600070205080204" pitchFamily="34" charset="-128"/>
              </a:rPr>
              <a:t> transmisión por </a:t>
            </a:r>
            <a:r>
              <a:rPr lang="es-NI" altLang="en-US" b="1" u="sng" baseline="0" noProof="0" dirty="0">
                <a:latin typeface="Arial" panose="020B0604020202020204" pitchFamily="34" charset="0"/>
                <a:ea typeface="ＭＳ Ｐゴシック" panose="020B0600070205080204" pitchFamily="34" charset="-128"/>
              </a:rPr>
              <a:t>c</a:t>
            </a:r>
            <a:r>
              <a:rPr lang="es-NI" altLang="en-US" b="1" u="sng" noProof="0" dirty="0">
                <a:latin typeface="Arial" panose="020B0604020202020204" pitchFamily="34" charset="0"/>
                <a:ea typeface="ＭＳ Ｐゴシック" panose="020B0600070205080204" pitchFamily="34" charset="-128"/>
              </a:rPr>
              <a:t>ontacto</a:t>
            </a:r>
            <a:r>
              <a:rPr lang="es-NI" altLang="en-US" noProof="0" dirty="0">
                <a:latin typeface="Arial" panose="020B0604020202020204" pitchFamily="34" charset="0"/>
                <a:ea typeface="ＭＳ Ｐゴシック" panose="020B0600070205080204" pitchFamily="34" charset="-128"/>
              </a:rPr>
              <a:t> es tocar algo que</a:t>
            </a:r>
            <a:r>
              <a:rPr lang="es-NI" altLang="en-US" baseline="0" noProof="0" dirty="0">
                <a:latin typeface="Arial" panose="020B0604020202020204" pitchFamily="34" charset="0"/>
                <a:ea typeface="ＭＳ Ｐゴシック" panose="020B0600070205080204" pitchFamily="34" charset="-128"/>
              </a:rPr>
              <a:t> tiene el virus </a:t>
            </a:r>
            <a:r>
              <a:rPr lang="es-NI" altLang="en-US" noProof="0" dirty="0">
                <a:latin typeface="Arial" panose="020B0604020202020204" pitchFamily="34" charset="0"/>
                <a:ea typeface="ＭＳ Ｐゴシック" panose="020B0600070205080204" pitchFamily="34" charset="-128"/>
              </a:rPr>
              <a:t>COVID-19 y después</a:t>
            </a:r>
            <a:r>
              <a:rPr lang="es-NI" altLang="en-US" baseline="0" noProof="0" dirty="0">
                <a:latin typeface="Arial" panose="020B0604020202020204" pitchFamily="34" charset="0"/>
                <a:ea typeface="ＭＳ Ｐゴシック" panose="020B0600070205080204" pitchFamily="34" charset="-128"/>
              </a:rPr>
              <a:t> tocarse la boca, la nariz o los ojos.</a:t>
            </a:r>
            <a:endParaRPr lang="es-NI" altLang="en-US" noProof="0" dirty="0">
              <a:latin typeface="Arial" panose="020B0604020202020204" pitchFamily="34" charset="0"/>
              <a:ea typeface="ＭＳ Ｐゴシック" panose="020B0600070205080204" pitchFamily="34" charset="-128"/>
            </a:endParaRPr>
          </a:p>
          <a:p>
            <a:r>
              <a:rPr lang="es-ES" altLang="en-US" b="0" u="none" noProof="0" dirty="0">
                <a:latin typeface="Arial" panose="020B0604020202020204" pitchFamily="34" charset="0"/>
                <a:ea typeface="ＭＳ Ｐゴシック" panose="020B0600070205080204" pitchFamily="34" charset="-128"/>
              </a:rPr>
              <a:t>La</a:t>
            </a:r>
            <a:r>
              <a:rPr lang="es-ES" altLang="en-US" b="0" u="none" baseline="0" noProof="0" dirty="0">
                <a:latin typeface="Arial" panose="020B0604020202020204" pitchFamily="34" charset="0"/>
                <a:ea typeface="ＭＳ Ｐゴシック" panose="020B0600070205080204" pitchFamily="34" charset="-128"/>
              </a:rPr>
              <a:t> transmisión por </a:t>
            </a:r>
            <a:r>
              <a:rPr lang="es-ES" altLang="en-US" b="1" u="sng" baseline="0" noProof="0" dirty="0">
                <a:latin typeface="Arial" panose="020B0604020202020204" pitchFamily="34" charset="0"/>
                <a:ea typeface="ＭＳ Ｐゴシック" panose="020B0600070205080204" pitchFamily="34" charset="-128"/>
              </a:rPr>
              <a:t>a</a:t>
            </a:r>
            <a:r>
              <a:rPr lang="es-ES" altLang="en-US" b="1" u="sng" noProof="0" dirty="0">
                <a:latin typeface="Arial" panose="020B0604020202020204" pitchFamily="34" charset="0"/>
                <a:ea typeface="ＭＳ Ｐゴシック" panose="020B0600070205080204" pitchFamily="34" charset="-128"/>
              </a:rPr>
              <a:t>erosoles</a:t>
            </a:r>
            <a:r>
              <a:rPr lang="es-ES" altLang="en-US" noProof="0" dirty="0">
                <a:latin typeface="Arial" panose="020B0604020202020204" pitchFamily="34" charset="0"/>
                <a:ea typeface="ＭＳ Ｐゴシック" panose="020B0600070205080204" pitchFamily="34" charset="-128"/>
              </a:rPr>
              <a:t> significa</a:t>
            </a:r>
            <a:r>
              <a:rPr lang="es-ES" altLang="en-US" baseline="0" noProof="0" dirty="0">
                <a:latin typeface="Arial" panose="020B0604020202020204" pitchFamily="34" charset="0"/>
                <a:ea typeface="ＭＳ Ｐゴシック" panose="020B0600070205080204" pitchFamily="34" charset="-128"/>
              </a:rPr>
              <a:t> inhalar partículas infecciosas del COVID</a:t>
            </a:r>
            <a:r>
              <a:rPr lang="es-ES" altLang="en-US" noProof="0" dirty="0">
                <a:latin typeface="Arial" panose="020B0604020202020204" pitchFamily="34" charset="0"/>
                <a:ea typeface="ＭＳ Ｐゴシック" panose="020B0600070205080204" pitchFamily="34" charset="-128"/>
              </a:rPr>
              <a:t>-19.</a:t>
            </a: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Tenga en cuenta que las</a:t>
            </a:r>
            <a:r>
              <a:rPr lang="es-ES" altLang="en-US" baseline="0" noProof="0" dirty="0">
                <a:latin typeface="Arial" panose="020B0604020202020204" pitchFamily="34" charset="0"/>
                <a:ea typeface="ＭＳ Ｐゴシック" panose="020B0600070205080204" pitchFamily="34" charset="-128"/>
              </a:rPr>
              <a:t> partículas del virus no son perceptibles a simple vista. Las partículas más dañinas son </a:t>
            </a:r>
            <a:r>
              <a:rPr lang="es-ES" altLang="en-US" baseline="0" noProof="0" dirty="0" err="1">
                <a:latin typeface="Arial" panose="020B0604020202020204" pitchFamily="34" charset="0"/>
                <a:ea typeface="ＭＳ Ｐゴシック" panose="020B0600070205080204" pitchFamily="34" charset="-128"/>
              </a:rPr>
              <a:t>submicrométricas</a:t>
            </a:r>
            <a:r>
              <a:rPr lang="es-ES" altLang="en-US" baseline="0" noProof="0" dirty="0">
                <a:latin typeface="Arial" panose="020B0604020202020204" pitchFamily="34" charset="0"/>
                <a:ea typeface="ＭＳ Ｐゴシック" panose="020B0600070205080204" pitchFamily="34" charset="-128"/>
              </a:rPr>
              <a:t>, menos de una millonésima de un metro. </a:t>
            </a:r>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No es probable que el SARS CoV-2 sea</a:t>
            </a:r>
            <a:r>
              <a:rPr lang="es-ES" altLang="en-US" baseline="0" noProof="0" dirty="0">
                <a:latin typeface="Arial" panose="020B0604020202020204" pitchFamily="34" charset="0"/>
                <a:ea typeface="ＭＳ Ｐゴシック" panose="020B0600070205080204" pitchFamily="34" charset="-128"/>
              </a:rPr>
              <a:t> transportado por el aire.</a:t>
            </a:r>
            <a:endParaRPr lang="es-ES" altLang="en-US" noProof="0" dirty="0">
              <a:latin typeface="Arial" panose="020B0604020202020204" pitchFamily="34" charset="0"/>
              <a:ea typeface="ＭＳ Ｐゴシック" panose="020B0600070205080204" pitchFamily="34" charset="-128"/>
            </a:endParaRPr>
          </a:p>
          <a:p>
            <a:endParaRPr lang="en-US" altLang="en-US" strike="sngStrike" dirty="0">
              <a:latin typeface="Arial" panose="020B0604020202020204" pitchFamily="34" charset="0"/>
              <a:ea typeface="ＭＳ Ｐゴシック" panose="020B0600070205080204" pitchFamily="34" charset="-128"/>
            </a:endParaRPr>
          </a:p>
          <a:p>
            <a:endParaRPr lang="en-US" altLang="en-US" strike="sngStrike" dirty="0">
              <a:latin typeface="Arial" panose="020B0604020202020204" pitchFamily="34" charset="0"/>
              <a:ea typeface="ＭＳ Ｐゴシック" panose="020B0600070205080204" pitchFamily="34" charset="-128"/>
            </a:endParaRPr>
          </a:p>
        </p:txBody>
      </p:sp>
      <p:sp>
        <p:nvSpPr>
          <p:cNvPr id="32772" name="Slide Number Placeholder 3">
            <a:extLst>
              <a:ext uri="{FF2B5EF4-FFF2-40B4-BE49-F238E27FC236}">
                <a16:creationId xmlns:a16="http://schemas.microsoft.com/office/drawing/2014/main" id="{5CBA1359-F597-45EE-9807-31EC9065EE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48CBF7C-214A-44C2-8874-E6BBCA3D8439}" type="slidenum">
              <a:rPr lang="en-US" altLang="en-US" sz="1200" baseline="0"/>
              <a:pPr/>
              <a:t>14</a:t>
            </a:fld>
            <a:endParaRPr lang="en-US" altLang="en-US" sz="1200" baseline="0" dirty="0"/>
          </a:p>
        </p:txBody>
      </p:sp>
      <p:sp>
        <p:nvSpPr>
          <p:cNvPr id="32773" name="Date Placeholder 4">
            <a:extLst>
              <a:ext uri="{FF2B5EF4-FFF2-40B4-BE49-F238E27FC236}">
                <a16:creationId xmlns:a16="http://schemas.microsoft.com/office/drawing/2014/main" id="{064F6A1E-BE20-4478-A7E4-264EDBF1DE4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32774" name="Header Placeholder 5">
            <a:extLst>
              <a:ext uri="{FF2B5EF4-FFF2-40B4-BE49-F238E27FC236}">
                <a16:creationId xmlns:a16="http://schemas.microsoft.com/office/drawing/2014/main" id="{8805D22F-A6BA-4486-AB76-818A28FAA0C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32775" name="Footer Placeholder 6">
            <a:extLst>
              <a:ext uri="{FF2B5EF4-FFF2-40B4-BE49-F238E27FC236}">
                <a16:creationId xmlns:a16="http://schemas.microsoft.com/office/drawing/2014/main" id="{79D9626D-E52E-43EA-AA8E-701FCFFE6BE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212986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b="1" noProof="0" dirty="0"/>
              <a:t>Notas para el instructor: </a:t>
            </a:r>
          </a:p>
          <a:p>
            <a:endParaRPr lang="es-ES" noProof="0" dirty="0"/>
          </a:p>
          <a:p>
            <a:r>
              <a:rPr lang="es-ES" noProof="0" dirty="0"/>
              <a:t>La</a:t>
            </a:r>
            <a:r>
              <a:rPr lang="es-ES" baseline="0" noProof="0" dirty="0"/>
              <a:t> mayoría de los estimados del periodo de incubación para el COVID</a:t>
            </a:r>
            <a:r>
              <a:rPr lang="es-ES" noProof="0" dirty="0"/>
              <a:t>-19 fluctúan</a:t>
            </a:r>
            <a:r>
              <a:rPr lang="es-ES" baseline="0" noProof="0" dirty="0"/>
              <a:t> de </a:t>
            </a:r>
            <a:r>
              <a:rPr lang="es-ES" noProof="0" dirty="0"/>
              <a:t>1</a:t>
            </a:r>
            <a:r>
              <a:rPr lang="es-ES" baseline="0" noProof="0" dirty="0"/>
              <a:t> a </a:t>
            </a:r>
            <a:r>
              <a:rPr lang="es-ES" noProof="0" dirty="0"/>
              <a:t>14 días, normalmente</a:t>
            </a:r>
            <a:r>
              <a:rPr lang="es-ES" baseline="0" noProof="0" dirty="0"/>
              <a:t> </a:t>
            </a:r>
            <a:r>
              <a:rPr lang="es-ES" noProof="0" dirty="0"/>
              <a:t>alrededor de cinco días. El</a:t>
            </a:r>
            <a:r>
              <a:rPr lang="es-ES" baseline="0" noProof="0" dirty="0"/>
              <a:t> </a:t>
            </a:r>
            <a:r>
              <a:rPr lang="es-ES" noProof="0" dirty="0"/>
              <a:t>“período de incubación” significa el tiempo</a:t>
            </a:r>
            <a:r>
              <a:rPr lang="es-ES" baseline="0" noProof="0" dirty="0"/>
              <a:t> entre contraer el virus y comenzar a tener síntomas de la enfermedad. </a:t>
            </a:r>
            <a:endParaRPr lang="es-ES" noProof="0" dirty="0"/>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Este periodo </a:t>
            </a:r>
            <a:r>
              <a:rPr lang="es-ES" altLang="en-US" baseline="0" noProof="0" dirty="0">
                <a:latin typeface="Arial" panose="020B0604020202020204" pitchFamily="34" charset="0"/>
                <a:ea typeface="ＭＳ Ｐゴシック" panose="020B0600070205080204" pitchFamily="34" charset="-128"/>
              </a:rPr>
              <a:t>puede ser más largo en algunas personas, especialmente para los niños y personas con sistemas inmunitarios debilitados y en personas infectadas con el nuevo virus </a:t>
            </a:r>
            <a:r>
              <a:rPr lang="es-ES" altLang="en-US" noProof="0" dirty="0">
                <a:latin typeface="Arial" panose="020B0604020202020204" pitchFamily="34" charset="0"/>
                <a:ea typeface="ＭＳ Ｐゴシック" panose="020B0600070205080204" pitchFamily="34" charset="-128"/>
              </a:rPr>
              <a:t>COVID-19.</a:t>
            </a:r>
          </a:p>
          <a:p>
            <a:endParaRPr lang="es-ES" altLang="en-US" noProof="0" dirty="0">
              <a:latin typeface="Arial" panose="020B0604020202020204" pitchFamily="34" charset="0"/>
              <a:ea typeface="ＭＳ Ｐゴシック" panose="020B0600070205080204" pitchFamily="34" charset="-128"/>
            </a:endParaRPr>
          </a:p>
          <a:p>
            <a:r>
              <a:rPr lang="es-ES" altLang="en-US" noProof="0" dirty="0">
                <a:latin typeface="Arial" panose="020B0604020202020204" pitchFamily="34" charset="0"/>
                <a:ea typeface="ＭＳ Ｐゴシック" panose="020B0600070205080204" pitchFamily="34" charset="-128"/>
              </a:rPr>
              <a:t>Un estudio de Johns Hopkins estimó el periodo</a:t>
            </a:r>
            <a:r>
              <a:rPr lang="es-ES" altLang="en-US" baseline="0" noProof="0" dirty="0">
                <a:latin typeface="Arial" panose="020B0604020202020204" pitchFamily="34" charset="0"/>
                <a:ea typeface="ＭＳ Ｐゴシック" panose="020B0600070205080204" pitchFamily="34" charset="-128"/>
              </a:rPr>
              <a:t> de incubación medio en </a:t>
            </a:r>
            <a:r>
              <a:rPr lang="es-ES" altLang="en-US" noProof="0" dirty="0">
                <a:latin typeface="Arial" panose="020B0604020202020204" pitchFamily="34" charset="0"/>
                <a:ea typeface="ＭＳ Ｐゴシック" panose="020B0600070205080204" pitchFamily="34" charset="-128"/>
              </a:rPr>
              <a:t>5.1 días (</a:t>
            </a:r>
            <a:r>
              <a:rPr lang="es-ES" noProof="0" dirty="0"/>
              <a:t>(intervalo de confianza</a:t>
            </a:r>
            <a:r>
              <a:rPr lang="es-ES" baseline="0" noProof="0" dirty="0"/>
              <a:t> del </a:t>
            </a:r>
            <a:r>
              <a:rPr lang="es-ES" noProof="0" dirty="0"/>
              <a:t>95% [IC]), 4.5 a 5.8 días). Ellos encontraron</a:t>
            </a:r>
            <a:r>
              <a:rPr lang="es-ES" baseline="0" noProof="0" dirty="0"/>
              <a:t> que el </a:t>
            </a:r>
            <a:r>
              <a:rPr lang="es-ES" noProof="0" dirty="0"/>
              <a:t>97.5% de los pacientes que tienen síntomas los tienen en</a:t>
            </a:r>
            <a:r>
              <a:rPr lang="es-ES" baseline="0" noProof="0" dirty="0"/>
              <a:t> el periodo de los 11.5 días de la infección </a:t>
            </a:r>
            <a:r>
              <a:rPr lang="es-ES" noProof="0" dirty="0"/>
              <a:t>(IC, 8.2 a 15.6 días). https://annals.org/aim/fullarticle/2762808/incubation-period-coronavirus-disease-2019-covid-19-from-publicly-reported</a:t>
            </a:r>
            <a:endParaRPr lang="es-ES" altLang="en-US" noProof="0" dirty="0">
              <a:latin typeface="Arial" panose="020B0604020202020204" pitchFamily="34" charset="0"/>
              <a:ea typeface="ＭＳ Ｐゴシック" panose="020B0600070205080204" pitchFamily="34" charset="-128"/>
            </a:endParaRPr>
          </a:p>
          <a:p>
            <a:endParaRPr lang="es-ES" altLang="en-US" noProof="0" dirty="0">
              <a:latin typeface="Arial" panose="020B0604020202020204" pitchFamily="34" charset="0"/>
              <a:ea typeface="ＭＳ Ｐゴシック" panose="020B0600070205080204" pitchFamily="34" charset="-128"/>
            </a:endParaRPr>
          </a:p>
          <a:p>
            <a:r>
              <a:rPr lang="es-ES" b="1" noProof="0" dirty="0"/>
              <a:t>¿Puede alguien propagar el virus</a:t>
            </a:r>
            <a:r>
              <a:rPr lang="es-ES" b="1" baseline="0" noProof="0" dirty="0"/>
              <a:t> sin sentirse enfermo?</a:t>
            </a:r>
            <a:endParaRPr lang="es-ES" b="1" noProof="0" dirty="0"/>
          </a:p>
          <a:p>
            <a:r>
              <a:rPr lang="es-ES" noProof="0" dirty="0"/>
              <a:t>Se cree que las personas son más contagiosas cuando son más sintomáticas (cuando están más enfermas).</a:t>
            </a:r>
          </a:p>
          <a:p>
            <a:r>
              <a:rPr lang="es-ES" noProof="0" dirty="0"/>
              <a:t>Podría</a:t>
            </a:r>
            <a:r>
              <a:rPr lang="es-ES" baseline="0" noProof="0" dirty="0"/>
              <a:t> ser posible algo de propagación antes de que la gente muestre síntomas; ha habido informes de que esto ocurre con este nuevo coronavirus, pero no se cree que sea la forma principal de propagación del virus.</a:t>
            </a:r>
            <a:endParaRPr lang="es-ES" noProof="0" dirty="0"/>
          </a:p>
          <a:p>
            <a:r>
              <a:rPr lang="es-ES" altLang="en-US" noProof="0" dirty="0">
                <a:latin typeface="Arial" panose="020B0604020202020204" pitchFamily="34" charset="0"/>
                <a:ea typeface="ＭＳ Ｐゴシック" panose="020B0600070205080204" pitchFamily="34" charset="-128"/>
              </a:rPr>
              <a:t>CDC: https://www.cdc.gov/coronavirus/2019-ncov/about/transmission.html </a:t>
            </a:r>
          </a:p>
          <a:p>
            <a:endParaRPr lang="es-ES" altLang="en-US" noProof="0" dirty="0">
              <a:latin typeface="Arial" panose="020B0604020202020204" pitchFamily="34" charset="0"/>
              <a:ea typeface="ＭＳ Ｐゴシック"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kern="1200" noProof="0" dirty="0">
                <a:solidFill>
                  <a:srgbClr val="1E4649"/>
                </a:solidFill>
                <a:effectLst/>
                <a:latin typeface="Arial" pitchFamily="-112" charset="0"/>
                <a:ea typeface="ＭＳ Ｐゴシック" charset="0"/>
                <a:cs typeface="ＭＳ Ｐゴシック" charset="0"/>
              </a:rPr>
              <a:t>Artículo en </a:t>
            </a:r>
            <a:r>
              <a:rPr lang="es-ES" sz="1200" kern="1200" noProof="0" dirty="0" err="1">
                <a:solidFill>
                  <a:srgbClr val="1E4649"/>
                </a:solidFill>
                <a:effectLst/>
                <a:latin typeface="Arial" pitchFamily="-112" charset="0"/>
                <a:ea typeface="ＭＳ Ｐゴシック" charset="0"/>
                <a:cs typeface="ＭＳ Ｐゴシック" charset="0"/>
              </a:rPr>
              <a:t>medRxiv</a:t>
            </a:r>
            <a:r>
              <a:rPr lang="es-ES" sz="1200" kern="1200" noProof="0" dirty="0">
                <a:solidFill>
                  <a:srgbClr val="1E4649"/>
                </a:solidFill>
                <a:effectLst/>
                <a:latin typeface="Arial" pitchFamily="-112" charset="0"/>
                <a:ea typeface="ＭＳ Ｐゴシック" charset="0"/>
                <a:cs typeface="ＭＳ Ｐゴシック"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sz="1200" kern="1200" noProof="0" dirty="0">
              <a:solidFill>
                <a:srgbClr val="1E4649"/>
              </a:solidFill>
              <a:effectLst/>
              <a:latin typeface="Arial" pitchFamily="-112"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kern="1200" noProof="0" dirty="0">
                <a:solidFill>
                  <a:srgbClr val="1E4649"/>
                </a:solidFill>
                <a:effectLst/>
                <a:latin typeface="Arial" pitchFamily="-112" charset="0"/>
                <a:ea typeface="ＭＳ Ｐゴシック" charset="0"/>
                <a:cs typeface="ＭＳ Ｐゴシック" charset="0"/>
              </a:rPr>
              <a:t>El COVID-19 puede</a:t>
            </a:r>
            <a:r>
              <a:rPr lang="es-ES" sz="1200" kern="1200" baseline="0" noProof="0" dirty="0">
                <a:solidFill>
                  <a:srgbClr val="1E4649"/>
                </a:solidFill>
                <a:effectLst/>
                <a:latin typeface="Arial" pitchFamily="-112" charset="0"/>
                <a:ea typeface="ＭＳ Ｐゴシック" charset="0"/>
                <a:cs typeface="ＭＳ Ｐゴシック" charset="0"/>
              </a:rPr>
              <a:t> propagarse antes de causar síntomas, cuando produce síntomas como los del resfrío común, y hasta 12 días después de la recuperación, según un </a:t>
            </a:r>
            <a:r>
              <a:rPr lang="es-ES" sz="1200" u="sng" kern="1200" noProof="0" dirty="0">
                <a:solidFill>
                  <a:srgbClr val="1E4649"/>
                </a:solidFill>
                <a:effectLst/>
                <a:latin typeface="Arial" pitchFamily="-112" charset="0"/>
                <a:ea typeface="ＭＳ Ｐゴシック" charset="0"/>
                <a:cs typeface="ＭＳ Ｐゴシック" charset="0"/>
                <a:hlinkClick r:id="rId3"/>
              </a:rPr>
              <a:t>análisis virológico </a:t>
            </a:r>
            <a:r>
              <a:rPr lang="es-ES" sz="1200" u="none" kern="1200" noProof="0" dirty="0">
                <a:solidFill>
                  <a:srgbClr val="1E4649"/>
                </a:solidFill>
                <a:effectLst/>
                <a:latin typeface="Arial" pitchFamily="-112" charset="0"/>
                <a:ea typeface="ＭＳ Ｐゴシック" charset="0"/>
                <a:cs typeface="ＭＳ Ｐゴシック" charset="0"/>
              </a:rPr>
              <a:t>de</a:t>
            </a:r>
            <a:r>
              <a:rPr lang="es-ES" sz="1200" u="none" kern="1200" baseline="0" noProof="0" dirty="0">
                <a:solidFill>
                  <a:srgbClr val="1E4649"/>
                </a:solidFill>
                <a:effectLst/>
                <a:latin typeface="Arial" pitchFamily="-112" charset="0"/>
                <a:ea typeface="ＭＳ Ｐゴシック" charset="0"/>
                <a:cs typeface="ＭＳ Ｐゴシック" charset="0"/>
              </a:rPr>
              <a:t> nueve pacientes infectados publicado en el servidor de </a:t>
            </a:r>
            <a:r>
              <a:rPr lang="es-ES" sz="1200" u="none" kern="1200" baseline="0" noProof="0" dirty="0" err="1">
                <a:solidFill>
                  <a:srgbClr val="1E4649"/>
                </a:solidFill>
                <a:effectLst/>
                <a:latin typeface="Arial" pitchFamily="-112" charset="0"/>
                <a:ea typeface="ＭＳ Ｐゴシック" charset="0"/>
                <a:cs typeface="ＭＳ Ｐゴシック" charset="0"/>
              </a:rPr>
              <a:t>preimpresión</a:t>
            </a:r>
            <a:r>
              <a:rPr lang="es-ES" sz="1200" u="none" kern="1200" baseline="0" noProof="0" dirty="0">
                <a:solidFill>
                  <a:srgbClr val="1E4649"/>
                </a:solidFill>
                <a:effectLst/>
                <a:latin typeface="Arial" pitchFamily="-112" charset="0"/>
                <a:ea typeface="ＭＳ Ｐゴシック" charset="0"/>
                <a:cs typeface="ＭＳ Ｐゴシック" charset="0"/>
              </a:rPr>
              <a:t> </a:t>
            </a:r>
            <a:r>
              <a:rPr lang="es-ES" sz="1200" kern="1200" noProof="0" dirty="0" err="1">
                <a:solidFill>
                  <a:srgbClr val="1E4649"/>
                </a:solidFill>
                <a:effectLst/>
                <a:latin typeface="Arial" pitchFamily="-112" charset="0"/>
                <a:ea typeface="ＭＳ Ｐゴシック" charset="0"/>
                <a:cs typeface="ＭＳ Ｐゴシック" charset="0"/>
              </a:rPr>
              <a:t>medRxiv</a:t>
            </a:r>
            <a:r>
              <a:rPr lang="es-ES" sz="1200" kern="1200" noProof="0" dirty="0">
                <a:solidFill>
                  <a:srgbClr val="1E4649"/>
                </a:solidFill>
                <a:effectLst/>
                <a:latin typeface="Arial" pitchFamily="-112" charset="0"/>
                <a:ea typeface="ＭＳ Ｐゴシック" charset="0"/>
                <a:cs typeface="ＭＳ Ｐゴシック" charset="0"/>
              </a:rPr>
              <a:t>. </a:t>
            </a:r>
            <a:r>
              <a:rPr lang="es-ES" noProof="0" dirty="0">
                <a:hlinkClick r:id="rId4"/>
              </a:rPr>
              <a:t>https://www.medrxiv.org/content/10.1101/2020.03.07.20032052v1</a:t>
            </a:r>
            <a:endParaRPr lang="es-ES" sz="1200" kern="1200" noProof="0" dirty="0">
              <a:solidFill>
                <a:srgbClr val="1E4649"/>
              </a:solidFill>
              <a:effectLst/>
              <a:latin typeface="Arial" pitchFamily="-112"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sz="1200" kern="1200" noProof="0" dirty="0">
              <a:solidFill>
                <a:srgbClr val="1E4649"/>
              </a:solidFill>
              <a:effectLst/>
              <a:latin typeface="Arial" pitchFamily="-112"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noProof="0" dirty="0"/>
              <a:t>Dirigido por investigadores en Alemania, el estudio virológico,</a:t>
            </a:r>
            <a:r>
              <a:rPr lang="es-ES" baseline="0" noProof="0" dirty="0"/>
              <a:t> que todavía no ha sido evaluado por pares expertos, encontró que el nuevo coronavirus rápidamente comienza a producir cargas virales altas, se reproduce eficientemente y crece bien en las vías respiratorias superiores </a:t>
            </a:r>
            <a:r>
              <a:rPr lang="es-ES" noProof="0" dirty="0"/>
              <a:t>(nariz, boca, cavidad nasal y garganta).</a:t>
            </a:r>
            <a:endParaRPr lang="es-ES" sz="1200" kern="1200" noProof="0" dirty="0">
              <a:solidFill>
                <a:srgbClr val="1E4649"/>
              </a:solidFill>
              <a:effectLst/>
              <a:latin typeface="Arial" pitchFamily="-112"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sz="1200" kern="1200" noProof="0" dirty="0">
              <a:solidFill>
                <a:srgbClr val="1E4649"/>
              </a:solidFill>
              <a:effectLst/>
              <a:latin typeface="Arial" pitchFamily="-112" charset="0"/>
              <a:ea typeface="ＭＳ Ｐゴシック" charset="0"/>
              <a:cs typeface="ＭＳ Ｐゴシック" charset="0"/>
            </a:endParaRPr>
          </a:p>
          <a:p>
            <a:r>
              <a:rPr lang="es-ES" altLang="en-US" noProof="0" dirty="0">
                <a:latin typeface="Arial" panose="020B0604020202020204" pitchFamily="34" charset="0"/>
                <a:ea typeface="ＭＳ Ｐゴシック" panose="020B0600070205080204" pitchFamily="34" charset="-128"/>
              </a:rPr>
              <a:t>https://www.medrxiv.org/content/10.1101/2020.03.05.20030502v1.full.pdf </a:t>
            </a:r>
          </a:p>
          <a:p>
            <a:r>
              <a:rPr lang="es-ES" altLang="en-US" noProof="0" dirty="0">
                <a:latin typeface="Arial" panose="020B0604020202020204" pitchFamily="34" charset="0"/>
                <a:ea typeface="ＭＳ Ｐゴシック" panose="020B0600070205080204" pitchFamily="34" charset="-128"/>
              </a:rPr>
              <a:t>http://www.cidrap.umn.edu/news-perspective/2020/03/study-highlights-ease-spread-covid-19-viruses </a:t>
            </a:r>
          </a:p>
          <a:p>
            <a:endParaRPr lang="es-ES" altLang="en-US" noProof="0" dirty="0">
              <a:latin typeface="Arial" panose="020B0604020202020204" pitchFamily="34" charset="0"/>
              <a:ea typeface="ＭＳ Ｐゴシック"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altLang="en-US" noProof="0" dirty="0">
                <a:latin typeface="Arial" panose="020B0604020202020204" pitchFamily="34" charset="0"/>
                <a:ea typeface="ＭＳ Ｐゴシック" panose="020B0600070205080204" pitchFamily="34" charset="-128"/>
              </a:rPr>
              <a:t>Artículo en JAMA: </a:t>
            </a:r>
            <a:r>
              <a:rPr lang="es-ES" b="0" i="1" noProof="0" dirty="0"/>
              <a:t>Air, </a:t>
            </a:r>
            <a:r>
              <a:rPr lang="es-ES" b="0" i="1" noProof="0" dirty="0" err="1"/>
              <a:t>Surface</a:t>
            </a:r>
            <a:r>
              <a:rPr lang="es-ES" b="0" i="1" noProof="0" dirty="0"/>
              <a:t> </a:t>
            </a:r>
            <a:r>
              <a:rPr lang="es-ES" b="0" i="1" noProof="0" dirty="0" err="1"/>
              <a:t>Environmental</a:t>
            </a:r>
            <a:r>
              <a:rPr lang="es-ES" b="0" i="1" noProof="0" dirty="0"/>
              <a:t>, and Personal </a:t>
            </a:r>
            <a:r>
              <a:rPr lang="es-ES" b="0" i="1" noProof="0" dirty="0" err="1"/>
              <a:t>Protective</a:t>
            </a:r>
            <a:r>
              <a:rPr lang="es-ES" b="0" i="1" noProof="0" dirty="0"/>
              <a:t> </a:t>
            </a:r>
            <a:r>
              <a:rPr lang="es-ES" b="0" i="1" noProof="0" dirty="0" err="1"/>
              <a:t>Equipment</a:t>
            </a:r>
            <a:r>
              <a:rPr lang="es-ES" b="0" i="1" noProof="0" dirty="0"/>
              <a:t> </a:t>
            </a:r>
            <a:r>
              <a:rPr lang="es-ES" b="0" i="1" noProof="0" dirty="0" err="1"/>
              <a:t>Contamination</a:t>
            </a:r>
            <a:r>
              <a:rPr lang="es-ES" b="0" i="1" noProof="0" dirty="0"/>
              <a:t> </a:t>
            </a:r>
            <a:r>
              <a:rPr lang="es-ES" b="0" i="1" noProof="0" dirty="0" err="1"/>
              <a:t>by</a:t>
            </a:r>
            <a:r>
              <a:rPr lang="es-ES" b="0" i="1" noProof="0" dirty="0"/>
              <a:t> </a:t>
            </a:r>
            <a:r>
              <a:rPr lang="es-ES" b="0" i="1" noProof="0" dirty="0" err="1"/>
              <a:t>Severe</a:t>
            </a:r>
            <a:r>
              <a:rPr lang="es-ES" b="0" i="1" noProof="0" dirty="0"/>
              <a:t> </a:t>
            </a:r>
            <a:r>
              <a:rPr lang="es-ES" b="0" i="1" noProof="0" dirty="0" err="1"/>
              <a:t>Acute</a:t>
            </a:r>
            <a:r>
              <a:rPr lang="es-ES" b="0" i="1" noProof="0" dirty="0"/>
              <a:t> </a:t>
            </a:r>
            <a:r>
              <a:rPr lang="es-ES" b="0" i="1" noProof="0" dirty="0" err="1"/>
              <a:t>Respiratory</a:t>
            </a:r>
            <a:r>
              <a:rPr lang="es-ES" b="0" i="1" noProof="0" dirty="0"/>
              <a:t> </a:t>
            </a:r>
            <a:r>
              <a:rPr lang="es-ES" b="0" i="1" noProof="0" dirty="0" err="1"/>
              <a:t>Syndrome</a:t>
            </a:r>
            <a:r>
              <a:rPr lang="es-ES" b="0" i="1" noProof="0" dirty="0"/>
              <a:t> Coronavirus 2 (SARS-CoV-2) </a:t>
            </a:r>
            <a:r>
              <a:rPr lang="es-ES" b="0" i="1" noProof="0" dirty="0" err="1"/>
              <a:t>From</a:t>
            </a:r>
            <a:r>
              <a:rPr lang="es-ES" b="0" i="1" noProof="0" dirty="0"/>
              <a:t> a </a:t>
            </a:r>
            <a:r>
              <a:rPr lang="es-ES" b="0" i="1" noProof="0" dirty="0" err="1"/>
              <a:t>Symptomatic</a:t>
            </a:r>
            <a:r>
              <a:rPr lang="es-ES" b="0" i="1" noProof="0" dirty="0"/>
              <a:t> </a:t>
            </a:r>
            <a:r>
              <a:rPr lang="es-ES" b="0" i="1" noProof="0" dirty="0" err="1"/>
              <a:t>Patient</a:t>
            </a:r>
            <a:endParaRPr lang="es-ES" b="0" i="1" noProof="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b="1" noProof="0" dirty="0"/>
          </a:p>
          <a:p>
            <a:r>
              <a:rPr lang="es-ES" altLang="en-US" noProof="0" dirty="0">
                <a:latin typeface="Arial" panose="020B0604020202020204" pitchFamily="34" charset="0"/>
                <a:ea typeface="ＭＳ Ｐゴシック" panose="020B0600070205080204" pitchFamily="34" charset="-128"/>
              </a:rPr>
              <a:t>Cita: </a:t>
            </a:r>
            <a:r>
              <a:rPr lang="es-ES" noProof="0" dirty="0" err="1"/>
              <a:t>Ong</a:t>
            </a:r>
            <a:r>
              <a:rPr lang="es-ES" noProof="0" dirty="0"/>
              <a:t> SWX, Tan YK, </a:t>
            </a:r>
            <a:r>
              <a:rPr lang="es-ES" noProof="0" dirty="0" err="1"/>
              <a:t>Chia</a:t>
            </a:r>
            <a:r>
              <a:rPr lang="es-ES" noProof="0" dirty="0"/>
              <a:t> PY, et al. </a:t>
            </a:r>
            <a:r>
              <a:rPr lang="es-ES" i="1" noProof="0" dirty="0"/>
              <a:t>Air, </a:t>
            </a:r>
            <a:r>
              <a:rPr lang="es-ES" i="1" noProof="0" dirty="0" err="1"/>
              <a:t>Surface</a:t>
            </a:r>
            <a:r>
              <a:rPr lang="es-ES" i="1" noProof="0" dirty="0"/>
              <a:t> </a:t>
            </a:r>
            <a:r>
              <a:rPr lang="es-ES" i="1" noProof="0" dirty="0" err="1"/>
              <a:t>Environmental</a:t>
            </a:r>
            <a:r>
              <a:rPr lang="es-ES" i="1" noProof="0" dirty="0"/>
              <a:t>, and Personal </a:t>
            </a:r>
            <a:r>
              <a:rPr lang="es-ES" i="1" noProof="0" dirty="0" err="1"/>
              <a:t>Protective</a:t>
            </a:r>
            <a:r>
              <a:rPr lang="es-ES" i="1" noProof="0" dirty="0"/>
              <a:t> </a:t>
            </a:r>
            <a:r>
              <a:rPr lang="es-ES" i="1" noProof="0" dirty="0" err="1"/>
              <a:t>Equipment</a:t>
            </a:r>
            <a:r>
              <a:rPr lang="es-ES" i="1" noProof="0" dirty="0"/>
              <a:t> </a:t>
            </a:r>
            <a:r>
              <a:rPr lang="es-ES" i="1" noProof="0" dirty="0" err="1"/>
              <a:t>Contamination</a:t>
            </a:r>
            <a:r>
              <a:rPr lang="es-ES" i="1" noProof="0" dirty="0"/>
              <a:t> </a:t>
            </a:r>
            <a:r>
              <a:rPr lang="es-ES" i="1" noProof="0" dirty="0" err="1"/>
              <a:t>by</a:t>
            </a:r>
            <a:r>
              <a:rPr lang="es-ES" i="1" noProof="0" dirty="0"/>
              <a:t> </a:t>
            </a:r>
            <a:r>
              <a:rPr lang="es-ES" i="1" noProof="0" dirty="0" err="1"/>
              <a:t>Severe</a:t>
            </a:r>
            <a:r>
              <a:rPr lang="es-ES" i="1" noProof="0" dirty="0"/>
              <a:t> </a:t>
            </a:r>
            <a:r>
              <a:rPr lang="es-ES" i="1" noProof="0" dirty="0" err="1"/>
              <a:t>Acute</a:t>
            </a:r>
            <a:r>
              <a:rPr lang="es-ES" i="1" noProof="0" dirty="0"/>
              <a:t> </a:t>
            </a:r>
            <a:r>
              <a:rPr lang="es-ES" i="1" noProof="0" dirty="0" err="1"/>
              <a:t>Respiratory</a:t>
            </a:r>
            <a:r>
              <a:rPr lang="es-ES" i="1" noProof="0" dirty="0"/>
              <a:t> </a:t>
            </a:r>
            <a:r>
              <a:rPr lang="es-ES" i="1" noProof="0" dirty="0" err="1"/>
              <a:t>Syndrome</a:t>
            </a:r>
            <a:r>
              <a:rPr lang="es-ES" i="1" noProof="0" dirty="0"/>
              <a:t> Coronavirus 2 (SARS-CoV-2) </a:t>
            </a:r>
            <a:r>
              <a:rPr lang="es-ES" i="1" noProof="0" dirty="0" err="1"/>
              <a:t>From</a:t>
            </a:r>
            <a:r>
              <a:rPr lang="es-ES" i="1" noProof="0" dirty="0"/>
              <a:t> a </a:t>
            </a:r>
            <a:r>
              <a:rPr lang="es-ES" i="1" noProof="0" dirty="0" err="1"/>
              <a:t>Symptomatic</a:t>
            </a:r>
            <a:r>
              <a:rPr lang="es-ES" i="1" noProof="0" dirty="0"/>
              <a:t> </a:t>
            </a:r>
            <a:r>
              <a:rPr lang="es-ES" i="1" noProof="0" dirty="0" err="1"/>
              <a:t>Patient</a:t>
            </a:r>
            <a:r>
              <a:rPr lang="es-ES" noProof="0" dirty="0"/>
              <a:t>. </a:t>
            </a:r>
            <a:r>
              <a:rPr lang="es-ES" i="0" noProof="0" dirty="0"/>
              <a:t>JAMA</a:t>
            </a:r>
            <a:r>
              <a:rPr lang="es-ES" i="1" noProof="0" dirty="0"/>
              <a:t>.</a:t>
            </a:r>
            <a:r>
              <a:rPr lang="es-ES" noProof="0" dirty="0"/>
              <a:t> Publicado en línea</a:t>
            </a:r>
            <a:r>
              <a:rPr lang="es-ES" baseline="0" noProof="0" dirty="0"/>
              <a:t> el 4 de marzo de </a:t>
            </a:r>
            <a:r>
              <a:rPr lang="es-ES" noProof="0" dirty="0"/>
              <a:t>2020. doi:10.1001/jama.2020.3227</a:t>
            </a:r>
            <a:endParaRPr lang="es-ES" altLang="en-US" noProof="0" dirty="0">
              <a:latin typeface="Arial" panose="020B0604020202020204" pitchFamily="34" charset="0"/>
              <a:ea typeface="ＭＳ Ｐゴシック" panose="020B0600070205080204" pitchFamily="34" charset="-128"/>
            </a:endParaRPr>
          </a:p>
          <a:p>
            <a:endParaRPr lang="es-ES" noProof="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15</a:t>
            </a:fld>
            <a:endParaRPr lang="en-US" altLang="en-US" dirty="0"/>
          </a:p>
        </p:txBody>
      </p:sp>
    </p:spTree>
    <p:extLst>
      <p:ext uri="{BB962C8B-B14F-4D97-AF65-F5344CB8AC3E}">
        <p14:creationId xmlns:p14="http://schemas.microsoft.com/office/powerpoint/2010/main" val="3518286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58046360-0194-43A9-BE99-E4AD05FB30E8}"/>
              </a:ext>
            </a:extLst>
          </p:cNvPr>
          <p:cNvSpPr>
            <a:spLocks noGrp="1" noRot="1" noChangeAspect="1" noTextEdit="1"/>
          </p:cNvSpPr>
          <p:nvPr>
            <p:ph type="sldImg"/>
          </p:nvPr>
        </p:nvSpPr>
        <p:spPr>
          <a:ln/>
        </p:spPr>
      </p:sp>
      <p:sp>
        <p:nvSpPr>
          <p:cNvPr id="34819" name="Notes Placeholder 2">
            <a:extLst>
              <a:ext uri="{FF2B5EF4-FFF2-40B4-BE49-F238E27FC236}">
                <a16:creationId xmlns:a16="http://schemas.microsoft.com/office/drawing/2014/main" id="{0F19D73C-3B73-4036-956E-83A11BF301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t>Notas para </a:t>
            </a:r>
            <a:r>
              <a:rPr lang="en-US" altLang="en-US" b="1" dirty="0"/>
              <a:t>el instructor: </a:t>
            </a:r>
          </a:p>
          <a:p>
            <a:endParaRPr lang="en-US" dirty="0"/>
          </a:p>
          <a:p>
            <a:r>
              <a:rPr lang="es-ES" noProof="0" dirty="0"/>
              <a:t>Los síntomas pueden</a:t>
            </a:r>
            <a:r>
              <a:rPr lang="es-ES" baseline="0" noProof="0" dirty="0"/>
              <a:t> aparecer de 2 a 14 días después de la exposición.</a:t>
            </a:r>
            <a:r>
              <a:rPr lang="es-ES" b="0" noProof="0" dirty="0"/>
              <a:t> </a:t>
            </a:r>
          </a:p>
          <a:p>
            <a:endParaRPr lang="es-ES" b="0" noProof="0" dirty="0"/>
          </a:p>
          <a:p>
            <a:r>
              <a:rPr lang="es-ES" b="0" noProof="0" dirty="0"/>
              <a:t>Informes de China han documentado que la mayoría de las personas experimenta una enfermedad leve cuando se infectan con el SARS CoV-2. Sin embargo, el mismo informe documentó que el 16% de los casos tuvo una enfermedad</a:t>
            </a:r>
            <a:r>
              <a:rPr lang="es-ES" b="0" baseline="0" noProof="0" dirty="0"/>
              <a:t> grave y cerca del </a:t>
            </a:r>
            <a:r>
              <a:rPr lang="es-ES" b="0" noProof="0" dirty="0"/>
              <a:t>2.5% resultó</a:t>
            </a:r>
            <a:r>
              <a:rPr lang="es-ES" b="0" baseline="0" noProof="0" dirty="0"/>
              <a:t> en fallecimiento.</a:t>
            </a:r>
            <a:endParaRPr lang="es-ES" b="0" noProof="0" dirty="0"/>
          </a:p>
          <a:p>
            <a:endParaRPr lang="es-ES" b="0"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ES" sz="1200" b="0" i="1" kern="1200" noProof="0" dirty="0" err="1">
                <a:solidFill>
                  <a:schemeClr val="tx1"/>
                </a:solidFill>
                <a:effectLst/>
                <a:latin typeface="Arial" charset="0"/>
                <a:ea typeface="ＭＳ Ｐゴシック" pitchFamily="48" charset="-128"/>
                <a:cs typeface="+mn-cs"/>
              </a:rPr>
              <a:t>Clinical</a:t>
            </a:r>
            <a:r>
              <a:rPr lang="es-ES" sz="1200" b="0" i="1" kern="1200" noProof="0" dirty="0">
                <a:solidFill>
                  <a:schemeClr val="tx1"/>
                </a:solidFill>
                <a:effectLst/>
                <a:latin typeface="Arial" charset="0"/>
                <a:ea typeface="ＭＳ Ｐゴシック" pitchFamily="48" charset="-128"/>
                <a:cs typeface="+mn-cs"/>
              </a:rPr>
              <a:t> </a:t>
            </a:r>
            <a:r>
              <a:rPr lang="es-ES" sz="1200" b="0" i="1" kern="1200" noProof="0" dirty="0" err="1">
                <a:solidFill>
                  <a:schemeClr val="tx1"/>
                </a:solidFill>
                <a:effectLst/>
                <a:latin typeface="Arial" charset="0"/>
                <a:ea typeface="ＭＳ Ｐゴシック" pitchFamily="48" charset="-128"/>
                <a:cs typeface="+mn-cs"/>
              </a:rPr>
              <a:t>Characteristics</a:t>
            </a:r>
            <a:r>
              <a:rPr lang="es-ES" sz="1200" b="0" i="1" kern="1200" noProof="0" dirty="0">
                <a:solidFill>
                  <a:schemeClr val="tx1"/>
                </a:solidFill>
                <a:effectLst/>
                <a:latin typeface="Arial" charset="0"/>
                <a:ea typeface="ＭＳ Ｐゴシック" pitchFamily="48" charset="-128"/>
                <a:cs typeface="+mn-cs"/>
              </a:rPr>
              <a:t> of Coronavirus </a:t>
            </a:r>
            <a:r>
              <a:rPr lang="es-ES" sz="1200" b="0" i="1" kern="1200" noProof="0" dirty="0" err="1">
                <a:solidFill>
                  <a:schemeClr val="tx1"/>
                </a:solidFill>
                <a:effectLst/>
                <a:latin typeface="Arial" charset="0"/>
                <a:ea typeface="ＭＳ Ｐゴシック" pitchFamily="48" charset="-128"/>
                <a:cs typeface="+mn-cs"/>
              </a:rPr>
              <a:t>Disease</a:t>
            </a:r>
            <a:r>
              <a:rPr lang="es-ES" sz="1200" b="0" i="1" kern="1200" noProof="0" dirty="0">
                <a:solidFill>
                  <a:schemeClr val="tx1"/>
                </a:solidFill>
                <a:effectLst/>
                <a:latin typeface="Arial" charset="0"/>
                <a:ea typeface="ＭＳ Ｐゴシック" pitchFamily="48" charset="-128"/>
                <a:cs typeface="+mn-cs"/>
              </a:rPr>
              <a:t> 2019 in China</a:t>
            </a:r>
            <a:r>
              <a:rPr lang="es-ES" sz="1200" b="0" i="0" kern="1200" noProof="0" dirty="0">
                <a:solidFill>
                  <a:schemeClr val="tx1"/>
                </a:solidFill>
                <a:effectLst/>
                <a:latin typeface="Arial" charset="0"/>
                <a:ea typeface="ＭＳ Ｐゴシック" pitchFamily="48" charset="-128"/>
                <a:cs typeface="+mn-cs"/>
              </a:rPr>
              <a:t>, NEJM, 28 de febrero de 2020 </a:t>
            </a:r>
            <a:r>
              <a:rPr lang="es-ES" noProof="0" dirty="0">
                <a:hlinkClick r:id="rId3"/>
              </a:rPr>
              <a:t>https://www.nejm.org/doi/pdf/10.1056/NEJMoa2002032?articleTools=true</a:t>
            </a:r>
            <a:endParaRPr lang="es-ES" sz="1200" b="0" i="0" kern="1200" noProof="0" dirty="0">
              <a:solidFill>
                <a:schemeClr val="tx1"/>
              </a:solidFill>
              <a:effectLst/>
              <a:latin typeface="Arial" charset="0"/>
              <a:ea typeface="ＭＳ Ｐゴシック" pitchFamily="48" charset="-128"/>
              <a:cs typeface="+mn-cs"/>
            </a:endParaRPr>
          </a:p>
          <a:p>
            <a:endParaRPr lang="en-US" b="0" dirty="0"/>
          </a:p>
          <a:p>
            <a:endParaRPr lang="en-US" altLang="en-US" b="1"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34820" name="Slide Number Placeholder 3">
            <a:extLst>
              <a:ext uri="{FF2B5EF4-FFF2-40B4-BE49-F238E27FC236}">
                <a16:creationId xmlns:a16="http://schemas.microsoft.com/office/drawing/2014/main" id="{41A6B1B0-E63B-4DAF-852F-8E261BB5C3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EFBF281-73D9-496E-A9AC-C98A4EE1C50F}" type="slidenum">
              <a:rPr lang="en-US" altLang="en-US" sz="1200" baseline="0"/>
              <a:pPr/>
              <a:t>16</a:t>
            </a:fld>
            <a:endParaRPr lang="en-US" altLang="en-US" sz="1200" baseline="0" dirty="0"/>
          </a:p>
        </p:txBody>
      </p:sp>
      <p:sp>
        <p:nvSpPr>
          <p:cNvPr id="34821" name="Date Placeholder 4">
            <a:extLst>
              <a:ext uri="{FF2B5EF4-FFF2-40B4-BE49-F238E27FC236}">
                <a16:creationId xmlns:a16="http://schemas.microsoft.com/office/drawing/2014/main" id="{1660BDE8-C956-4794-8249-F8DE8BE6932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34822" name="Header Placeholder 5">
            <a:extLst>
              <a:ext uri="{FF2B5EF4-FFF2-40B4-BE49-F238E27FC236}">
                <a16:creationId xmlns:a16="http://schemas.microsoft.com/office/drawing/2014/main" id="{22FA666B-310D-43B4-91EC-2564D216DD3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34823" name="Footer Placeholder 6">
            <a:extLst>
              <a:ext uri="{FF2B5EF4-FFF2-40B4-BE49-F238E27FC236}">
                <a16:creationId xmlns:a16="http://schemas.microsoft.com/office/drawing/2014/main" id="{02221FAA-15EB-4878-99D2-128B9F718A4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654504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NI" b="1" dirty="0"/>
              <a:t>Notas para </a:t>
            </a:r>
            <a:r>
              <a:rPr lang="en-US" b="1" dirty="0"/>
              <a:t>el instructor:</a:t>
            </a:r>
          </a:p>
          <a:p>
            <a:endParaRPr lang="en-US" b="1" dirty="0"/>
          </a:p>
          <a:p>
            <a:r>
              <a:rPr lang="es-ES" b="0" noProof="0" dirty="0"/>
              <a:t>Fuente:</a:t>
            </a:r>
            <a:r>
              <a:rPr lang="es-ES" b="1" noProof="0" dirty="0"/>
              <a:t> </a:t>
            </a:r>
            <a:r>
              <a:rPr lang="es-ES" noProof="0" dirty="0">
                <a:hlinkClick r:id="rId3"/>
              </a:rPr>
              <a:t>https://www.cdc.gov/coronavirus/2019-ncov/symptoms-testing/symptoms.html</a:t>
            </a:r>
            <a:endParaRPr lang="es-ES" b="1" noProof="0" dirty="0"/>
          </a:p>
          <a:p>
            <a:endParaRPr lang="es-ES" b="1"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ES" noProof="0" dirty="0"/>
              <a:t>Esta lista de síntomas graves no es </a:t>
            </a:r>
            <a:r>
              <a:rPr lang="es-ES" baseline="0" noProof="0" dirty="0"/>
              <a:t>completa. Consulte a su proveedor de atención médica por cualquier otro síntoma que sea grave o preocupante.</a:t>
            </a:r>
            <a:endParaRPr lang="es-ES" noProof="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s-ES"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ES" noProof="0" dirty="0"/>
              <a:t>La razón para no</a:t>
            </a:r>
            <a:r>
              <a:rPr lang="es-ES" baseline="0" noProof="0" dirty="0"/>
              <a:t> acudir a las salas de emergencia, hospitales y médicos de familia es evitar contagiar a otros con el </a:t>
            </a:r>
            <a:r>
              <a:rPr lang="es-ES" noProof="0" dirty="0"/>
              <a:t>SARS CoV-2. Para la</a:t>
            </a:r>
            <a:r>
              <a:rPr lang="es-ES" baseline="0" noProof="0" dirty="0"/>
              <a:t> mayoría de la personas sanas la enfermedad será leve, y uno puede recuperarse en casa tomando muchos líquidos y usando medicinas de venta libre. Usted también debe aislarse de las otras personas en el hogar y practicar buena higiene personal y ambiental.</a:t>
            </a:r>
            <a:endParaRPr lang="es-ES" noProof="0" dirty="0"/>
          </a:p>
          <a:p>
            <a:endParaRPr lang="en-US" b="1"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17</a:t>
            </a:fld>
            <a:endParaRPr lang="en-US" altLang="en-US" dirty="0"/>
          </a:p>
        </p:txBody>
      </p:sp>
    </p:spTree>
    <p:extLst>
      <p:ext uri="{BB962C8B-B14F-4D97-AF65-F5344CB8AC3E}">
        <p14:creationId xmlns:p14="http://schemas.microsoft.com/office/powerpoint/2010/main" val="2155915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s-NI" altLang="en-US" sz="1000" b="1" dirty="0"/>
              <a:t>Notas para el instructor: </a:t>
            </a:r>
          </a:p>
          <a:p>
            <a:pPr marL="0" indent="0">
              <a:buFont typeface="Arial" panose="020B0604020202020204" pitchFamily="34" charset="0"/>
              <a:buNone/>
            </a:pPr>
            <a:endParaRPr lang="es-NI" sz="1000" dirty="0"/>
          </a:p>
          <a:p>
            <a:pPr marL="171244" indent="-171244">
              <a:buFont typeface="Arial" panose="020B0604020202020204" pitchFamily="34" charset="0"/>
              <a:buChar char="•"/>
            </a:pPr>
            <a:r>
              <a:rPr lang="es-NI" sz="1000" dirty="0"/>
              <a:t>Los CDC utilizan</a:t>
            </a:r>
            <a:r>
              <a:rPr lang="es-NI" sz="1000" baseline="0" dirty="0"/>
              <a:t> el término persona bajo investigación </a:t>
            </a:r>
            <a:r>
              <a:rPr lang="es-NI" sz="1000" dirty="0"/>
              <a:t>(PUI) para un caso sospechoso. </a:t>
            </a:r>
          </a:p>
          <a:p>
            <a:pPr marL="171244" indent="-171244">
              <a:buFont typeface="Arial" panose="020B0604020202020204" pitchFamily="34" charset="0"/>
              <a:buChar char="•"/>
            </a:pPr>
            <a:r>
              <a:rPr lang="es-NI" sz="1000" dirty="0"/>
              <a:t>Un caso sospechoso o PUI es una persona que</a:t>
            </a:r>
            <a:r>
              <a:rPr lang="es-NI" sz="1000" baseline="0" dirty="0"/>
              <a:t> tiene tanto síntomas como factores de riesgo</a:t>
            </a:r>
            <a:r>
              <a:rPr lang="es-NI" sz="1000" dirty="0"/>
              <a:t> </a:t>
            </a:r>
            <a:r>
              <a:rPr lang="es-NI" sz="1000" baseline="0" dirty="0"/>
              <a:t>potencial como sigue:</a:t>
            </a:r>
            <a:r>
              <a:rPr lang="es-NI" sz="1000" dirty="0"/>
              <a:t> </a:t>
            </a:r>
          </a:p>
          <a:p>
            <a:pPr marL="627896" lvl="1" indent="-171244">
              <a:buFont typeface="Arial" panose="020B0604020202020204" pitchFamily="34" charset="0"/>
              <a:buChar char="•"/>
            </a:pPr>
            <a:r>
              <a:rPr lang="es-NI" sz="1000" dirty="0"/>
              <a:t>Criterios clínicos, que</a:t>
            </a:r>
            <a:r>
              <a:rPr lang="es-NI" sz="1000" baseline="0" dirty="0"/>
              <a:t> incluyen tos, fiebre y falta de aliento; Y</a:t>
            </a:r>
            <a:endParaRPr lang="es-NI" sz="1000" dirty="0"/>
          </a:p>
          <a:p>
            <a:pPr marL="627896" lvl="1" indent="-171244">
              <a:buFont typeface="Arial" panose="020B0604020202020204" pitchFamily="34" charset="0"/>
              <a:buChar char="•"/>
            </a:pPr>
            <a:r>
              <a:rPr lang="es-NI" sz="1000" dirty="0"/>
              <a:t>Factores de riesgo dentro de</a:t>
            </a:r>
            <a:r>
              <a:rPr lang="es-NI" sz="1000" baseline="0" dirty="0"/>
              <a:t> los últimos 14 días antes de la aparición de los </a:t>
            </a:r>
            <a:r>
              <a:rPr lang="es-NI" sz="1000" dirty="0"/>
              <a:t>síntomas, como contacto con paciente conocido por</a:t>
            </a:r>
            <a:r>
              <a:rPr lang="es-NI" sz="1000" baseline="0" dirty="0"/>
              <a:t> tener o que se sospecha que tiene el COVID</a:t>
            </a:r>
            <a:r>
              <a:rPr lang="es-NI" sz="1000" dirty="0"/>
              <a:t>-19; residencia</a:t>
            </a:r>
            <a:r>
              <a:rPr lang="es-NI" sz="1000" baseline="0" dirty="0"/>
              <a:t> en </a:t>
            </a:r>
            <a:r>
              <a:rPr lang="es-NI" sz="1000" dirty="0"/>
              <a:t>—o viaje</a:t>
            </a:r>
            <a:r>
              <a:rPr lang="es-NI" sz="1000" baseline="0" dirty="0"/>
              <a:t> a un á</a:t>
            </a:r>
            <a:r>
              <a:rPr lang="es-NI" sz="1000" dirty="0"/>
              <a:t>rea donde la transmisión de COVID-19 está activa;</a:t>
            </a:r>
            <a:r>
              <a:rPr lang="es-NI" sz="1000" baseline="0" dirty="0"/>
              <a:t> o manipulación directa de murciélagos o primates no humanos provenientes de áreas donde hay enfermedad.</a:t>
            </a:r>
            <a:endParaRPr lang="es-NI" sz="1000" dirty="0"/>
          </a:p>
          <a:p>
            <a:pPr marL="171244" indent="-171244" defTabSz="913303">
              <a:buFont typeface="Arial" panose="020B0604020202020204" pitchFamily="34" charset="0"/>
              <a:buChar char="•"/>
              <a:defRPr/>
            </a:pPr>
            <a:endParaRPr lang="en-US" sz="1000" dirty="0"/>
          </a:p>
          <a:p>
            <a:pPr marL="171244" indent="-171244" defTabSz="913303">
              <a:buFont typeface="Arial" panose="020B0604020202020204" pitchFamily="34" charset="0"/>
              <a:buChar char="•"/>
              <a:defRPr/>
            </a:pPr>
            <a:r>
              <a:rPr lang="en-US" sz="1000" dirty="0"/>
              <a:t>https://www.cdc.gov/coronavirus/2019-ncov/php/guidance-evaluating-pui.html</a:t>
            </a:r>
          </a:p>
          <a:p>
            <a:pPr marL="171244" indent="-171244" defTabSz="913303">
              <a:buFont typeface="Arial" panose="020B0604020202020204" pitchFamily="34" charset="0"/>
              <a:buChar char="•"/>
              <a:defRPr/>
            </a:pPr>
            <a:r>
              <a:rPr lang="en-US" sz="1000" dirty="0">
                <a:hlinkClick r:id="rId3"/>
              </a:rPr>
              <a:t>https://www.cdc.gov/coronavirus/2019-ncov/php/reporting-pui.html</a:t>
            </a:r>
            <a:endParaRPr lang="en-US" sz="1000" dirty="0"/>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18</a:t>
            </a:fld>
            <a:endParaRPr lang="en-US" dirty="0"/>
          </a:p>
        </p:txBody>
      </p:sp>
    </p:spTree>
    <p:extLst>
      <p:ext uri="{BB962C8B-B14F-4D97-AF65-F5344CB8AC3E}">
        <p14:creationId xmlns:p14="http://schemas.microsoft.com/office/powerpoint/2010/main" val="576170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s-NI" altLang="en-US" sz="1000" b="1" noProof="0" dirty="0"/>
              <a:t>Notas para el instructor: </a:t>
            </a:r>
          </a:p>
          <a:p>
            <a:pPr marL="171244" indent="-171244">
              <a:buFont typeface="Arial" panose="020B0604020202020204" pitchFamily="34" charset="0"/>
              <a:buChar char="•"/>
            </a:pPr>
            <a:endParaRPr lang="es-NI" sz="1000" noProof="0" dirty="0"/>
          </a:p>
          <a:p>
            <a:pPr marL="171244" indent="-171244">
              <a:buFont typeface="Arial" panose="020B0604020202020204" pitchFamily="34" charset="0"/>
              <a:buChar char="•"/>
            </a:pPr>
            <a:r>
              <a:rPr lang="es-NI" sz="1000" noProof="0" dirty="0"/>
              <a:t>Los CDC han desarrollado un nuevo kit de </a:t>
            </a:r>
            <a:r>
              <a:rPr lang="es-NI" sz="1000" baseline="0" noProof="0" dirty="0"/>
              <a:t>pruebas de laboratorio para hacer pruebas de muestras de pacientes a fin de detectar el síndrome respiratorio agudo severo del coronavirus 2 </a:t>
            </a:r>
            <a:r>
              <a:rPr lang="es-NI" sz="1000" noProof="0" dirty="0"/>
              <a:t>(SARS-CoV-2), el virus que causa el COVID-19. El kit de pruebas se llama “</a:t>
            </a:r>
            <a:r>
              <a:rPr lang="es-NI" sz="1000" b="0" i="0" kern="1200" noProof="0" dirty="0">
                <a:solidFill>
                  <a:schemeClr val="tx1"/>
                </a:solidFill>
                <a:latin typeface="Arial" charset="0"/>
                <a:ea typeface="ＭＳ Ｐゴシック" pitchFamily="48" charset="-128"/>
                <a:cs typeface="+mn-cs"/>
              </a:rPr>
              <a:t>panel diagnóstico de reacción en cadena de la polimerasa con </a:t>
            </a:r>
            <a:r>
              <a:rPr lang="es-NI" sz="1000" b="0" i="0" kern="1200" noProof="0" dirty="0" err="1">
                <a:solidFill>
                  <a:schemeClr val="tx1"/>
                </a:solidFill>
                <a:latin typeface="Arial" charset="0"/>
                <a:ea typeface="ＭＳ Ｐゴシック" pitchFamily="48" charset="-128"/>
                <a:cs typeface="+mn-cs"/>
              </a:rPr>
              <a:t>transcriptasa</a:t>
            </a:r>
            <a:r>
              <a:rPr lang="es-NI" sz="1000" b="0" i="0" kern="1200" noProof="0" dirty="0">
                <a:solidFill>
                  <a:schemeClr val="tx1"/>
                </a:solidFill>
                <a:latin typeface="Arial" charset="0"/>
                <a:ea typeface="ＭＳ Ｐゴシック" pitchFamily="48" charset="-128"/>
                <a:cs typeface="+mn-cs"/>
              </a:rPr>
              <a:t> inversa en tiempo real para el nuevo coronavirus 2019 de los Centros para el Control y la Prevención de Enfermedades (CDC 2019-nCoV Real Time RT-PCR)”. </a:t>
            </a:r>
            <a:endParaRPr lang="es-NI" sz="1000" noProof="0" dirty="0"/>
          </a:p>
          <a:p>
            <a:pPr marL="0" indent="0">
              <a:buFont typeface="Arial" panose="020B0604020202020204" pitchFamily="34" charset="0"/>
              <a:buNone/>
            </a:pPr>
            <a:endParaRPr lang="es-NI" sz="1000" noProof="0" dirty="0"/>
          </a:p>
          <a:p>
            <a:pPr marL="171244" indent="-171244">
              <a:buFont typeface="Arial" panose="020B0604020202020204" pitchFamily="34" charset="0"/>
              <a:buChar char="•"/>
            </a:pPr>
            <a:r>
              <a:rPr lang="es-NI" sz="1000" noProof="0" dirty="0"/>
              <a:t>Debido que las pruebas no están ampliamente</a:t>
            </a:r>
            <a:r>
              <a:rPr lang="es-NI" sz="1000" baseline="0" noProof="0" dirty="0"/>
              <a:t> disponibles, es probable que existan muchos casos sin confirmar. </a:t>
            </a:r>
          </a:p>
          <a:p>
            <a:pPr marL="171244" indent="-171244">
              <a:buFont typeface="Arial" panose="020B0604020202020204" pitchFamily="34" charset="0"/>
              <a:buChar char="•"/>
            </a:pPr>
            <a:endParaRPr lang="es-NI" sz="1000" noProof="0" dirty="0"/>
          </a:p>
          <a:p>
            <a:pPr marL="171244" indent="-171244">
              <a:buFont typeface="Arial" panose="020B0604020202020204" pitchFamily="34" charset="0"/>
              <a:buChar char="•"/>
            </a:pPr>
            <a:r>
              <a:rPr lang="es-NI" sz="1000" noProof="0" dirty="0"/>
              <a:t>https://www.cdc.gov/coronavirus/2019-ncov/about/testing.html</a:t>
            </a:r>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19</a:t>
            </a:fld>
            <a:endParaRPr lang="en-US" dirty="0"/>
          </a:p>
        </p:txBody>
      </p:sp>
    </p:spTree>
    <p:extLst>
      <p:ext uri="{BB962C8B-B14F-4D97-AF65-F5344CB8AC3E}">
        <p14:creationId xmlns:p14="http://schemas.microsoft.com/office/powerpoint/2010/main" val="1074757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t>Notas para el instructor: </a:t>
            </a:r>
          </a:p>
          <a:p>
            <a:endParaRPr lang="es-NI" noProof="0" dirty="0"/>
          </a:p>
          <a:p>
            <a:r>
              <a:rPr lang="es-NI" noProof="0" dirty="0"/>
              <a:t>No hay certeza sobre cuánto tiempo el virus que causa el COVID-19 sobrevive en las superficies, pero parece comportarse igual que otros coronavirus. Hay estudios que sugieren que los</a:t>
            </a:r>
            <a:r>
              <a:rPr lang="es-NI" baseline="0" noProof="0" dirty="0"/>
              <a:t> coronavirus, incluyendo la información preliminar sobre el virus </a:t>
            </a:r>
            <a:r>
              <a:rPr lang="es-NI" noProof="0" dirty="0"/>
              <a:t>SARS CoV-2, podrían permanecer</a:t>
            </a:r>
            <a:r>
              <a:rPr lang="es-NI" baseline="0" noProof="0" dirty="0"/>
              <a:t> en las superficies durante unas cuantas horas o hasta varios días. Esto podría variar según las distintas condiciones como tipo de superficie, temperatura y humedad del ambiente.</a:t>
            </a:r>
            <a:r>
              <a:rPr lang="es-NI" noProof="0" dirty="0"/>
              <a:t> Si cree que una</a:t>
            </a:r>
            <a:r>
              <a:rPr lang="es-NI" baseline="0" noProof="0" dirty="0"/>
              <a:t> superficie podría estar infectada, límpiela con un desinfectante sencillo para matar el virus y protegerse usted y a otros. Límpiese las manos frotándoselas con un desinfectante de manos a base de alcohol o lávelas con agua y jabón. Evite tocarse los ojos, la boca o la nariz. </a:t>
            </a:r>
            <a:endParaRPr lang="es-NI" noProof="0" dirty="0"/>
          </a:p>
          <a:p>
            <a:endParaRPr lang="es-NI" dirty="0"/>
          </a:p>
          <a:p>
            <a:r>
              <a:rPr lang="es-NI" noProof="0" dirty="0"/>
              <a:t>El tiempo de contacto es muy importante.</a:t>
            </a:r>
            <a:r>
              <a:rPr lang="es-NI" baseline="0" noProof="0" dirty="0"/>
              <a:t> Este es la cantidad de tiempo que la superficie debe permanecer húmeda con el producto. Todos los productos en la lista de la EPA tienen un tiempo de contacto de 10 minutos, excepto el peróxido de hidrógeno; el ácido </a:t>
            </a:r>
            <a:r>
              <a:rPr lang="es-NI" baseline="0" noProof="0" dirty="0" err="1"/>
              <a:t>peroxiacético</a:t>
            </a:r>
            <a:r>
              <a:rPr lang="es-NI" baseline="0" noProof="0" dirty="0"/>
              <a:t> tiene un tiempo de contacto de 1 minuto. Muchos de estos productos químicos han provocado efectos nocivos en la salud como asma y dermatitis ocupacionales. Es importante que estén implantadas las protecciones adecuadas para evitar daño a las personas que hacen la limpieza y la desinfección.</a:t>
            </a:r>
            <a:r>
              <a:rPr lang="es-NI" noProof="0" dirty="0"/>
              <a:t> </a:t>
            </a:r>
          </a:p>
          <a:p>
            <a:endParaRPr lang="es-NI" dirty="0"/>
          </a:p>
          <a:p>
            <a:r>
              <a:rPr lang="es-NI" sz="1200" b="0" i="0" kern="1200" dirty="0">
                <a:solidFill>
                  <a:schemeClr val="tx1"/>
                </a:solidFill>
                <a:effectLst/>
                <a:latin typeface="Arial" charset="0"/>
                <a:ea typeface="ＭＳ Ｐゴシック" pitchFamily="48" charset="-128"/>
                <a:cs typeface="+mn-cs"/>
              </a:rPr>
              <a:t>La lista de la EPA con desinfectantes registrados incluye 200 productos que han calificado para usarse contra el SARS-CoV-2. Aunque</a:t>
            </a:r>
            <a:r>
              <a:rPr lang="es-NI" sz="1200" b="0" i="0" kern="1200" baseline="0" dirty="0">
                <a:solidFill>
                  <a:schemeClr val="tx1"/>
                </a:solidFill>
                <a:effectLst/>
                <a:latin typeface="Arial" charset="0"/>
                <a:ea typeface="ＭＳ Ｐゴシック" pitchFamily="48" charset="-128"/>
                <a:cs typeface="+mn-cs"/>
              </a:rPr>
              <a:t> los productos desinfectantes en esta lista no han sido probados específicamente contra el </a:t>
            </a:r>
            <a:r>
              <a:rPr lang="es-NI" sz="1200" b="0" i="0" kern="1200" dirty="0">
                <a:solidFill>
                  <a:schemeClr val="tx1"/>
                </a:solidFill>
                <a:effectLst/>
                <a:latin typeface="Arial" charset="0"/>
                <a:ea typeface="ＭＳ Ｐゴシック" pitchFamily="48" charset="-128"/>
                <a:cs typeface="+mn-cs"/>
              </a:rPr>
              <a:t>SARS-CoV-2, se</a:t>
            </a:r>
            <a:r>
              <a:rPr lang="es-NI" sz="1200" b="0" i="0" kern="1200" baseline="0" dirty="0">
                <a:solidFill>
                  <a:schemeClr val="tx1"/>
                </a:solidFill>
                <a:effectLst/>
                <a:latin typeface="Arial" charset="0"/>
                <a:ea typeface="ＭＳ Ｐゴシック" pitchFamily="48" charset="-128"/>
                <a:cs typeface="+mn-cs"/>
              </a:rPr>
              <a:t> espera que sean eficaces contra él porque han sido probados y han demostrado ser eficaces ya sea en un virus más difícil de eliminar o contra otro coronavirus humano similar al </a:t>
            </a:r>
            <a:r>
              <a:rPr lang="es-NI" sz="1200" b="0" i="0" kern="1200" dirty="0">
                <a:solidFill>
                  <a:schemeClr val="tx1"/>
                </a:solidFill>
                <a:effectLst/>
                <a:latin typeface="Arial" charset="0"/>
                <a:ea typeface="ＭＳ Ｐゴシック" pitchFamily="48" charset="-128"/>
                <a:cs typeface="+mn-cs"/>
              </a:rPr>
              <a:t>SARS-CoV-2. La lista de productos</a:t>
            </a:r>
            <a:r>
              <a:rPr lang="es-NI" sz="1200" b="0" i="0" kern="1200" baseline="0" dirty="0">
                <a:solidFill>
                  <a:schemeClr val="tx1"/>
                </a:solidFill>
                <a:effectLst/>
                <a:latin typeface="Arial" charset="0"/>
                <a:ea typeface="ＭＳ Ｐゴシック" pitchFamily="48" charset="-128"/>
                <a:cs typeface="+mn-cs"/>
              </a:rPr>
              <a:t> también ha sido actualizada para incluir el ingrediente activo del producto y la cantidad de tiempo que la superficie donde se utilice debe permanecer húmeda para ser eficaz contra el patógeno dado.</a:t>
            </a:r>
            <a:endParaRPr lang="es-NI" sz="1200" b="0" i="0" kern="1200" dirty="0">
              <a:solidFill>
                <a:schemeClr val="tx1"/>
              </a:solidFill>
              <a:effectLst/>
              <a:latin typeface="Arial" charset="0"/>
              <a:ea typeface="ＭＳ Ｐゴシック" pitchFamily="48" charset="-128"/>
              <a:cs typeface="+mn-cs"/>
            </a:endParaRPr>
          </a:p>
          <a:p>
            <a:endParaRPr lang="es-NI" sz="1200" b="0" i="0" kern="1200" dirty="0">
              <a:solidFill>
                <a:schemeClr val="tx1"/>
              </a:solidFill>
              <a:effectLst/>
              <a:latin typeface="Arial" charset="0"/>
              <a:ea typeface="ＭＳ Ｐゴシック" pitchFamily="48" charset="-128"/>
              <a:cs typeface="+mn-cs"/>
            </a:endParaRPr>
          </a:p>
          <a:p>
            <a:r>
              <a:rPr lang="es-NI" sz="1200" b="0" i="0" kern="1200" dirty="0">
                <a:solidFill>
                  <a:schemeClr val="tx1"/>
                </a:solidFill>
                <a:effectLst/>
                <a:latin typeface="Arial" charset="0"/>
                <a:ea typeface="ＭＳ Ｐゴシック" pitchFamily="48" charset="-128"/>
                <a:cs typeface="+mn-cs"/>
              </a:rPr>
              <a:t>Sitio</a:t>
            </a:r>
            <a:r>
              <a:rPr lang="es-NI" sz="1200" b="0" i="0" kern="1200" baseline="0" dirty="0">
                <a:solidFill>
                  <a:schemeClr val="tx1"/>
                </a:solidFill>
                <a:effectLst/>
                <a:latin typeface="Arial" charset="0"/>
                <a:ea typeface="ＭＳ Ｐゴシック" pitchFamily="48" charset="-128"/>
                <a:cs typeface="+mn-cs"/>
              </a:rPr>
              <a:t> web de la </a:t>
            </a:r>
            <a:r>
              <a:rPr lang="es-NI" sz="1200" b="0" i="0" kern="1200" dirty="0">
                <a:solidFill>
                  <a:schemeClr val="tx1"/>
                </a:solidFill>
                <a:effectLst/>
                <a:latin typeface="Arial" charset="0"/>
                <a:ea typeface="ＭＳ Ｐゴシック" pitchFamily="48" charset="-128"/>
                <a:cs typeface="+mn-cs"/>
              </a:rPr>
              <a:t>EPA: https://www.epa.gov/pesticide-registration/list-n-disinfectants-use-against-sars-cov-2</a:t>
            </a:r>
          </a:p>
          <a:p>
            <a:r>
              <a:rPr lang="es-NI" sz="1200" b="0" i="0" kern="1200" dirty="0">
                <a:solidFill>
                  <a:schemeClr val="tx1"/>
                </a:solidFill>
                <a:effectLst/>
                <a:latin typeface="Arial" charset="0"/>
                <a:ea typeface="ＭＳ Ｐゴシック" pitchFamily="48" charset="-128"/>
                <a:cs typeface="+mn-cs"/>
              </a:rPr>
              <a:t>Hemos escuchado</a:t>
            </a:r>
            <a:r>
              <a:rPr lang="es-NI" sz="1200" b="0" i="0" kern="1200" baseline="0" dirty="0">
                <a:solidFill>
                  <a:schemeClr val="tx1"/>
                </a:solidFill>
                <a:effectLst/>
                <a:latin typeface="Arial" charset="0"/>
                <a:ea typeface="ＭＳ Ｐゴシック" pitchFamily="48" charset="-128"/>
                <a:cs typeface="+mn-cs"/>
              </a:rPr>
              <a:t> informes de que es difícil encontrar algunos de estos productos en las tiendas locales ya que el público se ha apresurado a comprarlos.</a:t>
            </a:r>
            <a:endParaRPr lang="es-NI" dirty="0"/>
          </a:p>
          <a:p>
            <a:endParaRPr lang="es-NI" dirty="0"/>
          </a:p>
          <a:p>
            <a:r>
              <a:rPr lang="es-NI" dirty="0"/>
              <a:t>https://www.who.int/news-room/q-a-detail/q-a-coronaviruses#</a:t>
            </a:r>
          </a:p>
          <a:p>
            <a:endParaRPr lang="es-NI"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NI" b="1" i="1" dirty="0"/>
              <a:t>Air, </a:t>
            </a:r>
            <a:r>
              <a:rPr lang="es-NI" b="1" i="1" dirty="0" err="1"/>
              <a:t>Surface</a:t>
            </a:r>
            <a:r>
              <a:rPr lang="es-NI" b="1" i="1" dirty="0"/>
              <a:t> </a:t>
            </a:r>
            <a:r>
              <a:rPr lang="es-NI" b="1" i="1" dirty="0" err="1"/>
              <a:t>Environmental</a:t>
            </a:r>
            <a:r>
              <a:rPr lang="es-NI" b="1" i="1" dirty="0"/>
              <a:t>, and Personal </a:t>
            </a:r>
            <a:r>
              <a:rPr lang="es-NI" b="1" i="1" dirty="0" err="1"/>
              <a:t>Protective</a:t>
            </a:r>
            <a:r>
              <a:rPr lang="es-NI" b="1" i="1" dirty="0"/>
              <a:t> </a:t>
            </a:r>
            <a:r>
              <a:rPr lang="es-NI" b="1" i="1" dirty="0" err="1"/>
              <a:t>Equipment</a:t>
            </a:r>
            <a:r>
              <a:rPr lang="es-NI" b="1" i="1" dirty="0"/>
              <a:t> </a:t>
            </a:r>
            <a:r>
              <a:rPr lang="es-NI" b="1" i="1" dirty="0" err="1"/>
              <a:t>Contamination</a:t>
            </a:r>
            <a:r>
              <a:rPr lang="es-NI" b="1" i="1" dirty="0"/>
              <a:t> </a:t>
            </a:r>
            <a:r>
              <a:rPr lang="es-NI" b="1" i="1" dirty="0" err="1"/>
              <a:t>by</a:t>
            </a:r>
            <a:r>
              <a:rPr lang="es-NI" b="1" i="1" dirty="0"/>
              <a:t> </a:t>
            </a:r>
            <a:r>
              <a:rPr lang="es-NI" b="1" i="1" dirty="0" err="1"/>
              <a:t>Severe</a:t>
            </a:r>
            <a:r>
              <a:rPr lang="es-NI" b="1" i="1" dirty="0"/>
              <a:t> </a:t>
            </a:r>
            <a:r>
              <a:rPr lang="es-NI" b="1" i="1" dirty="0" err="1"/>
              <a:t>Acute</a:t>
            </a:r>
            <a:r>
              <a:rPr lang="es-NI" b="1" i="1" dirty="0"/>
              <a:t> </a:t>
            </a:r>
            <a:r>
              <a:rPr lang="es-NI" b="1" i="1" dirty="0" err="1"/>
              <a:t>Respiratory</a:t>
            </a:r>
            <a:r>
              <a:rPr lang="es-NI" b="1" i="1" dirty="0"/>
              <a:t> </a:t>
            </a:r>
            <a:r>
              <a:rPr lang="es-NI" b="1" i="1" dirty="0" err="1"/>
              <a:t>Syndrome</a:t>
            </a:r>
            <a:r>
              <a:rPr lang="es-NI" b="1" i="1" dirty="0"/>
              <a:t> Coronavirus 2 (SARS-CoV-2) </a:t>
            </a:r>
            <a:r>
              <a:rPr lang="es-NI" b="1" i="1" dirty="0" err="1"/>
              <a:t>From</a:t>
            </a:r>
            <a:r>
              <a:rPr lang="es-NI" b="1" i="1" dirty="0"/>
              <a:t> a </a:t>
            </a:r>
            <a:r>
              <a:rPr lang="es-NI" b="1" i="1" dirty="0" err="1"/>
              <a:t>Symptomatic</a:t>
            </a:r>
            <a:r>
              <a:rPr lang="es-NI" b="1" i="1" dirty="0"/>
              <a:t> </a:t>
            </a:r>
            <a:r>
              <a:rPr lang="es-NI" b="1" i="1" dirty="0" err="1"/>
              <a:t>Patient</a:t>
            </a:r>
            <a:endParaRPr lang="es-NI" b="1" i="1" dirty="0"/>
          </a:p>
          <a:p>
            <a:r>
              <a:rPr lang="es-NI" dirty="0"/>
              <a:t>https://jamanetwork.com/journals/jama/fullarticle/2762692 </a:t>
            </a:r>
          </a:p>
          <a:p>
            <a:endParaRPr lang="es-NI" dirty="0"/>
          </a:p>
          <a:p>
            <a:r>
              <a:rPr lang="es-NI" b="1" i="1" dirty="0" err="1"/>
              <a:t>Persistence</a:t>
            </a:r>
            <a:r>
              <a:rPr lang="es-NI" b="1" i="1" dirty="0"/>
              <a:t> of </a:t>
            </a:r>
            <a:r>
              <a:rPr lang="es-NI" b="1" i="1" dirty="0" err="1"/>
              <a:t>coronaviruses</a:t>
            </a:r>
            <a:r>
              <a:rPr lang="es-NI" b="1" i="1" dirty="0"/>
              <a:t> </a:t>
            </a:r>
            <a:r>
              <a:rPr lang="es-NI" b="1" i="1" dirty="0" err="1"/>
              <a:t>on</a:t>
            </a:r>
            <a:r>
              <a:rPr lang="es-NI" b="1" i="1" dirty="0"/>
              <a:t> </a:t>
            </a:r>
            <a:r>
              <a:rPr lang="es-NI" b="1" i="1" dirty="0" err="1"/>
              <a:t>inanimate</a:t>
            </a:r>
            <a:r>
              <a:rPr lang="es-NI" b="1" i="1" dirty="0"/>
              <a:t> </a:t>
            </a:r>
            <a:r>
              <a:rPr lang="es-NI" b="1" i="1" dirty="0" err="1"/>
              <a:t>surfaces</a:t>
            </a:r>
            <a:r>
              <a:rPr lang="es-NI" b="1" i="1" dirty="0"/>
              <a:t> and </a:t>
            </a:r>
            <a:r>
              <a:rPr lang="es-NI" b="1" i="1" dirty="0" err="1"/>
              <a:t>their</a:t>
            </a:r>
            <a:r>
              <a:rPr lang="es-NI" b="1" i="1" dirty="0"/>
              <a:t> </a:t>
            </a:r>
            <a:r>
              <a:rPr lang="es-NI" b="1" i="1" dirty="0" err="1"/>
              <a:t>inactivation</a:t>
            </a:r>
            <a:r>
              <a:rPr lang="es-NI" b="1" i="1" dirty="0"/>
              <a:t> </a:t>
            </a:r>
            <a:r>
              <a:rPr lang="es-NI" b="1" i="1" dirty="0" err="1"/>
              <a:t>with</a:t>
            </a:r>
            <a:r>
              <a:rPr lang="es-NI" b="1" i="1" dirty="0"/>
              <a:t> </a:t>
            </a:r>
            <a:r>
              <a:rPr lang="es-NI" b="1" i="1" dirty="0" err="1"/>
              <a:t>biocidal</a:t>
            </a:r>
            <a:r>
              <a:rPr lang="es-NI" b="1" i="1" dirty="0"/>
              <a:t> </a:t>
            </a:r>
            <a:r>
              <a:rPr lang="es-NI" b="1" i="1" dirty="0" err="1"/>
              <a:t>agents</a:t>
            </a:r>
            <a:endParaRPr lang="es-NI" b="1" i="1" dirty="0"/>
          </a:p>
          <a:p>
            <a:r>
              <a:rPr lang="es-NI" dirty="0"/>
              <a:t>Los coronavirus humanos</a:t>
            </a:r>
            <a:r>
              <a:rPr lang="es-NI" baseline="0" dirty="0"/>
              <a:t> pueden permanecer infecciosos en superficies inanimadas por hasta 9 días. La desinfección de superficies con hipoclorito de sodio al </a:t>
            </a:r>
            <a:r>
              <a:rPr lang="es-NI" dirty="0"/>
              <a:t>0.1% o etanol</a:t>
            </a:r>
            <a:r>
              <a:rPr lang="es-NI" baseline="0" dirty="0"/>
              <a:t> al </a:t>
            </a:r>
            <a:r>
              <a:rPr lang="es-NI" dirty="0"/>
              <a:t>62–71% reduce</a:t>
            </a:r>
            <a:r>
              <a:rPr lang="es-NI" baseline="0" dirty="0"/>
              <a:t> de manera significativa la </a:t>
            </a:r>
            <a:r>
              <a:rPr lang="es-NI" baseline="0" dirty="0" err="1"/>
              <a:t>infectividad</a:t>
            </a:r>
            <a:r>
              <a:rPr lang="es-NI" baseline="0" dirty="0"/>
              <a:t> en superficies con 1 minuto de tiempo de exposición. Esperamos un efecto similar contra el </a:t>
            </a:r>
            <a:r>
              <a:rPr lang="es-NI" dirty="0"/>
              <a:t>SARS-CoV-2.</a:t>
            </a:r>
            <a:endParaRPr lang="es-NI" b="1" dirty="0"/>
          </a:p>
          <a:p>
            <a:r>
              <a:rPr lang="es-NI" b="0" dirty="0"/>
              <a:t>https://www.journalofhospitalinfection.com/article/S0195-6701(20)30046-3/fulltext </a:t>
            </a:r>
          </a:p>
          <a:p>
            <a:endParaRPr lang="es-NI" b="0" dirty="0"/>
          </a:p>
          <a:p>
            <a:r>
              <a:rPr lang="es-NI" sz="1200" b="1" i="0" u="none" strike="noStrike" kern="1200" baseline="0" dirty="0">
                <a:solidFill>
                  <a:schemeClr val="tx1"/>
                </a:solidFill>
                <a:latin typeface="Arial" charset="0"/>
                <a:ea typeface="ＭＳ Ｐゴシック" pitchFamily="48" charset="-128"/>
                <a:cs typeface="+mn-cs"/>
              </a:rPr>
              <a:t>Fómite</a:t>
            </a:r>
            <a:r>
              <a:rPr lang="es-NI" sz="1200" b="0" i="0" u="none" strike="noStrike" kern="1200" baseline="0" dirty="0">
                <a:solidFill>
                  <a:schemeClr val="tx1"/>
                </a:solidFill>
                <a:latin typeface="Arial" charset="0"/>
                <a:ea typeface="ＭＳ Ｐゴシック" pitchFamily="48" charset="-128"/>
                <a:cs typeface="+mn-cs"/>
              </a:rPr>
              <a:t>—Un objeto, como ropa, toallas y utensilios que posiblemente transporta un agente infeccioso y puede transmitirlo. </a:t>
            </a:r>
            <a:endParaRPr lang="es-NI" b="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20</a:t>
            </a:fld>
            <a:endParaRPr lang="en-US" altLang="en-US" dirty="0"/>
          </a:p>
        </p:txBody>
      </p:sp>
    </p:spTree>
    <p:extLst>
      <p:ext uri="{BB962C8B-B14F-4D97-AF65-F5344CB8AC3E}">
        <p14:creationId xmlns:p14="http://schemas.microsoft.com/office/powerpoint/2010/main" val="3544233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705119E7-BE96-4F66-BB77-1E5564FAE251}"/>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DCDD8612-B488-4174-8664-69833F117E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t>Notas para el instructor: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Como en el caso de la gripe</a:t>
            </a:r>
            <a:r>
              <a:rPr lang="es-NI" altLang="en-US" baseline="0" noProof="0" dirty="0">
                <a:latin typeface="Arial" panose="020B0604020202020204" pitchFamily="34" charset="0"/>
                <a:ea typeface="ＭＳ Ｐゴシック" panose="020B0600070205080204" pitchFamily="34" charset="-128"/>
              </a:rPr>
              <a:t> estacional, parece que ciertas condiciones ponen a ciertas personas en situación de mayor riesgo de complicaciones asociadas con el COVID</a:t>
            </a:r>
            <a:r>
              <a:rPr lang="es-NI" altLang="en-US" noProof="0" dirty="0">
                <a:latin typeface="Arial" panose="020B0604020202020204" pitchFamily="34" charset="0"/>
                <a:ea typeface="ＭＳ Ｐゴシック" panose="020B0600070205080204" pitchFamily="34" charset="-128"/>
              </a:rPr>
              <a:t>-19. Estas</a:t>
            </a:r>
            <a:r>
              <a:rPr lang="es-NI" altLang="en-US" baseline="0" noProof="0" dirty="0">
                <a:latin typeface="Arial" panose="020B0604020202020204" pitchFamily="34" charset="0"/>
                <a:ea typeface="ＭＳ Ｐゴシック" panose="020B0600070205080204" pitchFamily="34" charset="-128"/>
              </a:rPr>
              <a:t> condiciones preexistentes se mencionan más arriba.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https://www.cdc.gov/coronavirus/2019-ncov/specific-groups/high-risk-complications.html</a:t>
            </a:r>
          </a:p>
          <a:p>
            <a:endParaRPr lang="es-NI" altLang="en-US" noProof="0" dirty="0">
              <a:latin typeface="Arial" panose="020B0604020202020204" pitchFamily="34" charset="0"/>
              <a:ea typeface="ＭＳ Ｐゴシック" panose="020B0600070205080204" pitchFamily="34" charset="-128"/>
            </a:endParaRPr>
          </a:p>
          <a:p>
            <a:r>
              <a:rPr lang="es-NI" noProof="0" dirty="0"/>
              <a:t>La</a:t>
            </a:r>
            <a:r>
              <a:rPr lang="es-NI" baseline="0" noProof="0" dirty="0"/>
              <a:t> primera información de China</a:t>
            </a:r>
            <a:r>
              <a:rPr lang="es-NI" noProof="0" dirty="0"/>
              <a:t>, donde</a:t>
            </a:r>
            <a:r>
              <a:rPr lang="es-NI" baseline="0" noProof="0" dirty="0"/>
              <a:t> comenzó por primera vez el COVID</a:t>
            </a:r>
            <a:r>
              <a:rPr lang="es-NI" noProof="0" dirty="0"/>
              <a:t>-19, muestra que algunas personas corren mayor riesgo de gravarse con </a:t>
            </a:r>
            <a:r>
              <a:rPr lang="es-NI" baseline="0" noProof="0" dirty="0"/>
              <a:t>esta enfermedad. Esto incluye: </a:t>
            </a:r>
            <a:endParaRPr lang="es-NI" noProof="0" dirty="0"/>
          </a:p>
          <a:p>
            <a:r>
              <a:rPr lang="es-NI" noProof="0" dirty="0"/>
              <a:t>Adultos mayores</a:t>
            </a:r>
          </a:p>
          <a:p>
            <a:r>
              <a:rPr lang="es-NI" noProof="0" dirty="0"/>
              <a:t>Personas</a:t>
            </a:r>
            <a:r>
              <a:rPr lang="es-NI" baseline="0" noProof="0" dirty="0"/>
              <a:t> que tienen condiciones médicas crónicas graves como</a:t>
            </a:r>
            <a:r>
              <a:rPr lang="es-NI" noProof="0" dirty="0"/>
              <a:t>: </a:t>
            </a:r>
          </a:p>
          <a:p>
            <a:pPr lvl="1"/>
            <a:r>
              <a:rPr lang="es-NI" noProof="0" dirty="0"/>
              <a:t>Enfermedades del corazón</a:t>
            </a:r>
          </a:p>
          <a:p>
            <a:pPr lvl="1"/>
            <a:r>
              <a:rPr lang="es-NI" noProof="0" dirty="0"/>
              <a:t>Diabetes</a:t>
            </a:r>
          </a:p>
          <a:p>
            <a:pPr lvl="1"/>
            <a:r>
              <a:rPr lang="es-NI" noProof="0" dirty="0"/>
              <a:t>Enfermedades pulmonares</a:t>
            </a:r>
          </a:p>
          <a:p>
            <a:r>
              <a:rPr lang="es-NI" noProof="0" dirty="0"/>
              <a:t>Si en su comunidad hay un brote de COVID-19, podría durar bastante</a:t>
            </a:r>
            <a:r>
              <a:rPr lang="es-NI" baseline="0" noProof="0" dirty="0"/>
              <a:t> tiempo.</a:t>
            </a:r>
            <a:r>
              <a:rPr lang="es-NI" noProof="0" dirty="0"/>
              <a:t> (Un brote</a:t>
            </a:r>
            <a:r>
              <a:rPr lang="es-NI" baseline="0" noProof="0" dirty="0"/>
              <a:t> es cuando un número grande personas se enferman de repente). Dependiendo de la gravedad del brote, los oficiales de salud pública podrían recomendar acciones comunitarias para reducir el riesgo de las personas a exponerse al COVID</a:t>
            </a:r>
            <a:r>
              <a:rPr lang="es-NI" noProof="0" dirty="0"/>
              <a:t>-19. Estas</a:t>
            </a:r>
            <a:r>
              <a:rPr lang="es-NI" baseline="0" noProof="0" dirty="0"/>
              <a:t> acciones pueden hacer más lenta la velocidad de propagación y reducir el impacto de la enfermedad.</a:t>
            </a:r>
            <a:endParaRPr lang="es-NI" noProof="0" dirty="0"/>
          </a:p>
          <a:p>
            <a:r>
              <a:rPr lang="es-NI" noProof="0" dirty="0"/>
              <a:t>Si usted está en</a:t>
            </a:r>
            <a:r>
              <a:rPr lang="es-NI" baseline="0" noProof="0" dirty="0"/>
              <a:t> un mayor riesgo de adquirir COVID-19 en nivel grave por su edad o porque padece de un problema de salud grave desde hace tiempo, es sumamente importante que realice acciones para reducir su riesgo de enfermarse. </a:t>
            </a:r>
            <a:endParaRPr lang="es-NI" noProof="0" dirty="0"/>
          </a:p>
          <a:p>
            <a:endParaRPr lang="es-NI" noProof="0" dirty="0"/>
          </a:p>
          <a:p>
            <a:r>
              <a:rPr lang="es-NI" noProof="0" dirty="0"/>
              <a:t>NOTA: Las tasas de infección podrían estar sesgadas para las personas mayores</a:t>
            </a:r>
            <a:r>
              <a:rPr lang="es-NI" baseline="0" noProof="0" dirty="0"/>
              <a:t> porque las infecciones con enfermedad grave se identifican fácilmente. </a:t>
            </a:r>
            <a:endParaRPr lang="es-NI" noProof="0" dirty="0"/>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36868" name="Slide Number Placeholder 3">
            <a:extLst>
              <a:ext uri="{FF2B5EF4-FFF2-40B4-BE49-F238E27FC236}">
                <a16:creationId xmlns:a16="http://schemas.microsoft.com/office/drawing/2014/main" id="{65C306C5-8347-4456-8B08-FADCF56B73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A7AD443-AA9B-4103-8053-8D695BB63EB3}" type="slidenum">
              <a:rPr lang="en-US" altLang="en-US" sz="1200" baseline="0"/>
              <a:pPr/>
              <a:t>21</a:t>
            </a:fld>
            <a:endParaRPr lang="en-US" altLang="en-US" sz="1200" baseline="0" dirty="0"/>
          </a:p>
        </p:txBody>
      </p:sp>
      <p:sp>
        <p:nvSpPr>
          <p:cNvPr id="36869" name="Date Placeholder 4">
            <a:extLst>
              <a:ext uri="{FF2B5EF4-FFF2-40B4-BE49-F238E27FC236}">
                <a16:creationId xmlns:a16="http://schemas.microsoft.com/office/drawing/2014/main" id="{2518283E-57E9-4881-A385-50ED09A3505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36870" name="Header Placeholder 5">
            <a:extLst>
              <a:ext uri="{FF2B5EF4-FFF2-40B4-BE49-F238E27FC236}">
                <a16:creationId xmlns:a16="http://schemas.microsoft.com/office/drawing/2014/main" id="{74C02DA0-A21F-45DD-AF6F-FE73871BF675}"/>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36871" name="Footer Placeholder 6">
            <a:extLst>
              <a:ext uri="{FF2B5EF4-FFF2-40B4-BE49-F238E27FC236}">
                <a16:creationId xmlns:a16="http://schemas.microsoft.com/office/drawing/2014/main" id="{43F8F4D4-2092-4859-9F4B-B9752B945277}"/>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965184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t>Notas para </a:t>
            </a:r>
            <a:r>
              <a:rPr lang="en-US" altLang="en-US" b="1" dirty="0"/>
              <a:t>el instructor: </a:t>
            </a:r>
          </a:p>
          <a:p>
            <a:endParaRPr lang="en-US" sz="1200" b="0" i="0" u="none" strike="noStrike" kern="1200" baseline="0" dirty="0">
              <a:solidFill>
                <a:schemeClr val="tx1"/>
              </a:solidFill>
              <a:latin typeface="Arial" charset="0"/>
              <a:ea typeface="ＭＳ Ｐゴシック" pitchFamily="48" charset="-128"/>
              <a:cs typeface="+mn-cs"/>
            </a:endParaRPr>
          </a:p>
          <a:p>
            <a:r>
              <a:rPr lang="en-US" sz="1200" b="0" i="0" u="none" strike="noStrike" kern="1200" baseline="0" dirty="0">
                <a:solidFill>
                  <a:schemeClr val="tx1"/>
                </a:solidFill>
                <a:latin typeface="Arial" charset="0"/>
                <a:ea typeface="ＭＳ Ｐゴシック" pitchFamily="48" charset="-128"/>
                <a:cs typeface="+mn-cs"/>
              </a:rPr>
              <a:t>Johns Hopkins University &amp; Medicine, Coronavirus Research Center, https://coronavirus.jhu.edu/map.html</a:t>
            </a:r>
          </a:p>
          <a:p>
            <a:endParaRPr lang="en-US" sz="1200" b="0" i="0" u="none" strike="noStrike" kern="1200" baseline="0" dirty="0">
              <a:solidFill>
                <a:schemeClr val="tx1"/>
              </a:solidFill>
              <a:latin typeface="Arial" charset="0"/>
              <a:ea typeface="ＭＳ Ｐゴシック" pitchFamily="48" charset="-128"/>
              <a:cs typeface="+mn-cs"/>
            </a:endParaRPr>
          </a:p>
          <a:p>
            <a:r>
              <a:rPr lang="en-US" sz="1200" b="0" i="1" u="none" strike="noStrike" kern="1200" baseline="0" dirty="0">
                <a:solidFill>
                  <a:schemeClr val="tx1"/>
                </a:solidFill>
                <a:latin typeface="Arial" charset="0"/>
                <a:ea typeface="ＭＳ Ｐゴシック" pitchFamily="48" charset="-128"/>
                <a:cs typeface="+mn-cs"/>
              </a:rPr>
              <a:t>WHO Coronavirus disease 2019 (COVID-19) Situation Report </a:t>
            </a:r>
            <a:r>
              <a:rPr lang="en-US" sz="1200" b="0" i="0" u="none" strike="noStrike" kern="1200" baseline="0" dirty="0">
                <a:solidFill>
                  <a:schemeClr val="tx1"/>
                </a:solidFill>
                <a:latin typeface="Arial" charset="0"/>
                <a:ea typeface="ＭＳ Ｐゴシック" pitchFamily="48" charset="-128"/>
                <a:cs typeface="+mn-cs"/>
              </a:rPr>
              <a:t>– 46 https://www.who.int/docs/default-source/coronaviruse/situation-reports/20200306-sitrep-46-covid-19.pdf?sfvrsn=96b04adf_2</a:t>
            </a:r>
          </a:p>
          <a:p>
            <a:endParaRPr lang="en-US" sz="1200" b="0" i="0" u="none" strike="noStrike" kern="1200" baseline="0" dirty="0">
              <a:solidFill>
                <a:schemeClr val="tx1"/>
              </a:solidFill>
              <a:latin typeface="Arial" charset="0"/>
              <a:ea typeface="ＭＳ Ｐゴシック" pitchFamily="48" charset="-128"/>
              <a:cs typeface="+mn-cs"/>
            </a:endParaRPr>
          </a:p>
          <a:p>
            <a:r>
              <a:rPr lang="en-US" sz="1200" b="0" i="0" u="none" strike="noStrike" kern="1200" baseline="0" dirty="0">
                <a:solidFill>
                  <a:schemeClr val="tx1"/>
                </a:solidFill>
                <a:latin typeface="Arial" charset="0"/>
                <a:ea typeface="ＭＳ Ｐゴシック" pitchFamily="48" charset="-128"/>
                <a:cs typeface="+mn-cs"/>
              </a:rPr>
              <a:t>Zunyou Wu, Jennifer M. McGoogan, </a:t>
            </a:r>
            <a:r>
              <a:rPr lang="en-US" sz="1200" b="0" i="1" u="none" strike="noStrike" kern="1200" baseline="0" dirty="0">
                <a:solidFill>
                  <a:schemeClr val="tx1"/>
                </a:solidFill>
                <a:latin typeface="Arial" charset="0"/>
                <a:ea typeface="ＭＳ Ｐゴシック" pitchFamily="48" charset="-128"/>
                <a:cs typeface="+mn-cs"/>
              </a:rPr>
              <a:t>Characteristics of and Important Lessons from the Coronavirus disease 2019 (COVID-19) Outbreak in China</a:t>
            </a:r>
            <a:r>
              <a:rPr lang="en-US" sz="1200" b="0" i="0" u="none" strike="noStrike" kern="1200" baseline="0" dirty="0">
                <a:solidFill>
                  <a:schemeClr val="tx1"/>
                </a:solidFill>
                <a:latin typeface="Arial" charset="0"/>
                <a:ea typeface="ＭＳ Ｐゴシック" pitchFamily="48" charset="-128"/>
                <a:cs typeface="+mn-cs"/>
              </a:rPr>
              <a:t>. </a:t>
            </a:r>
            <a:r>
              <a:rPr lang="en-US" sz="1200" b="0" i="1" u="none" strike="noStrike" kern="1200" baseline="0" dirty="0">
                <a:solidFill>
                  <a:schemeClr val="tx1"/>
                </a:solidFill>
                <a:latin typeface="Arial" charset="0"/>
                <a:ea typeface="ＭＳ Ｐゴシック" pitchFamily="48" charset="-128"/>
                <a:cs typeface="+mn-cs"/>
              </a:rPr>
              <a:t>Summary of a Report of 72 314 Cases from the Chinese Center for Disease Control and Prevention</a:t>
            </a:r>
            <a:r>
              <a:rPr lang="en-US" sz="1200" b="0" i="0" u="none" strike="noStrike" kern="1200" baseline="0" dirty="0">
                <a:solidFill>
                  <a:schemeClr val="tx1"/>
                </a:solidFill>
                <a:latin typeface="Arial" charset="0"/>
                <a:ea typeface="ＭＳ Ｐゴシック" pitchFamily="48" charset="-128"/>
                <a:cs typeface="+mn-cs"/>
              </a:rPr>
              <a:t>, JAMA, , 2/24/20, https://jamanetwork.com/journals/jama/fullarticle/2762130</a:t>
            </a:r>
          </a:p>
          <a:p>
            <a:endParaRPr lang="en-US" sz="1200" b="0" i="0" u="none" strike="noStrike" kern="1200" baseline="0" dirty="0">
              <a:solidFill>
                <a:schemeClr val="tx1"/>
              </a:solidFill>
              <a:latin typeface="Arial" charset="0"/>
              <a:ea typeface="ＭＳ Ｐゴシック" pitchFamily="48" charset="-128"/>
              <a:cs typeface="+mn-cs"/>
            </a:endParaRPr>
          </a:p>
          <a:p>
            <a:r>
              <a:rPr lang="en-US" i="1" dirty="0"/>
              <a:t>OCCUPATIONAL HEALTH ASPECTS OF EMERGING INFECTIONS – SARS OUTBREAK AFFECTING HEALTHCARE WORKERS </a:t>
            </a:r>
            <a:r>
              <a:rPr lang="en-US" dirty="0"/>
              <a:t>David Koh, Bandar Seri Begawan, Brunei Darussalam; Occup Environ Med 2018;75(Suppl 2):A1–A650</a:t>
            </a:r>
          </a:p>
          <a:p>
            <a:r>
              <a:rPr lang="en-US" dirty="0"/>
              <a:t>Occup Environ Med: </a:t>
            </a:r>
            <a:r>
              <a:rPr lang="es-NI" dirty="0"/>
              <a:t>publicado por primera vez como </a:t>
            </a:r>
            <a:r>
              <a:rPr lang="en-US" dirty="0"/>
              <a:t>10.1136/oemed-2018-ICOHabstracts.40 el 24 </a:t>
            </a:r>
            <a:r>
              <a:rPr lang="es-NI" dirty="0"/>
              <a:t>de abril</a:t>
            </a:r>
            <a:r>
              <a:rPr lang="es-NI" baseline="0" dirty="0"/>
              <a:t> de </a:t>
            </a:r>
            <a:r>
              <a:rPr lang="en-US" dirty="0"/>
              <a:t>2018. </a:t>
            </a:r>
            <a:r>
              <a:rPr lang="es-NI" dirty="0"/>
              <a:t>Descargado</a:t>
            </a:r>
            <a:r>
              <a:rPr lang="es-NI" baseline="0" dirty="0"/>
              <a:t> desde </a:t>
            </a:r>
            <a:r>
              <a:rPr lang="es-NI" dirty="0"/>
              <a:t>http://oem.bmj.com/ el 12 de marzo de 2020 por visitante</a:t>
            </a:r>
            <a:r>
              <a:rPr lang="en-US" dirty="0"/>
              <a:t>. </a:t>
            </a:r>
            <a:endParaRPr lang="en-US" b="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22</a:t>
            </a:fld>
            <a:endParaRPr lang="en-US" altLang="en-US" dirty="0"/>
          </a:p>
        </p:txBody>
      </p:sp>
    </p:spTree>
    <p:extLst>
      <p:ext uri="{BB962C8B-B14F-4D97-AF65-F5344CB8AC3E}">
        <p14:creationId xmlns:p14="http://schemas.microsoft.com/office/powerpoint/2010/main" val="573255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C05B0910-CD78-4BAB-B573-F9F2BEE4DE8E}"/>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486E758D-4357-45E1-87FA-A0FC878FBD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sz="1100" b="1" noProof="0" dirty="0"/>
              <a:t>Notas para el instructor: </a:t>
            </a:r>
          </a:p>
          <a:p>
            <a:endParaRPr lang="es-NI" altLang="en-US" sz="1100" strike="sngStrike" noProof="0" dirty="0">
              <a:latin typeface="Arial" panose="020B0604020202020204" pitchFamily="34" charset="0"/>
              <a:ea typeface="ＭＳ Ｐゴシック" panose="020B0600070205080204" pitchFamily="34" charset="-128"/>
            </a:endParaRPr>
          </a:p>
          <a:p>
            <a:r>
              <a:rPr lang="es-NI" sz="1100" noProof="0" dirty="0"/>
              <a:t>El COVID-19 y la gripe estacional comparten síntomas</a:t>
            </a:r>
            <a:r>
              <a:rPr lang="es-NI" sz="1100" baseline="0" noProof="0" dirty="0"/>
              <a:t>, pero el coronavirus es un virus único con características singulares. </a:t>
            </a:r>
            <a:r>
              <a:rPr lang="es-NI" sz="1100" noProof="0" dirty="0"/>
              <a:t> </a:t>
            </a:r>
          </a:p>
          <a:p>
            <a:endParaRPr lang="es-NI" sz="1100" noProof="0" dirty="0"/>
          </a:p>
          <a:p>
            <a:r>
              <a:rPr lang="es-NI" sz="1200" b="1" u="sng" kern="1200" noProof="0" dirty="0">
                <a:solidFill>
                  <a:schemeClr val="tx1"/>
                </a:solidFill>
                <a:effectLst/>
                <a:latin typeface="Arial" charset="0"/>
                <a:ea typeface="ＭＳ Ｐゴシック" pitchFamily="48" charset="-128"/>
                <a:cs typeface="+mn-cs"/>
              </a:rPr>
              <a:t>¿En qué</a:t>
            </a:r>
            <a:r>
              <a:rPr lang="es-NI" sz="1200" b="1" u="sng" kern="1200" baseline="0" noProof="0" dirty="0">
                <a:solidFill>
                  <a:schemeClr val="tx1"/>
                </a:solidFill>
                <a:effectLst/>
                <a:latin typeface="Arial" charset="0"/>
                <a:ea typeface="ＭＳ Ｐゴシック" pitchFamily="48" charset="-128"/>
                <a:cs typeface="+mn-cs"/>
              </a:rPr>
              <a:t> se parecen los virus </a:t>
            </a:r>
            <a:r>
              <a:rPr lang="es-NI" sz="1200" b="1" u="sng" kern="1200" noProof="0" dirty="0">
                <a:solidFill>
                  <a:schemeClr val="tx1"/>
                </a:solidFill>
                <a:effectLst/>
                <a:latin typeface="Arial" charset="0"/>
                <a:ea typeface="ＭＳ Ｐゴシック" pitchFamily="48" charset="-128"/>
                <a:cs typeface="+mn-cs"/>
              </a:rPr>
              <a:t>SARS CoV-2 y el de la influenza?</a:t>
            </a:r>
          </a:p>
          <a:p>
            <a:r>
              <a:rPr lang="es-NI" sz="1200" kern="1200" noProof="0" dirty="0">
                <a:solidFill>
                  <a:schemeClr val="tx1"/>
                </a:solidFill>
                <a:effectLst/>
                <a:latin typeface="Arial" charset="0"/>
                <a:ea typeface="ＭＳ Ｐゴシック" pitchFamily="48" charset="-128"/>
                <a:cs typeface="+mn-cs"/>
              </a:rPr>
              <a:t>Primero,</a:t>
            </a:r>
            <a:r>
              <a:rPr lang="es-NI" sz="1200" kern="1200" baseline="0" noProof="0" dirty="0">
                <a:solidFill>
                  <a:schemeClr val="tx1"/>
                </a:solidFill>
                <a:effectLst/>
                <a:latin typeface="Arial" charset="0"/>
                <a:ea typeface="ＭＳ Ｐゴシック" pitchFamily="48" charset="-128"/>
                <a:cs typeface="+mn-cs"/>
              </a:rPr>
              <a:t> los virus </a:t>
            </a:r>
            <a:r>
              <a:rPr lang="es-NI" sz="1200" kern="1200" noProof="0" dirty="0">
                <a:solidFill>
                  <a:schemeClr val="tx1"/>
                </a:solidFill>
                <a:effectLst/>
                <a:latin typeface="Arial" charset="0"/>
                <a:ea typeface="ＭＳ Ｐゴシック" pitchFamily="48" charset="-128"/>
                <a:cs typeface="+mn-cs"/>
              </a:rPr>
              <a:t>SARS CoV-2 y el de la influenza tienen una presentación similar de la enfermedad. Esto significa</a:t>
            </a:r>
            <a:r>
              <a:rPr lang="es-NI" sz="1200" kern="1200" baseline="0" noProof="0" dirty="0">
                <a:solidFill>
                  <a:schemeClr val="tx1"/>
                </a:solidFill>
                <a:effectLst/>
                <a:latin typeface="Arial" charset="0"/>
                <a:ea typeface="ＭＳ Ｐゴシック" pitchFamily="48" charset="-128"/>
                <a:cs typeface="+mn-cs"/>
              </a:rPr>
              <a:t> que ambos provocan enfermedad respiratoria, que presenta una amplia gama de la condición desde una enfermedad sintomática o leve hasta una enfermedad grave y muerte.</a:t>
            </a:r>
            <a:endParaRPr lang="es-NI" sz="1200" kern="1200" noProof="0" dirty="0">
              <a:solidFill>
                <a:schemeClr val="tx1"/>
              </a:solidFill>
              <a:effectLst/>
              <a:latin typeface="Arial" charset="0"/>
              <a:ea typeface="ＭＳ Ｐゴシック" pitchFamily="48" charset="-128"/>
              <a:cs typeface="+mn-cs"/>
            </a:endParaRPr>
          </a:p>
          <a:p>
            <a:endParaRPr lang="es-NI" sz="1200" kern="1200" noProof="0" dirty="0">
              <a:solidFill>
                <a:schemeClr val="tx1"/>
              </a:solidFill>
              <a:effectLst/>
              <a:latin typeface="Arial" charset="0"/>
              <a:ea typeface="ＭＳ Ｐゴシック" pitchFamily="48" charset="-128"/>
              <a:cs typeface="+mn-cs"/>
            </a:endParaRPr>
          </a:p>
          <a:p>
            <a:r>
              <a:rPr lang="es-NI" sz="1200" kern="1200" noProof="0" dirty="0">
                <a:solidFill>
                  <a:schemeClr val="tx1"/>
                </a:solidFill>
                <a:effectLst/>
                <a:latin typeface="Arial" charset="0"/>
                <a:ea typeface="ＭＳ Ｐゴシック" pitchFamily="48" charset="-128"/>
                <a:cs typeface="+mn-cs"/>
              </a:rPr>
              <a:t>Segundo, ambos</a:t>
            </a:r>
            <a:r>
              <a:rPr lang="es-NI" sz="1200" kern="1200" baseline="0" noProof="0" dirty="0">
                <a:solidFill>
                  <a:schemeClr val="tx1"/>
                </a:solidFill>
                <a:effectLst/>
                <a:latin typeface="Arial" charset="0"/>
                <a:ea typeface="ＭＳ Ｐゴシック" pitchFamily="48" charset="-128"/>
                <a:cs typeface="+mn-cs"/>
              </a:rPr>
              <a:t> virus se transmiten por contacto, </a:t>
            </a:r>
            <a:r>
              <a:rPr lang="es-NI" sz="1200" kern="1200" baseline="0" noProof="0" dirty="0" err="1">
                <a:solidFill>
                  <a:schemeClr val="tx1"/>
                </a:solidFill>
                <a:effectLst/>
                <a:latin typeface="Arial" charset="0"/>
                <a:ea typeface="ＭＳ Ｐゴシック" pitchFamily="48" charset="-128"/>
                <a:cs typeface="+mn-cs"/>
              </a:rPr>
              <a:t>gotículas</a:t>
            </a:r>
            <a:r>
              <a:rPr lang="es-NI" sz="1200" kern="1200" baseline="0" noProof="0" dirty="0">
                <a:solidFill>
                  <a:schemeClr val="tx1"/>
                </a:solidFill>
                <a:effectLst/>
                <a:latin typeface="Arial" charset="0"/>
                <a:ea typeface="ＭＳ Ｐゴシック" pitchFamily="48" charset="-128"/>
                <a:cs typeface="+mn-cs"/>
              </a:rPr>
              <a:t> y fómites. Por consiguiente, las mismas medidas públicas, como la higiene de las manos y buena etiqueta respiratoria </a:t>
            </a:r>
            <a:r>
              <a:rPr lang="es-NI" sz="1200" kern="1200" noProof="0" dirty="0">
                <a:solidFill>
                  <a:schemeClr val="tx1"/>
                </a:solidFill>
                <a:effectLst/>
                <a:latin typeface="Arial" charset="0"/>
                <a:ea typeface="ＭＳ Ｐゴシック" pitchFamily="48" charset="-128"/>
                <a:cs typeface="+mn-cs"/>
              </a:rPr>
              <a:t>(toser con el codo flexionado o en un pañuelo</a:t>
            </a:r>
            <a:r>
              <a:rPr lang="es-NI" sz="1200" kern="1200" baseline="0" noProof="0" dirty="0">
                <a:solidFill>
                  <a:schemeClr val="tx1"/>
                </a:solidFill>
                <a:effectLst/>
                <a:latin typeface="Arial" charset="0"/>
                <a:ea typeface="ＭＳ Ｐゴシック" pitchFamily="48" charset="-128"/>
                <a:cs typeface="+mn-cs"/>
              </a:rPr>
              <a:t> de papel e inmediatamente desecharlo), son acciones importantes que todos podemos hacer para evitar la infección. </a:t>
            </a:r>
            <a:endParaRPr lang="es-NI" sz="1200" kern="1200" noProof="0" dirty="0">
              <a:solidFill>
                <a:schemeClr val="tx1"/>
              </a:solidFill>
              <a:effectLst/>
              <a:latin typeface="Arial" charset="0"/>
              <a:ea typeface="ＭＳ Ｐゴシック" pitchFamily="48" charset="-128"/>
              <a:cs typeface="+mn-cs"/>
            </a:endParaRPr>
          </a:p>
          <a:p>
            <a:endParaRPr lang="es-NI" altLang="en-US" sz="1200" kern="1200" noProof="0" dirty="0">
              <a:solidFill>
                <a:schemeClr val="tx1"/>
              </a:solidFill>
              <a:effectLst/>
              <a:latin typeface="Arial" charset="0"/>
              <a:ea typeface="ＭＳ Ｐゴシック" pitchFamily="48" charset="-128"/>
              <a:cs typeface="+mn-cs"/>
            </a:endParaRPr>
          </a:p>
          <a:p>
            <a:r>
              <a:rPr lang="es-NI" altLang="en-US" sz="1100" noProof="0" dirty="0">
                <a:latin typeface="Arial" panose="020B0604020202020204" pitchFamily="34" charset="0"/>
                <a:ea typeface="ＭＳ Ｐゴシック" panose="020B0600070205080204" pitchFamily="34" charset="-128"/>
              </a:rPr>
              <a:t>https://www.who.int/docs/default-source/coronaviruse/situation-reports/20200306-sitrep-46-covid-19.pdf?sfvrsn=96b04adf_2 </a:t>
            </a:r>
          </a:p>
        </p:txBody>
      </p:sp>
      <p:sp>
        <p:nvSpPr>
          <p:cNvPr id="38916" name="Slide Number Placeholder 3">
            <a:extLst>
              <a:ext uri="{FF2B5EF4-FFF2-40B4-BE49-F238E27FC236}">
                <a16:creationId xmlns:a16="http://schemas.microsoft.com/office/drawing/2014/main" id="{9D879302-D9EA-497B-9BC7-6B2A9089CB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8AC4BAC-3A5C-4D73-9DB4-4A2CE40CB3AD}" type="slidenum">
              <a:rPr lang="en-US" altLang="en-US" sz="1200" baseline="0"/>
              <a:pPr/>
              <a:t>23</a:t>
            </a:fld>
            <a:endParaRPr lang="en-US" altLang="en-US" sz="1200" baseline="0" dirty="0"/>
          </a:p>
        </p:txBody>
      </p:sp>
      <p:sp>
        <p:nvSpPr>
          <p:cNvPr id="38917" name="Date Placeholder 4">
            <a:extLst>
              <a:ext uri="{FF2B5EF4-FFF2-40B4-BE49-F238E27FC236}">
                <a16:creationId xmlns:a16="http://schemas.microsoft.com/office/drawing/2014/main" id="{EE6476C2-26BD-46A2-9F36-DAAA3BA8D44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38918" name="Header Placeholder 5">
            <a:extLst>
              <a:ext uri="{FF2B5EF4-FFF2-40B4-BE49-F238E27FC236}">
                <a16:creationId xmlns:a16="http://schemas.microsoft.com/office/drawing/2014/main" id="{C78134FF-56B6-44E9-BE26-80981D7AAD9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38919" name="Footer Placeholder 6">
            <a:extLst>
              <a:ext uri="{FF2B5EF4-FFF2-40B4-BE49-F238E27FC236}">
                <a16:creationId xmlns:a16="http://schemas.microsoft.com/office/drawing/2014/main" id="{94C900EA-F761-4243-AC5E-EB16B8FEA8C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290509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t>Notas para el instructor: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altLang="en-US" b="1" noProof="0" dirty="0"/>
          </a:p>
          <a:p>
            <a:r>
              <a:rPr lang="es-NI" noProof="0" dirty="0"/>
              <a:t>Señale que la información cambia</a:t>
            </a:r>
            <a:r>
              <a:rPr lang="es-NI" baseline="0" noProof="0" dirty="0"/>
              <a:t> con rapidez de modo que es probable que estas cifras también cambien. Busque actualizaciones. </a:t>
            </a:r>
            <a:endParaRPr lang="es-NI" noProof="0" dirty="0"/>
          </a:p>
          <a:p>
            <a:r>
              <a:rPr lang="es-NI" noProof="0" dirty="0"/>
              <a:t>La tasa de letalidad se define como el porcentaje</a:t>
            </a:r>
            <a:r>
              <a:rPr lang="es-NI" baseline="0" noProof="0" dirty="0"/>
              <a:t> de personas infectadas que mueren por la infección. Ha habido un rango de estimados de la CFR. No conoceremos la CFR precisa durante algún tiempo porque el número real de personas infectadas, que es el denominador en el cálculo, se desconoce en este momento.</a:t>
            </a:r>
            <a:r>
              <a:rPr lang="es-NI" noProof="0" dirty="0"/>
              <a:t> </a:t>
            </a:r>
          </a:p>
          <a:p>
            <a:endParaRPr lang="es-NI" noProof="0" dirty="0"/>
          </a:p>
          <a:p>
            <a:r>
              <a:rPr lang="es-NI" noProof="0" dirty="0"/>
              <a:t>¿En que se diferencian el virus SARS CoV-2 y</a:t>
            </a:r>
            <a:r>
              <a:rPr lang="es-NI" baseline="0" noProof="0" dirty="0"/>
              <a:t> el virus de la </a:t>
            </a:r>
            <a:r>
              <a:rPr lang="es-NI" noProof="0" dirty="0"/>
              <a:t>influenza? </a:t>
            </a:r>
          </a:p>
          <a:p>
            <a:r>
              <a:rPr lang="es-NI" noProof="0" dirty="0"/>
              <a:t>La velocidad de transmisión es un importante punto de diferencia</a:t>
            </a:r>
            <a:r>
              <a:rPr lang="es-NI" baseline="0" noProof="0" dirty="0"/>
              <a:t> entre los dos virus. El virus de la influenza tiene un periodo de incubación medio más corto </a:t>
            </a:r>
            <a:r>
              <a:rPr lang="es-NI" noProof="0" dirty="0"/>
              <a:t>(el</a:t>
            </a:r>
            <a:r>
              <a:rPr lang="es-NI" baseline="0" noProof="0" dirty="0"/>
              <a:t> tiempo desde la infección hasta la aparición de síntomas) y un intervalo serial más corto </a:t>
            </a:r>
            <a:r>
              <a:rPr lang="es-NI" noProof="0" dirty="0"/>
              <a:t>(el tiempo entre casos sucesivos) que el SARS CoV-2. El intervalo</a:t>
            </a:r>
            <a:r>
              <a:rPr lang="es-NI" baseline="0" noProof="0" dirty="0"/>
              <a:t> </a:t>
            </a:r>
            <a:r>
              <a:rPr lang="es-NI" noProof="0" dirty="0"/>
              <a:t>serial para el SARS CoV-2 se</a:t>
            </a:r>
            <a:r>
              <a:rPr lang="es-NI" baseline="0" noProof="0" dirty="0"/>
              <a:t> estima que es de </a:t>
            </a:r>
            <a:r>
              <a:rPr lang="es-NI" noProof="0" dirty="0"/>
              <a:t>5 a 6 días, mientras que para</a:t>
            </a:r>
            <a:r>
              <a:rPr lang="es-NI" baseline="0" noProof="0" dirty="0"/>
              <a:t> el virus de la influenza es de 3 días. Esto significa que la influenza puede propagarse más rápido que el </a:t>
            </a:r>
            <a:r>
              <a:rPr lang="es-NI" noProof="0" dirty="0"/>
              <a:t>SARS CoV-2 .</a:t>
            </a:r>
          </a:p>
          <a:p>
            <a:endParaRPr lang="es-NI" noProof="0" dirty="0"/>
          </a:p>
          <a:p>
            <a:r>
              <a:rPr lang="es-NI" noProof="0" dirty="0"/>
              <a:t>Además, la transmisión</a:t>
            </a:r>
            <a:r>
              <a:rPr lang="es-NI" baseline="0" noProof="0" dirty="0"/>
              <a:t> en los primeros</a:t>
            </a:r>
            <a:r>
              <a:rPr lang="es-NI" noProof="0" dirty="0"/>
              <a:t> 3 a 5 días de la enfermedad,</a:t>
            </a:r>
            <a:r>
              <a:rPr lang="es-NI" baseline="0" noProof="0" dirty="0"/>
              <a:t> o potencialmente</a:t>
            </a:r>
            <a:r>
              <a:rPr lang="es-NI" noProof="0" dirty="0"/>
              <a:t> </a:t>
            </a:r>
            <a:r>
              <a:rPr lang="es-NI" baseline="0" noProof="0" dirty="0"/>
              <a:t>transmisión </a:t>
            </a:r>
            <a:r>
              <a:rPr lang="es-NI" baseline="0" noProof="0" dirty="0" err="1"/>
              <a:t>presintomática</a:t>
            </a:r>
            <a:r>
              <a:rPr lang="es-NI" noProof="0" dirty="0"/>
              <a:t> (transmisión</a:t>
            </a:r>
            <a:r>
              <a:rPr lang="es-NI" baseline="0" noProof="0" dirty="0"/>
              <a:t> del </a:t>
            </a:r>
            <a:r>
              <a:rPr lang="es-NI" noProof="0" dirty="0"/>
              <a:t>virus antes de la aparición de</a:t>
            </a:r>
            <a:r>
              <a:rPr lang="es-NI" baseline="0" noProof="0" dirty="0"/>
              <a:t> los síntomas</a:t>
            </a:r>
            <a:r>
              <a:rPr lang="es-NI" noProof="0" dirty="0"/>
              <a:t>) es un importante</a:t>
            </a:r>
            <a:r>
              <a:rPr lang="es-NI" baseline="0" noProof="0" dirty="0"/>
              <a:t> conductor de la transmisión para la </a:t>
            </a:r>
            <a:r>
              <a:rPr lang="es-NI" noProof="0" dirty="0"/>
              <a:t>influenza. Aunque</a:t>
            </a:r>
            <a:r>
              <a:rPr lang="es-NI" baseline="0" noProof="0" dirty="0"/>
              <a:t> sospechamos que la gente puede contagiar el </a:t>
            </a:r>
            <a:r>
              <a:rPr lang="es-NI" noProof="0" dirty="0"/>
              <a:t>SARS CoV-2 de veinticuatro</a:t>
            </a:r>
            <a:r>
              <a:rPr lang="es-NI" baseline="0" noProof="0" dirty="0"/>
              <a:t> a 48 horas antes de la aparición de síntomas, todavía no conocemos lo importante que esto es en la transmisión del virus. </a:t>
            </a:r>
            <a:endParaRPr lang="es-NI" noProof="0" dirty="0"/>
          </a:p>
          <a:p>
            <a:endParaRPr lang="es-NI" noProof="0" dirty="0"/>
          </a:p>
          <a:p>
            <a:r>
              <a:rPr lang="es-NI" noProof="0" dirty="0"/>
              <a:t>Se entiende que el</a:t>
            </a:r>
            <a:r>
              <a:rPr lang="es-NI" baseline="0" noProof="0" dirty="0"/>
              <a:t> número de reproducción (</a:t>
            </a:r>
            <a:r>
              <a:rPr lang="es-NI" noProof="0" dirty="0"/>
              <a:t>el número de casos</a:t>
            </a:r>
            <a:r>
              <a:rPr lang="es-NI" baseline="0" noProof="0" dirty="0"/>
              <a:t> secundarios generados por una persona infectada)</a:t>
            </a:r>
            <a:r>
              <a:rPr lang="en-US" baseline="0" noProof="0" dirty="0"/>
              <a:t> e</a:t>
            </a:r>
            <a:r>
              <a:rPr lang="es-NI" baseline="0" noProof="0" dirty="0"/>
              <a:t>s de entre </a:t>
            </a:r>
            <a:r>
              <a:rPr lang="es-NI" noProof="0" dirty="0"/>
              <a:t>2 y 2.5 para el SARS CoV-2 , mayor que para la influenza. Sin</a:t>
            </a:r>
            <a:r>
              <a:rPr lang="es-NI" baseline="0" noProof="0" dirty="0"/>
              <a:t> embargo, los estimados tanto para el </a:t>
            </a:r>
            <a:r>
              <a:rPr lang="es-NI" noProof="0" dirty="0"/>
              <a:t>SARS CoV-2 como para el virus de la influenza son muy específicos al contexto y al tiempo, lo que dificulta</a:t>
            </a:r>
            <a:r>
              <a:rPr lang="es-NI" baseline="0" noProof="0" dirty="0"/>
              <a:t> hacer comparaciones directas. </a:t>
            </a:r>
            <a:endParaRPr lang="es-NI" noProof="0" dirty="0"/>
          </a:p>
          <a:p>
            <a:endParaRPr lang="es-NI" noProof="0" dirty="0"/>
          </a:p>
          <a:p>
            <a:r>
              <a:rPr lang="es-NI" noProof="0" dirty="0"/>
              <a:t>Los niños son importantes conductores de la transmisión</a:t>
            </a:r>
            <a:r>
              <a:rPr lang="es-NI" baseline="0" noProof="0" dirty="0"/>
              <a:t> del virus de la influenza en la comunidad. Para el </a:t>
            </a:r>
            <a:r>
              <a:rPr lang="es-NI" noProof="0" dirty="0"/>
              <a:t>SARS CoV-2 , los datos preliminares indican que</a:t>
            </a:r>
            <a:r>
              <a:rPr lang="es-NI" baseline="0" noProof="0" dirty="0"/>
              <a:t> los niños son menos afectados que los adultos y que las tasas clínicas de ataque en el grupo de edad 0-19 son bajas. Datos preliminares adicionales de estudios de transmisión en el hogar en China sugieren que los niños son infectados por los adultos, en lugar de al revés. </a:t>
            </a:r>
            <a:endParaRPr lang="es-NI" noProof="0" dirty="0"/>
          </a:p>
          <a:p>
            <a:endParaRPr lang="es-NI" noProof="0" dirty="0"/>
          </a:p>
          <a:p>
            <a:r>
              <a:rPr lang="es-NI" noProof="0" dirty="0"/>
              <a:t>Si bien la gama de síntomas para</a:t>
            </a:r>
            <a:r>
              <a:rPr lang="es-NI" baseline="0" noProof="0" dirty="0"/>
              <a:t> los dos virus es </a:t>
            </a:r>
            <a:r>
              <a:rPr lang="es-NI" noProof="0" dirty="0"/>
              <a:t>similar, la fracción con enfermedad grave parece ser distinta. Para el SARS CoV-2, los datos a la fecha sugieren que el 80% de las infecciones son leves o asintomáticas, el 15% son infección grave, requiriendo oxígeno y el 5% son</a:t>
            </a:r>
            <a:r>
              <a:rPr lang="es-NI" baseline="0" noProof="0" dirty="0"/>
              <a:t> infecciones críticas, requiriendo ventilación. Estas fracciones de infección grave y crítica serían más altas que lo que se observa para la infección de la influenza.</a:t>
            </a:r>
            <a:endParaRPr lang="es-NI" noProof="0" dirty="0"/>
          </a:p>
          <a:p>
            <a:endParaRPr lang="es-NI" noProof="0" dirty="0"/>
          </a:p>
          <a:p>
            <a:r>
              <a:rPr lang="es-NI" noProof="0" dirty="0"/>
              <a:t>Las personas que corren</a:t>
            </a:r>
            <a:r>
              <a:rPr lang="es-NI" baseline="0" noProof="0" dirty="0"/>
              <a:t> el mayor riesgo por infección grave de influenza son los niños, las mujeres embarazadas, las personas mayores, las que tienen condiciones médicas crónicas preexistentes y las personas con el sistema inmunitario deprimido. En cambio, para el COVID</a:t>
            </a:r>
            <a:r>
              <a:rPr lang="es-NI" noProof="0" dirty="0"/>
              <a:t>-19, lo que sabemos </a:t>
            </a:r>
            <a:r>
              <a:rPr lang="es-NI" baseline="0" noProof="0" dirty="0"/>
              <a:t>actualmente es que la edad</a:t>
            </a:r>
            <a:r>
              <a:rPr lang="es-NI" noProof="0" dirty="0"/>
              <a:t> más avanzada y las</a:t>
            </a:r>
            <a:r>
              <a:rPr lang="es-NI" baseline="0" noProof="0" dirty="0"/>
              <a:t> condiciones preexistentes aumentan el riesgo de infección grave.</a:t>
            </a:r>
            <a:r>
              <a:rPr lang="es-NI" noProof="0" dirty="0"/>
              <a:t> </a:t>
            </a:r>
          </a:p>
          <a:p>
            <a:endParaRPr lang="es-NI" noProof="0" dirty="0"/>
          </a:p>
          <a:p>
            <a:r>
              <a:rPr lang="es-NI" noProof="0" dirty="0"/>
              <a:t>La letalidad del COVID-19 parece</a:t>
            </a:r>
            <a:r>
              <a:rPr lang="es-NI" baseline="0" noProof="0" dirty="0"/>
              <a:t> mayor que la de la </a:t>
            </a:r>
            <a:r>
              <a:rPr lang="es-NI" noProof="0" dirty="0"/>
              <a:t>influenza, especialmente la influenza estacional. Aunque llevará algún </a:t>
            </a:r>
            <a:r>
              <a:rPr lang="es-NI" baseline="0" noProof="0" dirty="0"/>
              <a:t>tiempo entender plenamente la verdadera letalidad del COVID</a:t>
            </a:r>
            <a:r>
              <a:rPr lang="es-NI" noProof="0" dirty="0"/>
              <a:t>-19,</a:t>
            </a:r>
            <a:r>
              <a:rPr lang="es-NI" baseline="0" noProof="0" dirty="0"/>
              <a:t> los datos a la fecha indican que la tasa bruta de letalidad </a:t>
            </a:r>
            <a:r>
              <a:rPr lang="es-NI" noProof="0" dirty="0"/>
              <a:t>(el número de muertes reportadas</a:t>
            </a:r>
            <a:r>
              <a:rPr lang="es-NI" baseline="0" noProof="0" dirty="0"/>
              <a:t> dividido entre los casos reportados) es de entre el </a:t>
            </a:r>
            <a:r>
              <a:rPr lang="es-NI" noProof="0" dirty="0"/>
              <a:t>3-4%, la tasa de letalidad</a:t>
            </a:r>
            <a:r>
              <a:rPr lang="es-NI" baseline="0" noProof="0" dirty="0"/>
              <a:t> de la infección </a:t>
            </a:r>
            <a:r>
              <a:rPr lang="es-NI" noProof="0" dirty="0"/>
              <a:t>(el número de muertes reportadas dividido</a:t>
            </a:r>
            <a:r>
              <a:rPr lang="es-NI" baseline="0" noProof="0" dirty="0"/>
              <a:t> entre el número de infecciones) será menor. Para la influenza estacional, la letalidad suele encontrarse bastante debajo del </a:t>
            </a:r>
            <a:r>
              <a:rPr lang="es-NI" noProof="0" dirty="0"/>
              <a:t>0.1%. Sin embargo, la letalidad</a:t>
            </a:r>
            <a:r>
              <a:rPr lang="es-NI" baseline="0" noProof="0" dirty="0"/>
              <a:t> está en gran medida determinada por el acceso a los servicios de salud y su calidad.</a:t>
            </a:r>
            <a:endParaRPr lang="es-NI" noProof="0" dirty="0"/>
          </a:p>
          <a:p>
            <a:endParaRPr lang="es-NI" noProof="0" dirty="0"/>
          </a:p>
          <a:p>
            <a:r>
              <a:rPr lang="es-NI" noProof="0" dirty="0"/>
              <a:t>https://www.who.int/docs/default-source/coronaviruse/situation-reports/20200306-sitrep-46-covid-19.pdf?sfvrsn=96b04adf_2 </a:t>
            </a:r>
          </a:p>
          <a:p>
            <a:endParaRPr lang="es-NI" altLang="en-US" b="0" noProof="0" dirty="0"/>
          </a:p>
          <a:p>
            <a:r>
              <a:rPr lang="es-NI" altLang="en-US" b="0" noProof="0" dirty="0"/>
              <a:t>Fuente: </a:t>
            </a:r>
            <a:r>
              <a:rPr lang="es-NI" altLang="en-US" b="0" i="1" noProof="0" dirty="0" err="1"/>
              <a:t>Similarity</a:t>
            </a:r>
            <a:r>
              <a:rPr lang="es-NI" altLang="en-US" b="0" i="1" noProof="0" dirty="0"/>
              <a:t> in Case </a:t>
            </a:r>
            <a:r>
              <a:rPr lang="es-NI" altLang="en-US" b="0" i="1" noProof="0" dirty="0" err="1"/>
              <a:t>Fatality</a:t>
            </a:r>
            <a:r>
              <a:rPr lang="es-NI" altLang="en-US" b="0" i="1" noProof="0" dirty="0"/>
              <a:t> </a:t>
            </a:r>
            <a:r>
              <a:rPr lang="es-NI" altLang="en-US" b="0" i="1" noProof="0" dirty="0" err="1"/>
              <a:t>Rates</a:t>
            </a:r>
            <a:r>
              <a:rPr lang="es-NI" altLang="en-US" b="0" i="1" noProof="0" dirty="0"/>
              <a:t> (CFR) of COVID-19/SARS-COV-2 in </a:t>
            </a:r>
            <a:r>
              <a:rPr lang="es-NI" altLang="en-US" b="0" i="1" noProof="0" dirty="0" err="1"/>
              <a:t>Italy</a:t>
            </a:r>
            <a:r>
              <a:rPr lang="es-NI" altLang="en-US" b="0" i="1" noProof="0" dirty="0"/>
              <a:t> and China, </a:t>
            </a:r>
            <a:r>
              <a:rPr lang="es-NI" altLang="en-US" b="0" i="0" noProof="0" dirty="0" err="1"/>
              <a:t>Journal</a:t>
            </a:r>
            <a:r>
              <a:rPr lang="es-NI" altLang="en-US" b="0" i="0" noProof="0" dirty="0"/>
              <a:t> of </a:t>
            </a:r>
            <a:r>
              <a:rPr lang="es-NI" altLang="en-US" b="0" i="0" noProof="0" dirty="0" err="1"/>
              <a:t>Infectious</a:t>
            </a:r>
            <a:r>
              <a:rPr lang="es-NI" altLang="en-US" b="0" i="0" noProof="0" dirty="0"/>
              <a:t> </a:t>
            </a:r>
            <a:r>
              <a:rPr lang="es-NI" altLang="en-US" b="0" i="0" noProof="0" dirty="0" err="1"/>
              <a:t>Diseases</a:t>
            </a:r>
            <a:r>
              <a:rPr lang="es-NI" altLang="en-US" b="0" i="0" noProof="0" dirty="0"/>
              <a:t> in </a:t>
            </a:r>
            <a:r>
              <a:rPr lang="es-NI" altLang="en-US" b="0" i="0" noProof="0" dirty="0" err="1"/>
              <a:t>Developing</a:t>
            </a:r>
            <a:r>
              <a:rPr lang="es-NI" altLang="en-US" b="0" i="0" noProof="0" dirty="0"/>
              <a:t> </a:t>
            </a:r>
            <a:r>
              <a:rPr lang="es-NI" altLang="en-US" b="0" i="0" noProof="0" dirty="0" err="1"/>
              <a:t>Countries</a:t>
            </a:r>
            <a:r>
              <a:rPr lang="es-NI" altLang="en-US" b="0" noProof="0" dirty="0"/>
              <a:t>, </a:t>
            </a:r>
            <a:r>
              <a:rPr lang="es-NI" altLang="en-US" b="0" noProof="0" dirty="0" err="1"/>
              <a:t>Vol</a:t>
            </a:r>
            <a:r>
              <a:rPr lang="es-NI" altLang="en-US" b="0" noProof="0" dirty="0"/>
              <a:t> 14, No.02, febrero</a:t>
            </a:r>
            <a:r>
              <a:rPr lang="es-NI" altLang="en-US" b="0" baseline="0" noProof="0" dirty="0"/>
              <a:t> </a:t>
            </a:r>
            <a:r>
              <a:rPr lang="es-NI" altLang="en-US" b="0" noProof="0" dirty="0"/>
              <a:t>2020, </a:t>
            </a:r>
            <a:r>
              <a:rPr lang="es-NI" noProof="0" dirty="0">
                <a:hlinkClick r:id="rId3"/>
              </a:rPr>
              <a:t>https://jidc.org/index.php/journal/article/view/32146445</a:t>
            </a:r>
            <a:endParaRPr lang="es-NI" noProof="0" dirty="0"/>
          </a:p>
          <a:p>
            <a:r>
              <a:rPr lang="es-NI" noProof="0" dirty="0"/>
              <a:t> </a:t>
            </a:r>
          </a:p>
          <a:p>
            <a:r>
              <a:rPr lang="es-NI" i="1" noProof="0" dirty="0" err="1"/>
              <a:t>Study</a:t>
            </a:r>
            <a:r>
              <a:rPr lang="es-NI" i="1" noProof="0" dirty="0"/>
              <a:t> of 72,000 COVID-19 </a:t>
            </a:r>
            <a:r>
              <a:rPr lang="es-NI" i="1" noProof="0" dirty="0" err="1"/>
              <a:t>patients</a:t>
            </a:r>
            <a:r>
              <a:rPr lang="es-NI" i="1" noProof="0" dirty="0"/>
              <a:t> </a:t>
            </a:r>
            <a:r>
              <a:rPr lang="es-NI" i="1" noProof="0" dirty="0" err="1"/>
              <a:t>finds</a:t>
            </a:r>
            <a:r>
              <a:rPr lang="es-NI" i="1" noProof="0" dirty="0"/>
              <a:t> 2.3% </a:t>
            </a:r>
            <a:r>
              <a:rPr lang="es-NI" i="1" noProof="0" dirty="0" err="1"/>
              <a:t>death</a:t>
            </a:r>
            <a:r>
              <a:rPr lang="es-NI" i="1" noProof="0" dirty="0"/>
              <a:t> </a:t>
            </a:r>
            <a:r>
              <a:rPr lang="es-NI" i="1" noProof="0" dirty="0" err="1"/>
              <a:t>rate</a:t>
            </a:r>
            <a:r>
              <a:rPr lang="es-NI" noProof="0" dirty="0"/>
              <a:t>, CIDRAP, </a:t>
            </a:r>
            <a:r>
              <a:rPr lang="es-NI" noProof="0" dirty="0" err="1"/>
              <a:t>Stephanie</a:t>
            </a:r>
            <a:r>
              <a:rPr lang="es-NI" noProof="0" dirty="0"/>
              <a:t> </a:t>
            </a:r>
            <a:r>
              <a:rPr lang="es-NI" noProof="0" dirty="0" err="1"/>
              <a:t>Soucheray</a:t>
            </a:r>
            <a:r>
              <a:rPr lang="es-NI" noProof="0" dirty="0"/>
              <a:t>, CIDRAP News, 24 de febrero, 2020, </a:t>
            </a:r>
            <a:r>
              <a:rPr lang="es-NI" noProof="0" dirty="0">
                <a:hlinkClick r:id="rId4"/>
              </a:rPr>
              <a:t>http://www.cidrap.umn.edu/news-perspective/2020/02/study-72000-covid-19-patients-finds-23-death-rate</a:t>
            </a:r>
            <a:endParaRPr lang="es-NI" noProof="0" dirty="0"/>
          </a:p>
          <a:p>
            <a:endParaRPr lang="es-NI" noProof="0" dirty="0"/>
          </a:p>
          <a:p>
            <a:endParaRPr lang="es-NI" noProof="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24</a:t>
            </a:fld>
            <a:endParaRPr lang="en-US" altLang="en-US" dirty="0"/>
          </a:p>
        </p:txBody>
      </p:sp>
    </p:spTree>
    <p:extLst>
      <p:ext uri="{BB962C8B-B14F-4D97-AF65-F5344CB8AC3E}">
        <p14:creationId xmlns:p14="http://schemas.microsoft.com/office/powerpoint/2010/main" val="3119398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5BE16F6-9DF1-4EB1-906F-366AF76F8C9D}"/>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23CDF2FF-EB10-4E90-840B-C7CD066118F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t>Notas para el instructor: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Una pandemia de influenza es un</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brote de gripe mucho más grave. Ocurre</a:t>
            </a:r>
            <a:r>
              <a:rPr lang="es-NI" altLang="en-US" baseline="0" noProof="0" dirty="0">
                <a:latin typeface="Arial" panose="020B0604020202020204" pitchFamily="34" charset="0"/>
                <a:ea typeface="ＭＳ Ｐゴシック" panose="020B0600070205080204" pitchFamily="34" charset="-128"/>
              </a:rPr>
              <a:t> una pandemia de influenza cuando aparece una nueva cepa del virus de la influenza, que provoca una enfermedad grave en los humanos y se propaga con facilidad de persona a persona en todo el mundo. La enfermedad es muy contagiosa porque la gente no tiene inmunidad.</a:t>
            </a:r>
            <a:r>
              <a:rPr lang="es-NI" altLang="en-US" noProof="0" dirty="0">
                <a:latin typeface="Arial" panose="020B0604020202020204" pitchFamily="34" charset="0"/>
                <a:ea typeface="ＭＳ Ｐゴシック" panose="020B0600070205080204" pitchFamily="34" charset="-128"/>
              </a:rPr>
              <a:t>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Las pandemias de influenza del pasado han llevado a altos</a:t>
            </a:r>
            <a:r>
              <a:rPr lang="es-NI" altLang="en-US" baseline="0" noProof="0" dirty="0">
                <a:latin typeface="Arial" panose="020B0604020202020204" pitchFamily="34" charset="0"/>
                <a:ea typeface="ＭＳ Ｐゴシック" panose="020B0600070205080204" pitchFamily="34" charset="-128"/>
              </a:rPr>
              <a:t> niveles de enfermedad, muerte, trastornos sociales y pérdidas económicas. En el siglo pasado hubo tres de estas pandemias. Los brotes de influenza de </a:t>
            </a:r>
            <a:r>
              <a:rPr lang="es-NI" altLang="en-US" noProof="0" dirty="0">
                <a:latin typeface="Arial" panose="020B0604020202020204" pitchFamily="34" charset="0"/>
                <a:ea typeface="ＭＳ Ｐゴシック" panose="020B0600070205080204" pitchFamily="34" charset="-128"/>
              </a:rPr>
              <a:t>1918, 1957, y 1968 causaron la muerte de</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al menos cuarenta</a:t>
            </a:r>
            <a:r>
              <a:rPr lang="es-NI" altLang="en-US" baseline="0" noProof="0" dirty="0">
                <a:latin typeface="Arial" panose="020B0604020202020204" pitchFamily="34" charset="0"/>
                <a:ea typeface="ＭＳ Ｐゴシック" panose="020B0600070205080204" pitchFamily="34" charset="-128"/>
              </a:rPr>
              <a:t> millones, dos millones y un millón de personas en todo el mundo, respectivamente.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Aunque el COVID-19 no es la influenza, su facilidad de transmisión</a:t>
            </a:r>
            <a:r>
              <a:rPr lang="es-NI" altLang="en-US" baseline="0" noProof="0" dirty="0">
                <a:latin typeface="Arial" panose="020B0604020202020204" pitchFamily="34" charset="0"/>
                <a:ea typeface="ＭＳ Ｐゴシック" panose="020B0600070205080204" pitchFamily="34" charset="-128"/>
              </a:rPr>
              <a:t> y la gravedad de la enfermedad pueden llevar a un alto nivel de muertes, enfermedades, trastornos sociales y pérdidas económicas como ha sucedido en las pandemias anteriores. </a:t>
            </a:r>
            <a:endParaRPr lang="es-NI" altLang="en-US" noProof="0" dirty="0">
              <a:latin typeface="Arial" panose="020B0604020202020204" pitchFamily="34" charset="0"/>
              <a:ea typeface="ＭＳ Ｐゴシック" panose="020B0600070205080204" pitchFamily="34" charset="-128"/>
            </a:endParaRPr>
          </a:p>
        </p:txBody>
      </p:sp>
      <p:sp>
        <p:nvSpPr>
          <p:cNvPr id="40964" name="Slide Number Placeholder 3">
            <a:extLst>
              <a:ext uri="{FF2B5EF4-FFF2-40B4-BE49-F238E27FC236}">
                <a16:creationId xmlns:a16="http://schemas.microsoft.com/office/drawing/2014/main" id="{00A7D079-D683-46C9-B5A5-7A2A3C20AB7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60FE8C88-C6FA-4EE8-8305-6A07B2F73D05}" type="slidenum">
              <a:rPr lang="en-US" altLang="en-US" sz="1200" baseline="0"/>
              <a:pPr/>
              <a:t>25</a:t>
            </a:fld>
            <a:endParaRPr lang="en-US" altLang="en-US" sz="1200" baseline="0" dirty="0"/>
          </a:p>
        </p:txBody>
      </p:sp>
      <p:sp>
        <p:nvSpPr>
          <p:cNvPr id="40965" name="Date Placeholder 4">
            <a:extLst>
              <a:ext uri="{FF2B5EF4-FFF2-40B4-BE49-F238E27FC236}">
                <a16:creationId xmlns:a16="http://schemas.microsoft.com/office/drawing/2014/main" id="{BD6C3AD3-E91B-4014-BDB5-A3A59D7B441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40966" name="Header Placeholder 5">
            <a:extLst>
              <a:ext uri="{FF2B5EF4-FFF2-40B4-BE49-F238E27FC236}">
                <a16:creationId xmlns:a16="http://schemas.microsoft.com/office/drawing/2014/main" id="{99DF15E5-25B3-4F8A-8187-48DD5C9E7F5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40967" name="Footer Placeholder 6">
            <a:extLst>
              <a:ext uri="{FF2B5EF4-FFF2-40B4-BE49-F238E27FC236}">
                <a16:creationId xmlns:a16="http://schemas.microsoft.com/office/drawing/2014/main" id="{D9F41E28-BB8B-4BFB-A20E-CDCA8E9CC09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8" name="7 CuadroTexto"/>
          <p:cNvSpPr txBox="1"/>
          <p:nvPr/>
        </p:nvSpPr>
        <p:spPr>
          <a:xfrm>
            <a:off x="1608137" y="3741737"/>
            <a:ext cx="1828800" cy="246221"/>
          </a:xfrm>
          <a:prstGeom prst="rect">
            <a:avLst/>
          </a:prstGeom>
          <a:noFill/>
        </p:spPr>
        <p:txBody>
          <a:bodyPr wrap="square" rtlCol="0">
            <a:spAutoFit/>
          </a:bodyPr>
          <a:lstStyle/>
          <a:p>
            <a:pPr>
              <a:buNone/>
            </a:pPr>
            <a:r>
              <a:rPr lang="es-NI" sz="1000" dirty="0">
                <a:solidFill>
                  <a:srgbClr val="FF0000"/>
                </a:solidFill>
              </a:rPr>
              <a:t>La pandemia más mortífera</a:t>
            </a:r>
          </a:p>
        </p:txBody>
      </p:sp>
    </p:spTree>
    <p:extLst>
      <p:ext uri="{BB962C8B-B14F-4D97-AF65-F5344CB8AC3E}">
        <p14:creationId xmlns:p14="http://schemas.microsoft.com/office/powerpoint/2010/main" val="3512715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D746AC8E-93DC-428A-8D0D-069E14FF966F}"/>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AE266AAE-D924-4C1A-99E7-336102BB286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NI" altLang="en-US" b="1" noProof="0" dirty="0">
                <a:latin typeface="Arial" panose="020B0604020202020204" pitchFamily="34" charset="0"/>
                <a:ea typeface="ＭＳ Ｐゴシック" panose="020B0600070205080204" pitchFamily="34" charset="-128"/>
              </a:rPr>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Las directrices</a:t>
            </a:r>
            <a:r>
              <a:rPr lang="es-NI" altLang="en-US" baseline="0" noProof="0" dirty="0">
                <a:latin typeface="Arial" panose="020B0604020202020204" pitchFamily="34" charset="0"/>
                <a:ea typeface="ＭＳ Ｐゴシック" panose="020B0600070205080204" pitchFamily="34" charset="-128"/>
              </a:rPr>
              <a:t> médicas aconsejan a las personas con síntomas leves de la enfermedad que se queden en casa a menos que sea una emergencia. Para reducir el riesgo de adquirir o propagar la enfermedad, quédese en casa si se siente enfermo, incluso aunque sus síntomas sean leves. No vaya al trabajo, a la escuela o a lugares públicos, y evite el transporte público. Los síntomas de fiebre deben tratarse y para prevenir la deshidratación y los dolores corporales. Llame a su proveedor de servicios de salud si desarrolla una fiebre alta, tiene dificultad para respirar y otros síntomas graves.</a:t>
            </a:r>
            <a:r>
              <a:rPr lang="es-NI" altLang="en-US" noProof="0" dirty="0">
                <a:latin typeface="Arial" panose="020B0604020202020204" pitchFamily="34" charset="0"/>
                <a:ea typeface="ＭＳ Ｐゴシック" panose="020B0600070205080204" pitchFamily="34" charset="-128"/>
              </a:rPr>
              <a:t> https://www.cdc.gov/coronavirus/2019-ncov/if-you-are-sick/steps-when-sick.html</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Si</a:t>
            </a:r>
            <a:r>
              <a:rPr lang="es-NI" altLang="en-US" baseline="0" noProof="0" dirty="0">
                <a:latin typeface="Arial" panose="020B0604020202020204" pitchFamily="34" charset="0"/>
                <a:ea typeface="ＭＳ Ｐゴシック" panose="020B0600070205080204" pitchFamily="34" charset="-128"/>
              </a:rPr>
              <a:t> sus síntomas son graves o siente que necesita atención médica, llame por teléfono antes de acudir al consultorio de un médico, a un centro de atención de urgencias o a una sala de emergencia. Describa sus síntomas por teléfono.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Aunque</a:t>
            </a:r>
            <a:r>
              <a:rPr lang="es-NI" altLang="en-US" baseline="0" noProof="0" dirty="0">
                <a:latin typeface="Arial" panose="020B0604020202020204" pitchFamily="34" charset="0"/>
                <a:ea typeface="ＭＳ Ｐゴシック" panose="020B0600070205080204" pitchFamily="34" charset="-128"/>
              </a:rPr>
              <a:t> una vacuna es una parte medular del esfuerzo para prevenir infecciones y enfermedades, no existe un tratamiento antiviral específico recomendado para COVID</a:t>
            </a:r>
            <a:r>
              <a:rPr lang="es-NI" noProof="0" dirty="0"/>
              <a:t>-19. La gente con COVID-19 debe recibir tratamiento de apoyo para ayudar a aliviar</a:t>
            </a:r>
            <a:r>
              <a:rPr lang="es-NI" baseline="0" noProof="0" dirty="0"/>
              <a:t> los síntomas. Para los casos graves, el tratamiento debe incluir suplemento de oxígeno y cuidado dirigido a sostener las funciones de los órganos vitales, según sea necesario.</a:t>
            </a:r>
            <a:endParaRPr lang="es-NI" noProof="0" dirty="0"/>
          </a:p>
          <a:p>
            <a:endParaRPr lang="es-NI" sz="1200" b="0" i="0" u="none" strike="noStrike" kern="1200" baseline="0" noProof="0" dirty="0">
              <a:solidFill>
                <a:schemeClr val="tx1"/>
              </a:solidFill>
              <a:latin typeface="Arial" charset="0"/>
              <a:ea typeface="ＭＳ Ｐゴシック" pitchFamily="48" charset="-128"/>
              <a:cs typeface="+mn-cs"/>
            </a:endParaRPr>
          </a:p>
          <a:p>
            <a:r>
              <a:rPr lang="es-NI" altLang="en-US" noProof="0" dirty="0">
                <a:latin typeface="Arial" panose="020B0604020202020204" pitchFamily="34" charset="0"/>
                <a:ea typeface="ＭＳ Ｐゴシック" panose="020B0600070205080204" pitchFamily="34" charset="-128"/>
              </a:rPr>
              <a:t>Desafortunadamente, los virus como el coronavirus, aparecen y comienzan a propagarse antes de que exista una vacuna disponible. Con un virus nuevo, en este</a:t>
            </a:r>
            <a:r>
              <a:rPr lang="es-NI" altLang="en-US" baseline="0" noProof="0" dirty="0">
                <a:latin typeface="Arial" panose="020B0604020202020204" pitchFamily="34" charset="0"/>
                <a:ea typeface="ＭＳ Ｐゴシック" panose="020B0600070205080204" pitchFamily="34" charset="-128"/>
              </a:rPr>
              <a:t> caso el </a:t>
            </a:r>
            <a:r>
              <a:rPr lang="es-NI" noProof="0" dirty="0"/>
              <a:t>SARS-CoV-2</a:t>
            </a:r>
            <a:r>
              <a:rPr lang="es-NI" altLang="en-US" noProof="0" dirty="0">
                <a:latin typeface="Arial" panose="020B0604020202020204" pitchFamily="34" charset="0"/>
                <a:ea typeface="ＭＳ Ｐゴシック" panose="020B0600070205080204" pitchFamily="34" charset="-128"/>
              </a:rPr>
              <a:t>, la población tiene poca o ninguna inmunidad ante</a:t>
            </a:r>
            <a:r>
              <a:rPr lang="es-NI" altLang="en-US" baseline="0" noProof="0" dirty="0">
                <a:latin typeface="Arial" panose="020B0604020202020204" pitchFamily="34" charset="0"/>
                <a:ea typeface="ＭＳ Ｐゴシック" panose="020B0600070205080204" pitchFamily="34" charset="-128"/>
              </a:rPr>
              <a:t> el virus.</a:t>
            </a:r>
            <a:r>
              <a:rPr lang="es-NI" altLang="en-US" noProof="0" dirty="0">
                <a:latin typeface="Arial" panose="020B0604020202020204" pitchFamily="34" charset="0"/>
                <a:ea typeface="ＭＳ Ｐゴシック" panose="020B0600070205080204" pitchFamily="34" charset="-128"/>
              </a:rPr>
              <a:t>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Incluso</a:t>
            </a:r>
            <a:r>
              <a:rPr lang="es-NI" altLang="en-US" baseline="0" noProof="0" dirty="0">
                <a:latin typeface="Arial" panose="020B0604020202020204" pitchFamily="34" charset="0"/>
                <a:ea typeface="ＭＳ Ｐゴシック" panose="020B0600070205080204" pitchFamily="34" charset="-128"/>
              </a:rPr>
              <a:t> cuando haya una vacuna, algunas personas no se vacunarán. Las vacunas se prueban para asegurar que son seguras y eficaces para la mayoría de las personas. Sin embargo, las vacunas normalmente pueden tener efectos secundarios y plantear riesgos de salud importantes para las personas vulnerables. Otras personas que consideran que no corren el riesgo de reacciones graves podrían decidir no recibir la vacuna por motivos diversos.</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También existe la posibilidad de que el virus</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SARS-CoV-2 pueda mutar, o cambiar con el tiempo, lo que</a:t>
            </a:r>
            <a:r>
              <a:rPr lang="es-NI" altLang="en-US" baseline="0" noProof="0" dirty="0">
                <a:latin typeface="Arial" panose="020B0604020202020204" pitchFamily="34" charset="0"/>
                <a:ea typeface="ＭＳ Ｐゴシック" panose="020B0600070205080204" pitchFamily="34" charset="-128"/>
              </a:rPr>
              <a:t> podría reducir la capacidad de la vacuna para prevenir la infección.</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Actualmente</a:t>
            </a:r>
            <a:r>
              <a:rPr lang="es-NI" altLang="en-US" baseline="0" noProof="0" dirty="0">
                <a:latin typeface="Arial" panose="020B0604020202020204" pitchFamily="34" charset="0"/>
                <a:ea typeface="ＭＳ Ｐゴシック" panose="020B0600070205080204" pitchFamily="34" charset="-128"/>
              </a:rPr>
              <a:t> se están desarrollando y probando medicinas y vacunas experimentales. </a:t>
            </a:r>
            <a:endParaRPr lang="es-NI" altLang="en-US" noProof="0" dirty="0">
              <a:latin typeface="Arial" panose="020B0604020202020204" pitchFamily="34" charset="0"/>
              <a:ea typeface="ＭＳ Ｐゴシック" panose="020B0600070205080204" pitchFamily="34" charset="-128"/>
            </a:endParaRPr>
          </a:p>
        </p:txBody>
      </p:sp>
      <p:sp>
        <p:nvSpPr>
          <p:cNvPr id="43012" name="Slide Number Placeholder 3">
            <a:extLst>
              <a:ext uri="{FF2B5EF4-FFF2-40B4-BE49-F238E27FC236}">
                <a16:creationId xmlns:a16="http://schemas.microsoft.com/office/drawing/2014/main" id="{3BFB39F1-059A-43BD-8A58-9D04489A97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8FCD589-94B9-41EA-A57E-C9C0A9E05AEA}" type="slidenum">
              <a:rPr lang="en-US" altLang="en-US" sz="1200" baseline="0"/>
              <a:pPr/>
              <a:t>26</a:t>
            </a:fld>
            <a:endParaRPr lang="en-US" altLang="en-US" sz="1200" baseline="0" dirty="0"/>
          </a:p>
        </p:txBody>
      </p:sp>
      <p:sp>
        <p:nvSpPr>
          <p:cNvPr id="43013" name="Date Placeholder 4">
            <a:extLst>
              <a:ext uri="{FF2B5EF4-FFF2-40B4-BE49-F238E27FC236}">
                <a16:creationId xmlns:a16="http://schemas.microsoft.com/office/drawing/2014/main" id="{DD859C70-522C-42A3-9951-ECB312777D1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43014" name="Header Placeholder 5">
            <a:extLst>
              <a:ext uri="{FF2B5EF4-FFF2-40B4-BE49-F238E27FC236}">
                <a16:creationId xmlns:a16="http://schemas.microsoft.com/office/drawing/2014/main" id="{902A3737-ADE4-4B4F-9EE6-16F34B0D216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43015" name="Footer Placeholder 6">
            <a:extLst>
              <a:ext uri="{FF2B5EF4-FFF2-40B4-BE49-F238E27FC236}">
                <a16:creationId xmlns:a16="http://schemas.microsoft.com/office/drawing/2014/main" id="{8039F801-D46A-4ACA-84F9-5A1C00A3BE0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449023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D382E294-069D-4E5F-AA3E-5926B29A81B2}"/>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95E0FA37-4309-42BD-9F2A-6512503694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latin typeface="Arial" panose="020B0604020202020204" pitchFamily="34" charset="0"/>
                <a:ea typeface="ＭＳ Ｐゴシック" panose="020B0600070205080204" pitchFamily="34" charset="-128"/>
              </a:rPr>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47108" name="Slide Number Placeholder 3">
            <a:extLst>
              <a:ext uri="{FF2B5EF4-FFF2-40B4-BE49-F238E27FC236}">
                <a16:creationId xmlns:a16="http://schemas.microsoft.com/office/drawing/2014/main" id="{641D7F56-52FD-46EB-9100-C65BC98B4E2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6F6BA3B7-6FB0-4304-94D1-B250D89AC56C}" type="slidenum">
              <a:rPr lang="en-US" altLang="en-US" sz="1200" baseline="0"/>
              <a:pPr/>
              <a:t>27</a:t>
            </a:fld>
            <a:endParaRPr lang="en-US" altLang="en-US" sz="1200" baseline="0" dirty="0"/>
          </a:p>
        </p:txBody>
      </p:sp>
      <p:sp>
        <p:nvSpPr>
          <p:cNvPr id="47109" name="Date Placeholder 4">
            <a:extLst>
              <a:ext uri="{FF2B5EF4-FFF2-40B4-BE49-F238E27FC236}">
                <a16:creationId xmlns:a16="http://schemas.microsoft.com/office/drawing/2014/main" id="{AE237488-B67F-443F-A390-0FF92B46F32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47110" name="Header Placeholder 5">
            <a:extLst>
              <a:ext uri="{FF2B5EF4-FFF2-40B4-BE49-F238E27FC236}">
                <a16:creationId xmlns:a16="http://schemas.microsoft.com/office/drawing/2014/main" id="{81ED9545-9139-4A5E-BE9F-15593D62781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47111" name="Footer Placeholder 6">
            <a:extLst>
              <a:ext uri="{FF2B5EF4-FFF2-40B4-BE49-F238E27FC236}">
                <a16:creationId xmlns:a16="http://schemas.microsoft.com/office/drawing/2014/main" id="{8595477B-A37C-492B-A86B-6EF5D6F3589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4133720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E51EC647-56A0-4B62-8225-2E281018BA90}"/>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647E2230-09A6-4C68-8C19-79812CE6D7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latin typeface="Arial" panose="020B0604020202020204" pitchFamily="34" charset="0"/>
                <a:ea typeface="ＭＳ Ｐゴシック" panose="020B0600070205080204" pitchFamily="34" charset="-128"/>
              </a:rPr>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¿Cómo puede determinar si su riesgo de adquirir el </a:t>
            </a:r>
            <a:r>
              <a:rPr lang="es-NI" altLang="en-US" baseline="0" noProof="0" dirty="0">
                <a:latin typeface="Arial" panose="020B0604020202020204" pitchFamily="34" charset="0"/>
                <a:ea typeface="ＭＳ Ｐゴシック" panose="020B0600070205080204" pitchFamily="34" charset="-128"/>
              </a:rPr>
              <a:t>COVID</a:t>
            </a:r>
            <a:r>
              <a:rPr lang="es-NI" altLang="en-US" noProof="0" dirty="0">
                <a:latin typeface="Arial" panose="020B0604020202020204" pitchFamily="34" charset="0"/>
                <a:ea typeface="ＭＳ Ｐゴシック" panose="020B0600070205080204" pitchFamily="34" charset="-128"/>
              </a:rPr>
              <a:t>-19 es mayor donde usted trabaja que</a:t>
            </a:r>
            <a:r>
              <a:rPr lang="es-NI" altLang="en-US" baseline="0" noProof="0" dirty="0">
                <a:latin typeface="Arial" panose="020B0604020202020204" pitchFamily="34" charset="0"/>
                <a:ea typeface="ＭＳ Ｐゴシック" panose="020B0600070205080204" pitchFamily="34" charset="-128"/>
              </a:rPr>
              <a:t> en la población general?</a:t>
            </a:r>
            <a:r>
              <a:rPr lang="es-NI" altLang="en-US" noProof="0" dirty="0">
                <a:latin typeface="Arial" panose="020B0604020202020204" pitchFamily="34" charset="0"/>
                <a:ea typeface="ＭＳ Ｐゴシック" panose="020B0600070205080204" pitchFamily="34" charset="-128"/>
              </a:rPr>
              <a:t> Primero, considere si el tipo de ambiente</a:t>
            </a:r>
            <a:r>
              <a:rPr lang="es-NI" altLang="en-US" baseline="0" noProof="0" dirty="0">
                <a:latin typeface="Arial" panose="020B0604020202020204" pitchFamily="34" charset="0"/>
                <a:ea typeface="ＭＳ Ｐゴシック" panose="020B0600070205080204" pitchFamily="34" charset="-128"/>
              </a:rPr>
              <a:t> de su trabajo requiere una estrecha proximidad con personas potencialmente infectadas con el virus </a:t>
            </a:r>
            <a:r>
              <a:rPr lang="es-NI" altLang="en-US" noProof="0" dirty="0">
                <a:latin typeface="Arial" panose="020B0604020202020204" pitchFamily="34" charset="0"/>
                <a:ea typeface="ＭＳ Ｐゴシック" panose="020B0600070205080204" pitchFamily="34" charset="-128"/>
              </a:rPr>
              <a:t>COVID-19. Después,</a:t>
            </a:r>
            <a:r>
              <a:rPr lang="es-NI" altLang="en-US" baseline="0" noProof="0" dirty="0">
                <a:latin typeface="Arial" panose="020B0604020202020204" pitchFamily="34" charset="0"/>
                <a:ea typeface="ＭＳ Ｐゴシック" panose="020B0600070205080204" pitchFamily="34" charset="-128"/>
              </a:rPr>
              <a:t> pregunte si las obligaciones específicas de su trabajo requieren que usted tenga contacto ya sea repetido, prolongado o cercano con fuentes conocidas o sospechosas del virus.</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Por ejemplo, un hospital es un ambiente de trabajo donde habrá una mayor concentración de personas que tienen o posiblemente</a:t>
            </a:r>
            <a:r>
              <a:rPr lang="es-NI" altLang="en-US" baseline="0" noProof="0" dirty="0">
                <a:latin typeface="Arial" panose="020B0604020202020204" pitchFamily="34" charset="0"/>
                <a:ea typeface="ＭＳ Ｐゴシック" panose="020B0600070205080204" pitchFamily="34" charset="-128"/>
              </a:rPr>
              <a:t> tienen el </a:t>
            </a:r>
            <a:r>
              <a:rPr lang="es-NI" altLang="en-US" noProof="0" dirty="0">
                <a:latin typeface="Arial" panose="020B0604020202020204" pitchFamily="34" charset="0"/>
                <a:ea typeface="ＭＳ Ｐゴシック" panose="020B0600070205080204" pitchFamily="34" charset="-128"/>
              </a:rPr>
              <a:t>coronavirus.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Sin</a:t>
            </a:r>
            <a:r>
              <a:rPr lang="es-NI" altLang="en-US" baseline="0" noProof="0" dirty="0">
                <a:latin typeface="Arial" panose="020B0604020202020204" pitchFamily="34" charset="0"/>
                <a:ea typeface="ＭＳ Ｐゴシック" panose="020B0600070205080204" pitchFamily="34" charset="-128"/>
              </a:rPr>
              <a:t> embargo, los empleados que trabajan en el mismo establecimiento de salud</a:t>
            </a:r>
            <a:r>
              <a:rPr lang="es-NI" altLang="en-US" noProof="0" dirty="0">
                <a:latin typeface="Arial" panose="020B0604020202020204" pitchFamily="34" charset="0"/>
                <a:ea typeface="ＭＳ Ｐゴシック" panose="020B0600070205080204" pitchFamily="34" charset="-128"/>
              </a:rPr>
              <a:t> </a:t>
            </a:r>
            <a:r>
              <a:rPr lang="es-NI" altLang="en-US" baseline="0" noProof="0" dirty="0">
                <a:latin typeface="Arial" panose="020B0604020202020204" pitchFamily="34" charset="0"/>
                <a:ea typeface="ＭＳ Ｐゴシック" panose="020B0600070205080204" pitchFamily="34" charset="-128"/>
              </a:rPr>
              <a:t>tienen distintos riesgos según en qué parte de la institución trabajan y las tareas que tienen que realizar.</a:t>
            </a:r>
            <a:r>
              <a:rPr lang="es-NI" altLang="en-US" noProof="0" dirty="0">
                <a:latin typeface="Arial" panose="020B0604020202020204" pitchFamily="34" charset="0"/>
                <a:ea typeface="ＭＳ Ｐゴシック" panose="020B0600070205080204" pitchFamily="34" charset="-128"/>
              </a:rPr>
              <a:t> El personal</a:t>
            </a:r>
            <a:r>
              <a:rPr lang="es-NI" altLang="en-US" baseline="0" noProof="0" dirty="0">
                <a:latin typeface="Arial" panose="020B0604020202020204" pitchFamily="34" charset="0"/>
                <a:ea typeface="ＭＳ Ｐゴシック" panose="020B0600070205080204" pitchFamily="34" charset="-128"/>
              </a:rPr>
              <a:t> que atiende directamente a un paciente con el COVID</a:t>
            </a:r>
            <a:r>
              <a:rPr lang="es-NI" altLang="en-US" noProof="0" dirty="0">
                <a:latin typeface="Arial" panose="020B0604020202020204" pitchFamily="34" charset="0"/>
                <a:ea typeface="ＭＳ Ｐゴシック" panose="020B0600070205080204" pitchFamily="34" charset="-128"/>
              </a:rPr>
              <a:t>-19 tiene un mayor riesgo de infectarse</a:t>
            </a:r>
            <a:r>
              <a:rPr lang="es-NI" altLang="en-US" baseline="0" noProof="0" dirty="0">
                <a:latin typeface="Arial" panose="020B0604020202020204" pitchFamily="34" charset="0"/>
                <a:ea typeface="ＭＳ Ｐゴシック" panose="020B0600070205080204" pitchFamily="34" charset="-128"/>
              </a:rPr>
              <a:t> en el trabajo que alguien que trabaja en la oficina de cobros, por ejemplo. </a:t>
            </a:r>
            <a:endParaRPr lang="es-NI" altLang="en-US" noProof="0" dirty="0">
              <a:latin typeface="Arial" panose="020B0604020202020204" pitchFamily="34" charset="0"/>
              <a:ea typeface="ＭＳ Ｐゴシック" panose="020B0600070205080204" pitchFamily="34" charset="-128"/>
            </a:endParaRPr>
          </a:p>
        </p:txBody>
      </p:sp>
      <p:sp>
        <p:nvSpPr>
          <p:cNvPr id="49156" name="Slide Number Placeholder 3">
            <a:extLst>
              <a:ext uri="{FF2B5EF4-FFF2-40B4-BE49-F238E27FC236}">
                <a16:creationId xmlns:a16="http://schemas.microsoft.com/office/drawing/2014/main" id="{C0CE2F0D-04A6-4875-9B76-9E6CC55004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3193534-D34C-48B6-B44A-B60EA231B49C}" type="slidenum">
              <a:rPr lang="en-US" altLang="en-US" sz="1200" baseline="0"/>
              <a:pPr/>
              <a:t>28</a:t>
            </a:fld>
            <a:endParaRPr lang="en-US" altLang="en-US" sz="1200" baseline="0" dirty="0"/>
          </a:p>
        </p:txBody>
      </p:sp>
      <p:sp>
        <p:nvSpPr>
          <p:cNvPr id="49157" name="Date Placeholder 4">
            <a:extLst>
              <a:ext uri="{FF2B5EF4-FFF2-40B4-BE49-F238E27FC236}">
                <a16:creationId xmlns:a16="http://schemas.microsoft.com/office/drawing/2014/main" id="{795133C4-4992-434B-94A7-9FFFB575AC0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49158" name="Header Placeholder 5">
            <a:extLst>
              <a:ext uri="{FF2B5EF4-FFF2-40B4-BE49-F238E27FC236}">
                <a16:creationId xmlns:a16="http://schemas.microsoft.com/office/drawing/2014/main" id="{EB6E4A2B-1492-4793-B4B1-05F58F2643B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49159" name="Footer Placeholder 6">
            <a:extLst>
              <a:ext uri="{FF2B5EF4-FFF2-40B4-BE49-F238E27FC236}">
                <a16:creationId xmlns:a16="http://schemas.microsoft.com/office/drawing/2014/main" id="{6C269552-19E0-435D-9D4E-97804D79D18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14572550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6D996466-E5F5-4A2F-94CF-76CEF3480112}"/>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F713093B-6045-4F87-AA59-A3FE3C9C47A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latin typeface="Arial" panose="020B0604020202020204" pitchFamily="34" charset="0"/>
                <a:ea typeface="ＭＳ Ｐゴシック" panose="020B0600070205080204" pitchFamily="34" charset="-128"/>
              </a:rPr>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altLang="en-US" b="1"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0" dirty="0">
                <a:latin typeface="Arial" panose="020B0604020202020204" pitchFamily="34" charset="0"/>
                <a:ea typeface="ＭＳ Ｐゴシック" panose="020B0600070205080204" pitchFamily="34" charset="-128"/>
              </a:rPr>
              <a:t>Foto: Stanford.edu</a:t>
            </a:r>
          </a:p>
          <a:p>
            <a:endParaRPr lang="es-NI" altLang="en-US" u="sng" dirty="0">
              <a:latin typeface="Arial" panose="020B0604020202020204" pitchFamily="34" charset="0"/>
              <a:ea typeface="ＭＳ Ｐゴシック" panose="020B0600070205080204" pitchFamily="34" charset="-128"/>
            </a:endParaRPr>
          </a:p>
          <a:p>
            <a:r>
              <a:rPr lang="es-NI" altLang="en-US" u="none" dirty="0">
                <a:latin typeface="Arial" panose="020B0604020202020204" pitchFamily="34" charset="0"/>
                <a:ea typeface="ＭＳ Ｐゴシック" panose="020B0600070205080204" pitchFamily="34" charset="-128"/>
              </a:rPr>
              <a:t>Las</a:t>
            </a:r>
            <a:r>
              <a:rPr lang="es-NI" altLang="en-US" u="none" baseline="0" dirty="0">
                <a:latin typeface="Arial" panose="020B0604020202020204" pitchFamily="34" charset="0"/>
                <a:ea typeface="ＭＳ Ｐゴシック" panose="020B0600070205080204" pitchFamily="34" charset="-128"/>
              </a:rPr>
              <a:t> ocupaciones con </a:t>
            </a:r>
            <a:r>
              <a:rPr lang="es-NI" altLang="en-US" u="sng" baseline="0" dirty="0">
                <a:latin typeface="Arial" panose="020B0604020202020204" pitchFamily="34" charset="0"/>
                <a:ea typeface="ＭＳ Ｐゴシック" panose="020B0600070205080204" pitchFamily="34" charset="-128"/>
              </a:rPr>
              <a:t>alto </a:t>
            </a:r>
            <a:r>
              <a:rPr lang="es-NI" altLang="en-US" u="sng" dirty="0">
                <a:latin typeface="Arial" panose="020B0604020202020204" pitchFamily="34" charset="0"/>
                <a:ea typeface="ＭＳ Ｐゴシック" panose="020B0600070205080204" pitchFamily="34" charset="-128"/>
              </a:rPr>
              <a:t>potencial </a:t>
            </a:r>
            <a:r>
              <a:rPr lang="es-NI" altLang="en-US" u="none" dirty="0">
                <a:latin typeface="Arial" panose="020B0604020202020204" pitchFamily="34" charset="0"/>
                <a:ea typeface="ＭＳ Ｐゴシック" panose="020B0600070205080204" pitchFamily="34" charset="-128"/>
              </a:rPr>
              <a:t>de</a:t>
            </a:r>
            <a:r>
              <a:rPr lang="es-NI" altLang="en-US" u="none" baseline="0" dirty="0">
                <a:latin typeface="Arial" panose="020B0604020202020204" pitchFamily="34" charset="0"/>
                <a:ea typeface="ＭＳ Ｐゴシック" panose="020B0600070205080204" pitchFamily="34" charset="-128"/>
              </a:rPr>
              <a:t> exposición son aquéllas con alto potencial de exposición a altas concentraciones de fuentes conocidas o sospechadas de COVID</a:t>
            </a:r>
            <a:r>
              <a:rPr lang="es-NI" altLang="en-US" dirty="0">
                <a:latin typeface="Arial" panose="020B0604020202020204" pitchFamily="34" charset="0"/>
                <a:ea typeface="ＭＳ Ｐゴシック" panose="020B0600070205080204" pitchFamily="34" charset="-128"/>
              </a:rPr>
              <a:t>-19 durante</a:t>
            </a:r>
            <a:r>
              <a:rPr lang="es-NI" altLang="en-US" baseline="0" dirty="0">
                <a:latin typeface="Arial" panose="020B0604020202020204" pitchFamily="34" charset="0"/>
                <a:ea typeface="ＭＳ Ｐゴシック" panose="020B0600070205080204" pitchFamily="34" charset="-128"/>
              </a:rPr>
              <a:t> procedimientos médicos o de laboratorio específicos.</a:t>
            </a:r>
            <a:r>
              <a:rPr lang="es-NI" altLang="en-US" dirty="0">
                <a:latin typeface="Arial" panose="020B0604020202020204" pitchFamily="34" charset="0"/>
                <a:ea typeface="ＭＳ Ｐゴシック" panose="020B0600070205080204" pitchFamily="34" charset="-128"/>
              </a:rPr>
              <a:t> Actividades que generan aerosoles de fuentes conocidas o sospechadas podrían</a:t>
            </a:r>
            <a:r>
              <a:rPr lang="es-NI" altLang="en-US" baseline="0" dirty="0">
                <a:latin typeface="Arial" panose="020B0604020202020204" pitchFamily="34" charset="0"/>
                <a:ea typeface="ＭＳ Ｐゴシック" panose="020B0600070205080204" pitchFamily="34" charset="-128"/>
              </a:rPr>
              <a:t> tener como resultado altas concentraciones de coronavirus. Un aerosol es un rocío o niebla hechos de partículas sólidas o líquidas</a:t>
            </a:r>
            <a:r>
              <a:rPr lang="es-NI" altLang="en-US" dirty="0">
                <a:latin typeface="Arial" panose="020B0604020202020204" pitchFamily="34" charset="0"/>
                <a:ea typeface="ＭＳ Ｐゴシック" panose="020B0600070205080204" pitchFamily="34" charset="-128"/>
              </a:rPr>
              <a:t>. </a:t>
            </a:r>
          </a:p>
          <a:p>
            <a:endParaRPr lang="es-NI" altLang="en-US" dirty="0">
              <a:latin typeface="Arial" panose="020B0604020202020204" pitchFamily="34" charset="0"/>
              <a:ea typeface="ＭＳ Ｐゴシック" panose="020B0600070205080204" pitchFamily="34" charset="-128"/>
            </a:endParaRPr>
          </a:p>
          <a:p>
            <a:r>
              <a:rPr lang="es-NI" altLang="en-US" dirty="0">
                <a:latin typeface="Arial" panose="020B0604020202020204" pitchFamily="34" charset="0"/>
                <a:ea typeface="ＭＳ Ｐゴシック" panose="020B0600070205080204" pitchFamily="34" charset="-128"/>
              </a:rPr>
              <a:t>Ejemplos de procedimientos de trabajo que pueden producir aerosoles que podrían contener partículas de COVID-19 o de otros</a:t>
            </a:r>
            <a:r>
              <a:rPr lang="es-NI" altLang="en-US" baseline="0" dirty="0">
                <a:latin typeface="Arial" panose="020B0604020202020204" pitchFamily="34" charset="0"/>
                <a:ea typeface="ＭＳ Ｐゴシック" panose="020B0600070205080204" pitchFamily="34" charset="-128"/>
              </a:rPr>
              <a:t> </a:t>
            </a:r>
            <a:r>
              <a:rPr lang="es-NI" altLang="en-US" dirty="0">
                <a:latin typeface="Arial" panose="020B0604020202020204" pitchFamily="34" charset="0"/>
                <a:ea typeface="ＭＳ Ｐゴシック" panose="020B0600070205080204" pitchFamily="34" charset="-128"/>
              </a:rPr>
              <a:t>coronavirus incluyen:</a:t>
            </a:r>
          </a:p>
          <a:p>
            <a:pPr marL="171450" indent="-171450">
              <a:buFont typeface="Arial" panose="020B0604020202020204" pitchFamily="34" charset="0"/>
              <a:buChar char="•"/>
            </a:pPr>
            <a:r>
              <a:rPr lang="es-NI" altLang="en-US" dirty="0" err="1">
                <a:latin typeface="Arial" panose="020B0604020202020204" pitchFamily="34" charset="0"/>
                <a:ea typeface="ＭＳ Ｐゴシック" panose="020B0600070205080204" pitchFamily="34" charset="-128"/>
              </a:rPr>
              <a:t>Broncoscopía</a:t>
            </a:r>
            <a:endParaRPr lang="es-NI" altLang="en-US"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Inducción de esputo</a:t>
            </a: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Trabajo con muestras en laboratorios</a:t>
            </a: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Algunos procedimientos</a:t>
            </a:r>
            <a:r>
              <a:rPr lang="es-NI" altLang="en-US" baseline="0" dirty="0">
                <a:latin typeface="Arial" panose="020B0604020202020204" pitchFamily="34" charset="0"/>
                <a:ea typeface="ＭＳ Ｐゴシック" panose="020B0600070205080204" pitchFamily="34" charset="-128"/>
              </a:rPr>
              <a:t> dentales</a:t>
            </a:r>
            <a:endParaRPr lang="es-NI" altLang="en-US"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Algunos procedimientos</a:t>
            </a:r>
            <a:r>
              <a:rPr lang="es-NI" altLang="en-US" baseline="0" dirty="0">
                <a:latin typeface="Arial" panose="020B0604020202020204" pitchFamily="34" charset="0"/>
                <a:ea typeface="ＭＳ Ｐゴシック" panose="020B0600070205080204" pitchFamily="34" charset="-128"/>
              </a:rPr>
              <a:t> de</a:t>
            </a:r>
            <a:r>
              <a:rPr lang="es-NI" altLang="en-US" dirty="0">
                <a:latin typeface="Arial" panose="020B0604020202020204" pitchFamily="34" charset="0"/>
                <a:ea typeface="ＭＳ Ｐゴシック" panose="020B0600070205080204" pitchFamily="34" charset="-128"/>
              </a:rPr>
              <a:t> autopsia</a:t>
            </a:r>
          </a:p>
          <a:p>
            <a:pPr>
              <a:buFontTx/>
              <a:buChar char="•"/>
            </a:pPr>
            <a:endParaRPr lang="es-NI" altLang="en-US"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Tenga presente que la categoría</a:t>
            </a:r>
            <a:r>
              <a:rPr lang="es-NI" altLang="en-US" baseline="0" noProof="0" dirty="0">
                <a:latin typeface="Arial" panose="020B0604020202020204" pitchFamily="34" charset="0"/>
                <a:ea typeface="ＭＳ Ｐゴシック" panose="020B0600070205080204" pitchFamily="34" charset="-128"/>
              </a:rPr>
              <a:t> de riesgo muy alto aplica únicamente al personal que se encuentra cerca de la fuente de </a:t>
            </a:r>
            <a:r>
              <a:rPr lang="es-NI" altLang="en-US" noProof="0" dirty="0">
                <a:latin typeface="Arial" panose="020B0604020202020204" pitchFamily="34" charset="0"/>
                <a:ea typeface="ＭＳ Ｐゴシック" panose="020B0600070205080204" pitchFamily="34" charset="-128"/>
              </a:rPr>
              <a:t>coronavirus.</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NOTA: OSHA ha publicado</a:t>
            </a:r>
            <a:r>
              <a:rPr lang="es-NI" altLang="en-US" baseline="0" noProof="0" dirty="0">
                <a:latin typeface="Arial" panose="020B0604020202020204" pitchFamily="34" charset="0"/>
                <a:ea typeface="ＭＳ Ｐゴシック" panose="020B0600070205080204" pitchFamily="34" charset="-128"/>
              </a:rPr>
              <a:t> un documento guía que tiene cuatro distintas categorías de exposición: exposición muy alta, exposición alta, exposición media y exposición baja. Nosotros hemos simplificado el enfoque en dos categorías, potencial de exposición alta y baja, para facilitar a los participantes la comprensión del concepto y las medidas resultantes de protección de los trabajadores.</a:t>
            </a:r>
            <a:r>
              <a:rPr lang="es-NI" altLang="en-US" noProof="0" dirty="0">
                <a:latin typeface="Arial" panose="020B0604020202020204" pitchFamily="34" charset="0"/>
                <a:ea typeface="ＭＳ Ｐゴシック" panose="020B0600070205080204" pitchFamily="34" charset="-128"/>
              </a:rPr>
              <a:t>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El documento de OSHA: </a:t>
            </a:r>
            <a:r>
              <a:rPr lang="es-NI" noProof="0" dirty="0">
                <a:hlinkClick r:id="rId3"/>
              </a:rPr>
              <a:t>https://www.osha.gov/Publications/OSHA3990.pdf</a:t>
            </a:r>
            <a:endParaRPr lang="es-NI" altLang="en-US" noProof="0" dirty="0">
              <a:latin typeface="Arial" panose="020B0604020202020204" pitchFamily="34" charset="0"/>
              <a:ea typeface="ＭＳ Ｐゴシック" panose="020B0600070205080204" pitchFamily="34" charset="-128"/>
            </a:endParaRPr>
          </a:p>
          <a:p>
            <a:pPr>
              <a:buFontTx/>
              <a:buChar char="•"/>
            </a:pPr>
            <a:endParaRPr lang="es-NI" altLang="en-US" dirty="0">
              <a:latin typeface="Arial" panose="020B0604020202020204" pitchFamily="34" charset="0"/>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1EDB3D94-50E6-4BE4-830E-C1BC92E98B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2ED84A8-5114-421D-87B2-003B7FF596A7}" type="slidenum">
              <a:rPr lang="en-US" altLang="en-US" sz="1200" baseline="0"/>
              <a:pPr/>
              <a:t>29</a:t>
            </a:fld>
            <a:endParaRPr lang="en-US" altLang="en-US" sz="1200" baseline="0" dirty="0"/>
          </a:p>
        </p:txBody>
      </p:sp>
      <p:sp>
        <p:nvSpPr>
          <p:cNvPr id="53253" name="Date Placeholder 4">
            <a:extLst>
              <a:ext uri="{FF2B5EF4-FFF2-40B4-BE49-F238E27FC236}">
                <a16:creationId xmlns:a16="http://schemas.microsoft.com/office/drawing/2014/main" id="{448AC145-BF09-4E2E-9527-4B80800CBE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53254" name="Header Placeholder 5">
            <a:extLst>
              <a:ext uri="{FF2B5EF4-FFF2-40B4-BE49-F238E27FC236}">
                <a16:creationId xmlns:a16="http://schemas.microsoft.com/office/drawing/2014/main" id="{66B1F80C-C591-4AE7-92AD-41D6E5E2152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53255" name="Footer Placeholder 6">
            <a:extLst>
              <a:ext uri="{FF2B5EF4-FFF2-40B4-BE49-F238E27FC236}">
                <a16:creationId xmlns:a16="http://schemas.microsoft.com/office/drawing/2014/main" id="{E01C49F7-70B8-436D-B766-5B2F55CF788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476323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B327DD3A-6BE3-4FBD-81BB-00A2967611A8}"/>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64C8F23A-0A0E-4A69-A907-6F6B579D4D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latin typeface="Arial" panose="020B0604020202020204" pitchFamily="34" charset="0"/>
                <a:ea typeface="ＭＳ Ｐゴシック" panose="020B0600070205080204" pitchFamily="34" charset="-128"/>
              </a:rPr>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u="none" noProof="0" dirty="0">
                <a:latin typeface="Arial" panose="020B0604020202020204" pitchFamily="34" charset="0"/>
                <a:ea typeface="ＭＳ Ｐゴシック" panose="020B0600070205080204" pitchFamily="34" charset="-128"/>
              </a:rPr>
              <a:t>Las</a:t>
            </a:r>
            <a:r>
              <a:rPr lang="es-NI" altLang="en-US" u="none" baseline="0" noProof="0" dirty="0">
                <a:latin typeface="Arial" panose="020B0604020202020204" pitchFamily="34" charset="0"/>
                <a:ea typeface="ＭＳ Ｐゴシック" panose="020B0600070205080204" pitchFamily="34" charset="-128"/>
              </a:rPr>
              <a:t> ocupaciones con alto </a:t>
            </a:r>
            <a:r>
              <a:rPr lang="es-NI" altLang="en-US" u="none" noProof="0" dirty="0">
                <a:latin typeface="Arial" panose="020B0604020202020204" pitchFamily="34" charset="0"/>
                <a:ea typeface="ＭＳ Ｐゴシック" panose="020B0600070205080204" pitchFamily="34" charset="-128"/>
              </a:rPr>
              <a:t>potencial de</a:t>
            </a:r>
            <a:r>
              <a:rPr lang="es-NI" altLang="en-US" u="none" baseline="0" noProof="0" dirty="0">
                <a:latin typeface="Arial" panose="020B0604020202020204" pitchFamily="34" charset="0"/>
                <a:ea typeface="ＭＳ Ｐゴシック" panose="020B0600070205080204" pitchFamily="34" charset="-128"/>
              </a:rPr>
              <a:t> exposición son aquéllas con alto potencial de exposición a fuentes conocidas o sospechosas de coronavirus. </a:t>
            </a:r>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a:t>
            </a:r>
            <a:r>
              <a:rPr lang="es-NI" altLang="en-US" baseline="0" noProof="0" dirty="0">
                <a:latin typeface="Arial" panose="020B0604020202020204" pitchFamily="34" charset="0"/>
                <a:ea typeface="ＭＳ Ｐゴシック" panose="020B0600070205080204" pitchFamily="34" charset="-128"/>
              </a:rPr>
              <a:t> trabajos en esta categoría incluyen</a:t>
            </a:r>
            <a:r>
              <a:rPr lang="es-NI" altLang="en-US" noProof="0" dirty="0">
                <a:latin typeface="Arial" panose="020B0604020202020204" pitchFamily="34" charset="0"/>
                <a:ea typeface="ＭＳ Ｐゴシック" panose="020B0600070205080204" pitchFamily="34" charset="-128"/>
              </a:rPr>
              <a:t>:</a:t>
            </a:r>
          </a:p>
          <a:p>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Personal de </a:t>
            </a:r>
            <a:r>
              <a:rPr lang="es-NI" altLang="en-US" dirty="0">
                <a:latin typeface="Arial" panose="020B0604020202020204" pitchFamily="34" charset="0"/>
                <a:ea typeface="ＭＳ Ｐゴシック" panose="020B0600070205080204" pitchFamily="34" charset="-128"/>
              </a:rPr>
              <a:t>salud y de </a:t>
            </a:r>
            <a:r>
              <a:rPr lang="es-NI" altLang="en-US" noProof="0" dirty="0">
                <a:latin typeface="Arial" panose="020B0604020202020204" pitchFamily="34" charset="0"/>
                <a:ea typeface="ＭＳ Ｐゴシック" panose="020B0600070205080204" pitchFamily="34" charset="-128"/>
              </a:rPr>
              <a:t>apoyo</a:t>
            </a:r>
            <a:r>
              <a:rPr lang="es-NI" altLang="en-US" baseline="0" noProof="0" dirty="0">
                <a:latin typeface="Arial" panose="020B0604020202020204" pitchFamily="34" charset="0"/>
                <a:ea typeface="ＭＳ Ｐゴシック" panose="020B0600070205080204" pitchFamily="34" charset="-128"/>
              </a:rPr>
              <a:t> expuestos a pacientes conocidos o sospechosos de ser portadores del COVID-19. Por ejemplo médicos, enfermeras y otro personal hospitalario que debe entrar a las habitaciones de los pacientes.</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Personal que</a:t>
            </a:r>
            <a:r>
              <a:rPr lang="es-NI" altLang="en-US" baseline="0" noProof="0" dirty="0">
                <a:latin typeface="Arial" panose="020B0604020202020204" pitchFamily="34" charset="0"/>
                <a:ea typeface="ＭＳ Ｐゴシック" panose="020B0600070205080204" pitchFamily="34" charset="-128"/>
              </a:rPr>
              <a:t> participa en e</a:t>
            </a:r>
            <a:r>
              <a:rPr lang="es-NI" altLang="en-US" noProof="0" dirty="0">
                <a:latin typeface="Arial" panose="020B0604020202020204" pitchFamily="34" charset="0"/>
                <a:ea typeface="ＭＳ Ｐゴシック" panose="020B0600070205080204" pitchFamily="34" charset="-128"/>
              </a:rPr>
              <a:t>l transporte médico de pacientes conocidos o sospechosos en vehículos encerrados, como los técnicos en emergencias médicas.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Las</a:t>
            </a:r>
            <a:r>
              <a:rPr lang="es-NI" altLang="en-US" baseline="0" noProof="0" dirty="0">
                <a:latin typeface="Arial" panose="020B0604020202020204" pitchFamily="34" charset="0"/>
                <a:ea typeface="ＭＳ Ｐゴシック" panose="020B0600070205080204" pitchFamily="34" charset="-128"/>
              </a:rPr>
              <a:t> obligaciones laborales consideradas de alto riesgo para el COVID</a:t>
            </a:r>
            <a:r>
              <a:rPr lang="es-NI" altLang="en-US" noProof="0" dirty="0">
                <a:latin typeface="Arial" panose="020B0604020202020204" pitchFamily="34" charset="0"/>
                <a:ea typeface="ＭＳ Ｐゴシック" panose="020B0600070205080204" pitchFamily="34" charset="-128"/>
              </a:rPr>
              <a:t>-19 pueden darse fuera de un establecimiento de salud. Por ejemplo, el personal que trata a reclusos que se sabe o se sospecha tienen COVID-19</a:t>
            </a:r>
            <a:r>
              <a:rPr lang="es-NI" altLang="en-US" baseline="0" noProof="0" dirty="0">
                <a:latin typeface="Arial" panose="020B0604020202020204" pitchFamily="34" charset="0"/>
                <a:ea typeface="ＭＳ Ｐゴシック" panose="020B0600070205080204" pitchFamily="34" charset="-128"/>
              </a:rPr>
              <a:t> en un ambiente de atención de salud en una prisión tendría un riesgo similar a los que cuidan pacientes en un hospital. Si el centro correccional remite reclusos enfermos a otro centro, el personal involucrado en el transporte de los presos</a:t>
            </a:r>
            <a:r>
              <a:rPr lang="es-NI" altLang="en-US" noProof="0" dirty="0">
                <a:latin typeface="Arial" panose="020B0604020202020204" pitchFamily="34" charset="0"/>
                <a:ea typeface="ＭＳ Ｐゴシック" panose="020B0600070205080204" pitchFamily="34" charset="-128"/>
              </a:rPr>
              <a:t> </a:t>
            </a:r>
            <a:r>
              <a:rPr lang="es-NI" altLang="en-US" baseline="0" noProof="0" dirty="0">
                <a:latin typeface="Arial" panose="020B0604020202020204" pitchFamily="34" charset="0"/>
                <a:ea typeface="ＭＳ Ｐゴシック" panose="020B0600070205080204" pitchFamily="34" charset="-128"/>
              </a:rPr>
              <a:t>estaría efectuando una función de transporte médico</a:t>
            </a:r>
            <a:r>
              <a:rPr lang="es-NI" altLang="en-US" noProof="0" dirty="0">
                <a:latin typeface="Arial" panose="020B0604020202020204" pitchFamily="34" charset="0"/>
                <a:ea typeface="ＭＳ Ｐゴシック" panose="020B0600070205080204" pitchFamily="34" charset="-128"/>
              </a:rPr>
              <a:t>.</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El potencial de exposición</a:t>
            </a:r>
            <a:r>
              <a:rPr lang="es-NI" altLang="en-US" baseline="0" noProof="0" dirty="0">
                <a:latin typeface="Arial" panose="020B0604020202020204" pitchFamily="34" charset="0"/>
                <a:ea typeface="ＭＳ Ｐゴシック" panose="020B0600070205080204" pitchFamily="34" charset="-128"/>
              </a:rPr>
              <a:t> alta incluye a trabajadores de limpieza ambiental asignados a limpiar y desinfectar edificios y otros lugares, equipo y materiales donde ha habido casos conocidos de COVID-19.</a:t>
            </a:r>
            <a:r>
              <a:rPr lang="es-NI" altLang="en-US" noProof="0" dirty="0">
                <a:latin typeface="Arial" panose="020B0604020202020204" pitchFamily="34" charset="0"/>
                <a:ea typeface="ＭＳ Ｐゴシック" panose="020B0600070205080204" pitchFamily="34" charset="-128"/>
              </a:rPr>
              <a:t> </a:t>
            </a:r>
          </a:p>
          <a:p>
            <a:endParaRPr lang="en-US" altLang="en-US" dirty="0">
              <a:latin typeface="Arial" panose="020B0604020202020204" pitchFamily="34" charset="0"/>
              <a:ea typeface="ＭＳ Ｐゴシック" panose="020B0600070205080204" pitchFamily="34" charset="-128"/>
            </a:endParaRPr>
          </a:p>
        </p:txBody>
      </p:sp>
      <p:sp>
        <p:nvSpPr>
          <p:cNvPr id="55300" name="Slide Number Placeholder 3">
            <a:extLst>
              <a:ext uri="{FF2B5EF4-FFF2-40B4-BE49-F238E27FC236}">
                <a16:creationId xmlns:a16="http://schemas.microsoft.com/office/drawing/2014/main" id="{38FD433C-CA71-4E19-B380-0538028BFA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57939DE-0855-413F-B03F-EF5F54014A8B}" type="slidenum">
              <a:rPr lang="en-US" altLang="en-US" sz="1200" baseline="0"/>
              <a:pPr/>
              <a:t>30</a:t>
            </a:fld>
            <a:endParaRPr lang="en-US" altLang="en-US" sz="1200" baseline="0" dirty="0"/>
          </a:p>
        </p:txBody>
      </p:sp>
      <p:sp>
        <p:nvSpPr>
          <p:cNvPr id="55301" name="Date Placeholder 4">
            <a:extLst>
              <a:ext uri="{FF2B5EF4-FFF2-40B4-BE49-F238E27FC236}">
                <a16:creationId xmlns:a16="http://schemas.microsoft.com/office/drawing/2014/main" id="{C51CA846-C7FF-45D1-BAF4-29059C1FC02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55302" name="Header Placeholder 5">
            <a:extLst>
              <a:ext uri="{FF2B5EF4-FFF2-40B4-BE49-F238E27FC236}">
                <a16:creationId xmlns:a16="http://schemas.microsoft.com/office/drawing/2014/main" id="{212FE109-445C-4AF6-B722-8DC9A327307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55303" name="Footer Placeholder 6">
            <a:extLst>
              <a:ext uri="{FF2B5EF4-FFF2-40B4-BE49-F238E27FC236}">
                <a16:creationId xmlns:a16="http://schemas.microsoft.com/office/drawing/2014/main" id="{6175DA1A-6267-4573-BD24-AD16D7F0EAB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6227095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6D2806EA-9C1B-4B42-893A-007BB28CB163}"/>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A4BF326A-D240-4833-8FD9-6EB08E35ED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latin typeface="Arial" panose="020B0604020202020204" pitchFamily="34" charset="0"/>
                <a:ea typeface="ＭＳ Ｐゴシック" panose="020B0600070205080204" pitchFamily="34" charset="-128"/>
              </a:rPr>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sz="1200" noProof="0" dirty="0"/>
              <a:t>Las ocupaciones con un </a:t>
            </a:r>
            <a:r>
              <a:rPr lang="es-NI" altLang="en-US" sz="1200" u="none" noProof="0" dirty="0"/>
              <a:t>bajo potencial de exposición </a:t>
            </a:r>
            <a:r>
              <a:rPr lang="es-NI" altLang="en-US" sz="1200" noProof="0" dirty="0"/>
              <a:t>son aquéllas que no requieren el contacto con personas que se conoce están infectadas con el coronavirus, ni requieren el contacto cercano</a:t>
            </a:r>
            <a:r>
              <a:rPr lang="es-NI" altLang="en-US" sz="1200" baseline="0" noProof="0" dirty="0"/>
              <a:t> y frecuente con el público, por ejemplo trabajadores de oficina o trabajadores de la construcción. Sin embargo, en las comunidades con infección generalizada, todo ambiente donde se congregan </a:t>
            </a:r>
            <a:r>
              <a:rPr lang="es-NI" altLang="en-US" sz="1200" baseline="0" dirty="0"/>
              <a:t>las personas podría ser afectado. </a:t>
            </a:r>
            <a:endParaRPr lang="en-US" altLang="en-US" dirty="0">
              <a:latin typeface="Arial" panose="020B0604020202020204" pitchFamily="34" charset="0"/>
              <a:ea typeface="ＭＳ Ｐゴシック" panose="020B0600070205080204" pitchFamily="34" charset="-128"/>
            </a:endParaRPr>
          </a:p>
        </p:txBody>
      </p:sp>
      <p:sp>
        <p:nvSpPr>
          <p:cNvPr id="59396" name="Header Placeholder 3">
            <a:extLst>
              <a:ext uri="{FF2B5EF4-FFF2-40B4-BE49-F238E27FC236}">
                <a16:creationId xmlns:a16="http://schemas.microsoft.com/office/drawing/2014/main" id="{E0E5A0D5-941C-416B-B971-1721062B0B3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59397" name="Date Placeholder 4">
            <a:extLst>
              <a:ext uri="{FF2B5EF4-FFF2-40B4-BE49-F238E27FC236}">
                <a16:creationId xmlns:a16="http://schemas.microsoft.com/office/drawing/2014/main" id="{AE5923EA-CA2D-4C85-8EAE-E9A5163FF1E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59398" name="Footer Placeholder 5">
            <a:extLst>
              <a:ext uri="{FF2B5EF4-FFF2-40B4-BE49-F238E27FC236}">
                <a16:creationId xmlns:a16="http://schemas.microsoft.com/office/drawing/2014/main" id="{7D94B825-D67E-4374-9DBC-D9E8C79FB41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59399" name="Slide Number Placeholder 6">
            <a:extLst>
              <a:ext uri="{FF2B5EF4-FFF2-40B4-BE49-F238E27FC236}">
                <a16:creationId xmlns:a16="http://schemas.microsoft.com/office/drawing/2014/main" id="{97048066-B4CA-41F8-AC66-60F37B12576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5E55F24F-BAA3-4AED-BCAC-BF745C113E06}" type="slidenum">
              <a:rPr lang="en-US" altLang="en-US" sz="1200" baseline="0"/>
              <a:pPr/>
              <a:t>31</a:t>
            </a:fld>
            <a:endParaRPr lang="en-US" altLang="en-US" sz="1200" baseline="0" dirty="0"/>
          </a:p>
        </p:txBody>
      </p:sp>
    </p:spTree>
    <p:extLst>
      <p:ext uri="{BB962C8B-B14F-4D97-AF65-F5344CB8AC3E}">
        <p14:creationId xmlns:p14="http://schemas.microsoft.com/office/powerpoint/2010/main" val="2652615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latin typeface="Arial" panose="020B0604020202020204" pitchFamily="34" charset="0"/>
                <a:ea typeface="ＭＳ Ｐゴシック" panose="020B0600070205080204" pitchFamily="34" charset="-128"/>
              </a:rPr>
              <a:t>Notas para el instructor:</a:t>
            </a:r>
          </a:p>
          <a:p>
            <a:endParaRPr lang="es-NI" noProof="0" dirty="0"/>
          </a:p>
          <a:p>
            <a:r>
              <a:rPr lang="es-NI" noProof="0" dirty="0"/>
              <a:t>Foto</a:t>
            </a:r>
            <a:r>
              <a:rPr lang="es-NI" baseline="0" noProof="0" dirty="0"/>
              <a:t> por </a:t>
            </a:r>
            <a:r>
              <a:rPr lang="es-NI" noProof="0" dirty="0"/>
              <a:t>Jonathan Rosen, Departamento</a:t>
            </a:r>
            <a:r>
              <a:rPr lang="es-NI" baseline="0" noProof="0" dirty="0"/>
              <a:t> de Bomberos de </a:t>
            </a:r>
            <a:r>
              <a:rPr lang="es-NI" noProof="0" dirty="0"/>
              <a:t>Omaha</a:t>
            </a:r>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32</a:t>
            </a:fld>
            <a:endParaRPr lang="en-US" altLang="en-US" dirty="0"/>
          </a:p>
        </p:txBody>
      </p:sp>
    </p:spTree>
    <p:extLst>
      <p:ext uri="{BB962C8B-B14F-4D97-AF65-F5344CB8AC3E}">
        <p14:creationId xmlns:p14="http://schemas.microsoft.com/office/powerpoint/2010/main" val="36294116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B8A5FB0D-768A-4034-8CA4-720459AFB175}"/>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3B5E23D3-6920-4EB5-83EC-EAEE97EDD5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latin typeface="Arial" panose="020B0604020202020204" pitchFamily="34" charset="0"/>
                <a:ea typeface="ＭＳ Ｐゴシック" panose="020B0600070205080204" pitchFamily="34" charset="-128"/>
              </a:rPr>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altLang="en-US" b="1"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No todos en un ambiente con</a:t>
            </a:r>
            <a:r>
              <a:rPr lang="es-NI" altLang="en-US" baseline="0" noProof="0" dirty="0">
                <a:latin typeface="Arial" panose="020B0604020202020204" pitchFamily="34" charset="0"/>
                <a:ea typeface="ＭＳ Ｐゴシック" panose="020B0600070205080204" pitchFamily="34" charset="-128"/>
              </a:rPr>
              <a:t> potencial de alta exposición corren el mismo riesgo de exposición al </a:t>
            </a:r>
            <a:r>
              <a:rPr lang="es-NI" altLang="en-US" noProof="0" dirty="0">
                <a:latin typeface="Arial" panose="020B0604020202020204" pitchFamily="34" charset="0"/>
                <a:ea typeface="ＭＳ Ｐゴシック" panose="020B0600070205080204" pitchFamily="34" charset="-128"/>
              </a:rPr>
              <a:t>COVID-19. Los</a:t>
            </a:r>
            <a:r>
              <a:rPr lang="es-NI" altLang="en-US" baseline="0" noProof="0" dirty="0">
                <a:latin typeface="Arial" panose="020B0604020202020204" pitchFamily="34" charset="0"/>
                <a:ea typeface="ＭＳ Ｐゴシック" panose="020B0600070205080204" pitchFamily="34" charset="-128"/>
              </a:rPr>
              <a:t> trabajadores que realizan procedimientos que generan aerosoles o limpian y desinfectan estos ambientes necesitan el nivel más alto de protección.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Por</a:t>
            </a:r>
            <a:r>
              <a:rPr lang="es-NI" altLang="en-US" baseline="0" noProof="0" dirty="0">
                <a:latin typeface="Arial" panose="020B0604020202020204" pitchFamily="34" charset="0"/>
                <a:ea typeface="ＭＳ Ｐゴシック" panose="020B0600070205080204" pitchFamily="34" charset="-128"/>
              </a:rPr>
              <a:t> ejemplo, el personal hospitalario que hace </a:t>
            </a:r>
            <a:r>
              <a:rPr lang="es-NI" altLang="en-US" baseline="0" noProof="0" dirty="0" err="1">
                <a:latin typeface="Arial" panose="020B0604020202020204" pitchFamily="34" charset="0"/>
                <a:ea typeface="ＭＳ Ｐゴシック" panose="020B0600070205080204" pitchFamily="34" charset="-128"/>
              </a:rPr>
              <a:t>broncoscopías</a:t>
            </a:r>
            <a:r>
              <a:rPr lang="es-NI" altLang="en-US" baseline="0" noProof="0" dirty="0">
                <a:latin typeface="Arial" panose="020B0604020202020204" pitchFamily="34" charset="0"/>
                <a:ea typeface="ＭＳ Ｐゴシック" panose="020B0600070205080204" pitchFamily="34" charset="-128"/>
              </a:rPr>
              <a:t> o inducción de esputo en casos conocidos o sospechosos del COVID-19 se encuentra en el más alto riesgo. El personal médico que brinda atención de cabecera y otros empleados que entran a las habitaciones de pacientes conocidos o sospechosos de estar infectados también tienen un alto potencial de exposición. Otros empleados, como el personal de cocina o los que trabajan en la oficina de cobro tienen un riesgo más bajo.</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baseline="0" noProof="0" dirty="0">
                <a:latin typeface="Arial" panose="020B0604020202020204" pitchFamily="34" charset="0"/>
                <a:ea typeface="ＭＳ Ｐゴシック" panose="020B0600070205080204" pitchFamily="34" charset="-128"/>
              </a:rPr>
              <a:t>Para directrices más detalladas r</a:t>
            </a:r>
            <a:r>
              <a:rPr lang="es-NI" altLang="en-US" noProof="0" dirty="0">
                <a:latin typeface="Arial" panose="020B0604020202020204" pitchFamily="34" charset="0"/>
                <a:ea typeface="ＭＳ Ｐゴシック" panose="020B0600070205080204" pitchFamily="34" charset="-128"/>
              </a:rPr>
              <a:t>emítase a las directrices de los CDC</a:t>
            </a:r>
            <a:r>
              <a:rPr lang="es-NI" altLang="en-US" baseline="0" noProof="0" dirty="0">
                <a:latin typeface="Arial" panose="020B0604020202020204" pitchFamily="34" charset="0"/>
                <a:ea typeface="ＭＳ Ｐゴシック" panose="020B0600070205080204" pitchFamily="34" charset="-128"/>
              </a:rPr>
              <a:t> en la diapositiva y a las normas pertinentes de OSHA sobre Equipo de Protección Personal (PPE) y protección respiratoria. </a:t>
            </a:r>
            <a:endParaRPr lang="es-NI" altLang="en-US" noProof="0" dirty="0">
              <a:latin typeface="Arial" panose="020B0604020202020204" pitchFamily="34" charset="0"/>
              <a:ea typeface="ＭＳ Ｐゴシック" panose="020B0600070205080204" pitchFamily="34" charset="-128"/>
            </a:endParaRPr>
          </a:p>
        </p:txBody>
      </p:sp>
      <p:sp>
        <p:nvSpPr>
          <p:cNvPr id="61444" name="Slide Number Placeholder 3">
            <a:extLst>
              <a:ext uri="{FF2B5EF4-FFF2-40B4-BE49-F238E27FC236}">
                <a16:creationId xmlns:a16="http://schemas.microsoft.com/office/drawing/2014/main" id="{111B5160-3985-4D60-97F0-DF7198A274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F18C150-9B1D-49EF-B084-8BA8B393D793}" type="slidenum">
              <a:rPr lang="en-US" altLang="en-US" sz="1200" baseline="0"/>
              <a:pPr/>
              <a:t>33</a:t>
            </a:fld>
            <a:endParaRPr lang="en-US" altLang="en-US" sz="1200" baseline="0" dirty="0"/>
          </a:p>
        </p:txBody>
      </p:sp>
      <p:sp>
        <p:nvSpPr>
          <p:cNvPr id="61445" name="Date Placeholder 4">
            <a:extLst>
              <a:ext uri="{FF2B5EF4-FFF2-40B4-BE49-F238E27FC236}">
                <a16:creationId xmlns:a16="http://schemas.microsoft.com/office/drawing/2014/main" id="{8477C32C-FFDA-48CF-B173-09E0DC7B661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61446" name="Header Placeholder 5">
            <a:extLst>
              <a:ext uri="{FF2B5EF4-FFF2-40B4-BE49-F238E27FC236}">
                <a16:creationId xmlns:a16="http://schemas.microsoft.com/office/drawing/2014/main" id="{6079BCC3-6E5A-43EE-B652-7EA35F1500B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61447" name="Footer Placeholder 6">
            <a:extLst>
              <a:ext uri="{FF2B5EF4-FFF2-40B4-BE49-F238E27FC236}">
                <a16:creationId xmlns:a16="http://schemas.microsoft.com/office/drawing/2014/main" id="{B2A9995D-C79E-4856-AB76-DDFA0A53CEC7}"/>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433312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5C0CABEA-F84B-4238-89B1-B320093B65AB}"/>
              </a:ext>
            </a:extLst>
          </p:cNvPr>
          <p:cNvSpPr>
            <a:spLocks noGrp="1" noRot="1" noChangeAspect="1" noTextEdit="1"/>
          </p:cNvSpPr>
          <p:nvPr>
            <p:ph type="sldImg"/>
          </p:nvPr>
        </p:nvSpPr>
        <p:spPr>
          <a:ln/>
        </p:spPr>
      </p:sp>
      <p:sp>
        <p:nvSpPr>
          <p:cNvPr id="63491" name="Notes Placeholder 2">
            <a:extLst>
              <a:ext uri="{FF2B5EF4-FFF2-40B4-BE49-F238E27FC236}">
                <a16:creationId xmlns:a16="http://schemas.microsoft.com/office/drawing/2014/main" id="{58BAAEAC-74D3-454D-9261-72FFCDD6D05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noProof="0" dirty="0">
                <a:latin typeface="Arial" panose="020B0604020202020204" pitchFamily="34" charset="0"/>
                <a:ea typeface="ＭＳ Ｐゴシック" panose="020B0600070205080204" pitchFamily="34" charset="-128"/>
              </a:rPr>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La infraestructura crítica y las operaciones</a:t>
            </a:r>
            <a:r>
              <a:rPr lang="es-NI" altLang="en-US" baseline="0" noProof="0" dirty="0">
                <a:latin typeface="Arial" panose="020B0604020202020204" pitchFamily="34" charset="0"/>
                <a:ea typeface="ＭＳ Ｐゴシック" panose="020B0600070205080204" pitchFamily="34" charset="-128"/>
              </a:rPr>
              <a:t> de recursos clave incluyen las fuerzas del orden, la respuesta a emergencias o los empleados de los servicios públicos. Es esencial desarrollar medidas de protección específicas al trabajo y la tarea para estos empleados. El objetivo es proteger a estos trabajadores así como también mantener los servicios críticos en funcionamiento y evitar las potenciales dificultades de reemplazarlos durante una pandemia.</a:t>
            </a:r>
            <a:endParaRPr lang="es-NI" altLang="en-US" noProof="0" dirty="0">
              <a:latin typeface="Arial" panose="020B0604020202020204" pitchFamily="34" charset="0"/>
              <a:ea typeface="ＭＳ Ｐゴシック" panose="020B0600070205080204" pitchFamily="34" charset="-128"/>
            </a:endParaRPr>
          </a:p>
        </p:txBody>
      </p:sp>
      <p:sp>
        <p:nvSpPr>
          <p:cNvPr id="63492" name="Slide Number Placeholder 3">
            <a:extLst>
              <a:ext uri="{FF2B5EF4-FFF2-40B4-BE49-F238E27FC236}">
                <a16:creationId xmlns:a16="http://schemas.microsoft.com/office/drawing/2014/main" id="{9012647D-E398-45FE-B91F-B4D8ABF656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B723ED4-EDB2-47B6-AD7F-54049366757D}" type="slidenum">
              <a:rPr lang="en-US" altLang="en-US" sz="1200" baseline="0"/>
              <a:pPr/>
              <a:t>34</a:t>
            </a:fld>
            <a:endParaRPr lang="en-US" altLang="en-US" sz="1200" baseline="0" dirty="0"/>
          </a:p>
        </p:txBody>
      </p:sp>
      <p:sp>
        <p:nvSpPr>
          <p:cNvPr id="63493" name="Date Placeholder 4">
            <a:extLst>
              <a:ext uri="{FF2B5EF4-FFF2-40B4-BE49-F238E27FC236}">
                <a16:creationId xmlns:a16="http://schemas.microsoft.com/office/drawing/2014/main" id="{B7A8ACCD-BBDA-4BCA-A332-E51650128E8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63494" name="Header Placeholder 5">
            <a:extLst>
              <a:ext uri="{FF2B5EF4-FFF2-40B4-BE49-F238E27FC236}">
                <a16:creationId xmlns:a16="http://schemas.microsoft.com/office/drawing/2014/main" id="{CF0DEA71-407E-4854-9145-E0E6B09D52A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63495" name="Footer Placeholder 6">
            <a:extLst>
              <a:ext uri="{FF2B5EF4-FFF2-40B4-BE49-F238E27FC236}">
                <a16:creationId xmlns:a16="http://schemas.microsoft.com/office/drawing/2014/main" id="{706B2587-C7F9-4685-B42E-D68CC62A9AC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1766201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09103345-D17C-4CB9-B1D0-DB719C92123A}"/>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807D0304-4855-4C59-A2AE-0DFA2FB432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b="1" dirty="0">
                <a:latin typeface="Arial" panose="020B0604020202020204" pitchFamily="34" charset="0"/>
                <a:ea typeface="ＭＳ Ｐゴシック" panose="020B0600070205080204" pitchFamily="34" charset="-128"/>
              </a:rPr>
              <a:t>Notas para el instructor:</a:t>
            </a: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57348" name="Slide Number Placeholder 3">
            <a:extLst>
              <a:ext uri="{FF2B5EF4-FFF2-40B4-BE49-F238E27FC236}">
                <a16:creationId xmlns:a16="http://schemas.microsoft.com/office/drawing/2014/main" id="{D29AEEC6-673F-414D-89AF-292D5554B8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38B8028-E621-4F1B-8F04-9531CB8B143D}" type="slidenum">
              <a:rPr lang="en-US" altLang="en-US" sz="1200" baseline="0"/>
              <a:pPr/>
              <a:t>35</a:t>
            </a:fld>
            <a:endParaRPr lang="en-US" altLang="en-US" sz="1200" baseline="0" dirty="0"/>
          </a:p>
        </p:txBody>
      </p:sp>
      <p:sp>
        <p:nvSpPr>
          <p:cNvPr id="57349" name="Date Placeholder 4">
            <a:extLst>
              <a:ext uri="{FF2B5EF4-FFF2-40B4-BE49-F238E27FC236}">
                <a16:creationId xmlns:a16="http://schemas.microsoft.com/office/drawing/2014/main" id="{92E0E22A-12D5-4CD5-BFA6-48A8A983903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57350" name="Header Placeholder 5">
            <a:extLst>
              <a:ext uri="{FF2B5EF4-FFF2-40B4-BE49-F238E27FC236}">
                <a16:creationId xmlns:a16="http://schemas.microsoft.com/office/drawing/2014/main" id="{819C8A2D-6E7C-49C1-B990-F312A616C96F}"/>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57351" name="Footer Placeholder 6">
            <a:extLst>
              <a:ext uri="{FF2B5EF4-FFF2-40B4-BE49-F238E27FC236}">
                <a16:creationId xmlns:a16="http://schemas.microsoft.com/office/drawing/2014/main" id="{4E03E160-1EEB-48B6-B0EE-2815ADF1069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687575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2EC885B0-4C05-4AA0-B647-14E00AC588A6}"/>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CEA764CA-0C36-47EE-AD49-3389C1A320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altLang="en-US" sz="1000" b="1" dirty="0">
                <a:latin typeface="Arial" panose="020B0604020202020204" pitchFamily="34" charset="0"/>
                <a:ea typeface="ＭＳ Ｐゴシック" panose="020B0600070205080204" pitchFamily="34" charset="-128"/>
              </a:rPr>
              <a:t>Notas para el instructor:</a:t>
            </a:r>
          </a:p>
          <a:p>
            <a:endParaRPr lang="es-NI" altLang="en-US" sz="1000" dirty="0">
              <a:latin typeface="Arial" panose="020B0604020202020204" pitchFamily="34" charset="0"/>
              <a:ea typeface="ＭＳ Ｐゴシック" panose="020B0600070205080204" pitchFamily="34" charset="-128"/>
            </a:endParaRPr>
          </a:p>
          <a:p>
            <a:r>
              <a:rPr lang="es-NI" altLang="en-US" sz="1000" dirty="0">
                <a:latin typeface="Arial" panose="020B0604020202020204" pitchFamily="34" charset="0"/>
                <a:ea typeface="ＭＳ Ｐゴシック" panose="020B0600070205080204" pitchFamily="34" charset="-128"/>
              </a:rPr>
              <a:t>El gobierno de EE.UU. ha puesto énfasis especial en el apoyo a la planificación para </a:t>
            </a:r>
            <a:r>
              <a:rPr lang="es-NI" altLang="en-US" sz="1000" b="1" dirty="0">
                <a:highlight>
                  <a:srgbClr val="FFFF00"/>
                </a:highlight>
                <a:latin typeface="Arial" panose="020B0604020202020204" pitchFamily="34" charset="0"/>
                <a:ea typeface="ＭＳ Ｐゴシック" panose="020B0600070205080204" pitchFamily="34" charset="-128"/>
              </a:rPr>
              <a:t>pandemia de influenza</a:t>
            </a:r>
            <a:r>
              <a:rPr lang="es-NI" altLang="en-US" dirty="0"/>
              <a:t> por </a:t>
            </a:r>
            <a:r>
              <a:rPr lang="es-NI" altLang="en-US" sz="1000" dirty="0">
                <a:latin typeface="Arial" panose="020B0604020202020204" pitchFamily="34" charset="0"/>
                <a:ea typeface="ＭＳ Ｐゴシック" panose="020B0600070205080204" pitchFamily="34" charset="-128"/>
              </a:rPr>
              <a:t>negocios del sector público y privado considerados industrias críticas y recursos clave (CI/KR). La infraestructura crítica son los sectores que se dedican a la producción de bienes y servicios esenciales, interconectividad y operatividad, seguridad pública y seguridad física que contribuyen a una defensa nacional sólida y una economía próspera. Los recursos vitales son instalaciones, sitios y grupos de personas organizadas cuya destrucción podría provocar repercusiones negativas de gran importancia, muerte o destrucción de la propiedad y/o dañar profundamente nuestro prestigio y confianza nacionales.  </a:t>
            </a:r>
          </a:p>
          <a:p>
            <a:endParaRPr lang="es-NI" altLang="en-US" dirty="0">
              <a:latin typeface="Arial" panose="020B0604020202020204" pitchFamily="34" charset="0"/>
              <a:ea typeface="ＭＳ Ｐゴシック" panose="020B0600070205080204" pitchFamily="34" charset="-128"/>
            </a:endParaRPr>
          </a:p>
          <a:p>
            <a:r>
              <a:rPr lang="es-NI" altLang="en-US" dirty="0">
                <a:latin typeface="Arial" panose="020B0604020202020204" pitchFamily="34" charset="0"/>
                <a:ea typeface="ＭＳ Ｐゴシック" panose="020B0600070205080204" pitchFamily="34" charset="-128"/>
              </a:rPr>
              <a:t>Se encuentran disponibles guías adicionales para negocios CI/KR en: </a:t>
            </a:r>
          </a:p>
          <a:p>
            <a:r>
              <a:rPr lang="es-NI" altLang="en-US" u="sng" dirty="0">
                <a:latin typeface="Arial" panose="020B0604020202020204" pitchFamily="34" charset="0"/>
                <a:ea typeface="ＭＳ Ｐゴシック" panose="020B0600070205080204" pitchFamily="34" charset="-128"/>
                <a:hlinkClick r:id="rId3"/>
              </a:rPr>
              <a:t>www.pandemicflu.gov/plan/pdf/CIKRpandemicInfluenzaGuide.pdf</a:t>
            </a:r>
            <a:r>
              <a:rPr lang="es-NI" altLang="en-US" u="sng" dirty="0">
                <a:latin typeface="Arial" panose="020B0604020202020204" pitchFamily="34" charset="0"/>
                <a:ea typeface="ＭＳ Ｐゴシック" panose="020B0600070205080204" pitchFamily="34" charset="-128"/>
              </a:rPr>
              <a:t>.</a:t>
            </a:r>
          </a:p>
          <a:p>
            <a:endParaRPr lang="es-NI" altLang="en-US" u="sng" dirty="0">
              <a:latin typeface="Arial" panose="020B0604020202020204" pitchFamily="34" charset="0"/>
              <a:ea typeface="ＭＳ Ｐゴシック" panose="020B0600070205080204" pitchFamily="34" charset="-128"/>
            </a:endParaRPr>
          </a:p>
          <a:p>
            <a:r>
              <a:rPr lang="es-NI" altLang="en-US" u="none" dirty="0">
                <a:latin typeface="Arial" panose="020B0604020202020204" pitchFamily="34" charset="0"/>
                <a:ea typeface="ＭＳ Ｐゴシック" panose="020B0600070205080204" pitchFamily="34" charset="-128"/>
              </a:rPr>
              <a:t>Las instalaciones comerciales incluyen tiendas de comestibles, gasolineras y otros servicios esenciales. </a:t>
            </a:r>
          </a:p>
          <a:p>
            <a:endParaRPr lang="en-US" altLang="en-US" dirty="0">
              <a:latin typeface="Arial" panose="020B0604020202020204" pitchFamily="34" charset="0"/>
              <a:ea typeface="ＭＳ Ｐゴシック" panose="020B0600070205080204" pitchFamily="34" charset="-128"/>
            </a:endParaRPr>
          </a:p>
        </p:txBody>
      </p:sp>
      <p:sp>
        <p:nvSpPr>
          <p:cNvPr id="65540" name="Slide Number Placeholder 3">
            <a:extLst>
              <a:ext uri="{FF2B5EF4-FFF2-40B4-BE49-F238E27FC236}">
                <a16:creationId xmlns:a16="http://schemas.microsoft.com/office/drawing/2014/main" id="{0D54E952-C38F-4E74-ACF4-71271BCE0B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9E370EF-0C86-4A18-AD82-7DC0DC9ADE02}" type="slidenum">
              <a:rPr lang="en-US" altLang="en-US" sz="1200" baseline="0"/>
              <a:pPr/>
              <a:t>36</a:t>
            </a:fld>
            <a:endParaRPr lang="en-US" altLang="en-US" sz="1200" baseline="0" dirty="0"/>
          </a:p>
        </p:txBody>
      </p:sp>
      <p:sp>
        <p:nvSpPr>
          <p:cNvPr id="65541" name="Date Placeholder 4">
            <a:extLst>
              <a:ext uri="{FF2B5EF4-FFF2-40B4-BE49-F238E27FC236}">
                <a16:creationId xmlns:a16="http://schemas.microsoft.com/office/drawing/2014/main" id="{D8F06C78-99A9-47F2-86A8-5D9DC4961FA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65542" name="Header Placeholder 5">
            <a:extLst>
              <a:ext uri="{FF2B5EF4-FFF2-40B4-BE49-F238E27FC236}">
                <a16:creationId xmlns:a16="http://schemas.microsoft.com/office/drawing/2014/main" id="{0561A7F2-BB36-44FE-857C-9A65FCB19AD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65543" name="Footer Placeholder 6">
            <a:extLst>
              <a:ext uri="{FF2B5EF4-FFF2-40B4-BE49-F238E27FC236}">
                <a16:creationId xmlns:a16="http://schemas.microsoft.com/office/drawing/2014/main" id="{2BEC7E0B-3C50-46FD-B059-BA9BE55E6E8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5790314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NI" b="1" noProof="0" dirty="0"/>
              <a:t>Notas para el instructor:</a:t>
            </a:r>
          </a:p>
          <a:p>
            <a:endParaRPr lang="es-NI" noProof="0" dirty="0"/>
          </a:p>
          <a:p>
            <a:r>
              <a:rPr lang="es-NI" noProof="0" dirty="0"/>
              <a:t>Folleto de FEMA: </a:t>
            </a:r>
            <a:r>
              <a:rPr lang="es-NI" i="1" noProof="0" dirty="0" err="1"/>
              <a:t>What</a:t>
            </a:r>
            <a:r>
              <a:rPr lang="es-NI" i="1" noProof="0" dirty="0"/>
              <a:t> </a:t>
            </a:r>
            <a:r>
              <a:rPr lang="es-NI" i="1" noProof="0" dirty="0" err="1"/>
              <a:t>is</a:t>
            </a:r>
            <a:r>
              <a:rPr lang="es-NI" i="1" noProof="0" dirty="0"/>
              <a:t> </a:t>
            </a:r>
            <a:r>
              <a:rPr lang="es-NI" i="1" noProof="0" dirty="0" err="1"/>
              <a:t>Continuity</a:t>
            </a:r>
            <a:r>
              <a:rPr lang="es-NI" i="1" noProof="0" dirty="0"/>
              <a:t> of </a:t>
            </a:r>
            <a:r>
              <a:rPr lang="es-NI" i="1" noProof="0" dirty="0" err="1"/>
              <a:t>Operations</a:t>
            </a:r>
            <a:r>
              <a:rPr lang="es-NI" i="1" noProof="0" dirty="0"/>
              <a:t>?</a:t>
            </a:r>
          </a:p>
          <a:p>
            <a:r>
              <a:rPr lang="es-NI" noProof="0" dirty="0"/>
              <a:t>https://www.fema.gov/pdf/about/org/ncp/coop_brochure.pdf</a:t>
            </a:r>
          </a:p>
          <a:p>
            <a:endParaRPr lang="es-NI" noProof="0" dirty="0"/>
          </a:p>
          <a:p>
            <a:r>
              <a:rPr lang="es-NI" noProof="0" dirty="0"/>
              <a:t>Lista de verificación</a:t>
            </a:r>
            <a:r>
              <a:rPr lang="es-NI" baseline="0" noProof="0" dirty="0"/>
              <a:t> para Gestión de desastres:</a:t>
            </a:r>
            <a:r>
              <a:rPr lang="es-NI" noProof="0" dirty="0"/>
              <a:t> </a:t>
            </a:r>
            <a:r>
              <a:rPr lang="es-NI" noProof="0" dirty="0">
                <a:hlinkClick r:id="rId3"/>
              </a:rPr>
              <a:t>https://www.paho.org/disasters/index.php?option=com_docman&amp;view=download&amp;category_slug=tools&amp;alias=543-pandinflu-leadershipduring-tool-16&amp;Itemid=1179&amp;lang=en</a:t>
            </a:r>
            <a:endParaRPr lang="es-NI" noProof="0" dirty="0"/>
          </a:p>
          <a:p>
            <a:endParaRPr lang="es-NI" noProof="0" dirty="0"/>
          </a:p>
          <a:p>
            <a:r>
              <a:rPr lang="es-NI" noProof="0" dirty="0"/>
              <a:t>La capacitación interdisciplinaria</a:t>
            </a:r>
            <a:r>
              <a:rPr lang="es-NI" baseline="0" noProof="0" dirty="0"/>
              <a:t> </a:t>
            </a:r>
            <a:r>
              <a:rPr lang="es-NI" noProof="0" dirty="0"/>
              <a:t>es otro paso importante</a:t>
            </a:r>
            <a:r>
              <a:rPr lang="es-NI" baseline="0" noProof="0" dirty="0"/>
              <a:t> en la </a:t>
            </a:r>
            <a:r>
              <a:rPr lang="es-NI" noProof="0" dirty="0"/>
              <a:t>COOP.</a:t>
            </a:r>
          </a:p>
          <a:p>
            <a:endParaRPr lang="es-NI" noProof="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37</a:t>
            </a:fld>
            <a:endParaRPr lang="en-US" altLang="en-US" dirty="0"/>
          </a:p>
        </p:txBody>
      </p:sp>
    </p:spTree>
    <p:extLst>
      <p:ext uri="{BB962C8B-B14F-4D97-AF65-F5344CB8AC3E}">
        <p14:creationId xmlns:p14="http://schemas.microsoft.com/office/powerpoint/2010/main" val="25936554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b="1"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NI" b="0" noProof="0" dirty="0"/>
              <a:t>El</a:t>
            </a:r>
            <a:r>
              <a:rPr lang="es-NI" b="0" baseline="0" noProof="0" dirty="0"/>
              <a:t> propósito del distanciamiento social es reducir la propagación del </a:t>
            </a:r>
            <a:r>
              <a:rPr lang="es-NI" b="0" noProof="0" dirty="0"/>
              <a:t>SARS CoV-2. Una buena hoja</a:t>
            </a:r>
            <a:r>
              <a:rPr lang="es-NI" b="0" baseline="0" noProof="0" dirty="0"/>
              <a:t> informativa sobre ese tema es: </a:t>
            </a:r>
            <a:r>
              <a:rPr lang="es-NI" noProof="0" dirty="0">
                <a:hlinkClick r:id="rId3"/>
              </a:rPr>
              <a:t>http://www.cidrap.umn.edu/sites/default/files/public/php/185/185_factsheet_social_distancing.pdf</a:t>
            </a:r>
            <a:endParaRPr lang="es-NI" noProof="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b="0"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NI" b="0" noProof="0" dirty="0"/>
              <a:t>Los</a:t>
            </a:r>
            <a:r>
              <a:rPr lang="es-NI" b="0" baseline="0" noProof="0" dirty="0"/>
              <a:t> funcionarios de salud pública tienen la autoridad para hacer cumplir las leyes y reglamentos de salud pública que varían de estado a estado. Entres sus deberes están educación, inspección, cuarentena y aplicación de la ley.</a:t>
            </a:r>
            <a:r>
              <a:rPr lang="es-NI" b="0" noProof="0" dirty="0"/>
              <a:t> </a:t>
            </a:r>
          </a:p>
          <a:p>
            <a:endParaRPr lang="en-US"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38</a:t>
            </a:fld>
            <a:endParaRPr lang="en-US" altLang="en-US" dirty="0"/>
          </a:p>
        </p:txBody>
      </p:sp>
    </p:spTree>
    <p:extLst>
      <p:ext uri="{BB962C8B-B14F-4D97-AF65-F5344CB8AC3E}">
        <p14:creationId xmlns:p14="http://schemas.microsoft.com/office/powerpoint/2010/main" val="970354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0903C989-F14A-4B59-B3C1-AAA0F2EF943F}"/>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4586ECF8-85DA-49C7-A9D4-3C12588E4E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n-US" altLang="en-US" dirty="0">
              <a:latin typeface="Arial" panose="020B0604020202020204" pitchFamily="34" charset="0"/>
              <a:ea typeface="ＭＳ Ｐゴシック" panose="020B0600070205080204" pitchFamily="34" charset="-128"/>
            </a:endParaRPr>
          </a:p>
        </p:txBody>
      </p:sp>
      <p:sp>
        <p:nvSpPr>
          <p:cNvPr id="71684" name="Header Placeholder 3">
            <a:extLst>
              <a:ext uri="{FF2B5EF4-FFF2-40B4-BE49-F238E27FC236}">
                <a16:creationId xmlns:a16="http://schemas.microsoft.com/office/drawing/2014/main" id="{63722802-2C22-4D5A-8B87-B57E7C16F34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1685" name="Date Placeholder 4">
            <a:extLst>
              <a:ext uri="{FF2B5EF4-FFF2-40B4-BE49-F238E27FC236}">
                <a16:creationId xmlns:a16="http://schemas.microsoft.com/office/drawing/2014/main" id="{A6DCA393-239E-48AE-BB6E-5BF2BD5ECF0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71686" name="Footer Placeholder 5">
            <a:extLst>
              <a:ext uri="{FF2B5EF4-FFF2-40B4-BE49-F238E27FC236}">
                <a16:creationId xmlns:a16="http://schemas.microsoft.com/office/drawing/2014/main" id="{C76BE061-F3D0-445A-BF38-A21D796CAA3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1687" name="Slide Number Placeholder 6">
            <a:extLst>
              <a:ext uri="{FF2B5EF4-FFF2-40B4-BE49-F238E27FC236}">
                <a16:creationId xmlns:a16="http://schemas.microsoft.com/office/drawing/2014/main" id="{16706837-9358-4327-AA75-705EFC3270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BE2D1728-6A22-481E-896D-9EF9C792E88B}" type="slidenum">
              <a:rPr lang="en-US" altLang="en-US" sz="1200" baseline="0"/>
              <a:pPr/>
              <a:t>39</a:t>
            </a:fld>
            <a:endParaRPr lang="en-US" altLang="en-US" sz="1200" baseline="0" dirty="0"/>
          </a:p>
        </p:txBody>
      </p:sp>
    </p:spTree>
    <p:extLst>
      <p:ext uri="{BB962C8B-B14F-4D97-AF65-F5344CB8AC3E}">
        <p14:creationId xmlns:p14="http://schemas.microsoft.com/office/powerpoint/2010/main" val="2536184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dirty="0"/>
              <a:t>Notas para el instructor:</a:t>
            </a:r>
          </a:p>
          <a:p>
            <a:endParaRPr lang="en-US" dirty="0"/>
          </a:p>
          <a:p>
            <a:r>
              <a:rPr lang="es-NI" noProof="0" dirty="0"/>
              <a:t>CDC, </a:t>
            </a:r>
            <a:r>
              <a:rPr lang="es-NI" i="1" noProof="0" dirty="0" err="1"/>
              <a:t>Get</a:t>
            </a:r>
            <a:r>
              <a:rPr lang="es-NI" i="1" noProof="0" dirty="0"/>
              <a:t> </a:t>
            </a:r>
            <a:r>
              <a:rPr lang="es-NI" i="1" noProof="0" dirty="0" err="1"/>
              <a:t>Your</a:t>
            </a:r>
            <a:r>
              <a:rPr lang="es-NI" i="1" noProof="0" dirty="0"/>
              <a:t> </a:t>
            </a:r>
            <a:r>
              <a:rPr lang="es-NI" i="1" noProof="0" dirty="0" err="1"/>
              <a:t>Workplace</a:t>
            </a:r>
            <a:r>
              <a:rPr lang="es-NI" i="1" noProof="0" dirty="0"/>
              <a:t> </a:t>
            </a:r>
            <a:r>
              <a:rPr lang="es-NI" i="1" noProof="0" dirty="0" err="1"/>
              <a:t>Ready</a:t>
            </a:r>
            <a:r>
              <a:rPr lang="es-NI" i="1" noProof="0" dirty="0"/>
              <a:t> </a:t>
            </a:r>
            <a:r>
              <a:rPr lang="es-NI" i="1" noProof="0" dirty="0" err="1"/>
              <a:t>for</a:t>
            </a:r>
            <a:r>
              <a:rPr lang="es-NI" i="1" noProof="0" dirty="0"/>
              <a:t> </a:t>
            </a:r>
            <a:r>
              <a:rPr lang="es-NI" i="1" noProof="0" dirty="0" err="1"/>
              <a:t>Pandemic</a:t>
            </a:r>
            <a:r>
              <a:rPr lang="es-NI" i="1" noProof="0" dirty="0"/>
              <a:t> </a:t>
            </a:r>
            <a:r>
              <a:rPr lang="es-NI" i="1" noProof="0" dirty="0" err="1"/>
              <a:t>Flu</a:t>
            </a:r>
            <a:r>
              <a:rPr lang="es-NI" noProof="0" dirty="0"/>
              <a:t>, 2017, </a:t>
            </a:r>
            <a:r>
              <a:rPr lang="es-NI" noProof="0" dirty="0">
                <a:hlinkClick r:id="rId3"/>
              </a:rPr>
              <a:t>https://www.cdc.gov/nonpharmaceutical-interventions/pdf/gr-pan-flu-work-set.pdf</a:t>
            </a:r>
            <a:endParaRPr lang="es-NI" noProof="0" dirty="0"/>
          </a:p>
          <a:p>
            <a:r>
              <a:rPr lang="es-NI" noProof="0" dirty="0"/>
              <a:t>OSHA, </a:t>
            </a:r>
            <a:r>
              <a:rPr lang="en-US" i="1" dirty="0"/>
              <a:t>Guidance on Preparing for an Influenza Pandemic</a:t>
            </a:r>
            <a:r>
              <a:rPr lang="en-US" dirty="0"/>
              <a:t> (</a:t>
            </a:r>
            <a:r>
              <a:rPr lang="es-NI" noProof="0" dirty="0"/>
              <a:t>Guía</a:t>
            </a:r>
            <a:r>
              <a:rPr lang="es-NI" baseline="0" noProof="0" dirty="0"/>
              <a:t> sobre la preparación para una pandemia de influenza)</a:t>
            </a:r>
            <a:r>
              <a:rPr lang="es-NI" noProof="0" dirty="0"/>
              <a:t>, OSHA 3327-02N 2007, </a:t>
            </a:r>
            <a:r>
              <a:rPr lang="es-NI" noProof="0" dirty="0">
                <a:hlinkClick r:id="rId4"/>
              </a:rPr>
              <a:t>https://www.osha.gov/Publications/OSHA3327pandemic.pdf</a:t>
            </a:r>
            <a:endParaRPr lang="es-NI" noProof="0" dirty="0"/>
          </a:p>
          <a:p>
            <a:r>
              <a:rPr lang="es-NI" noProof="0" dirty="0"/>
              <a:t>OSHA, </a:t>
            </a:r>
            <a:r>
              <a:rPr lang="en-US" i="1" dirty="0"/>
              <a:t>Guidance on Preparing Workplaces for COVID-19</a:t>
            </a:r>
            <a:r>
              <a:rPr lang="en-US" dirty="0"/>
              <a:t> (</a:t>
            </a:r>
            <a:r>
              <a:rPr lang="es-NI" noProof="0" dirty="0"/>
              <a:t>Guía</a:t>
            </a:r>
            <a:r>
              <a:rPr lang="es-NI" baseline="0" noProof="0" dirty="0"/>
              <a:t> sobre la preparación de los lugares de trabajo para el virus </a:t>
            </a:r>
            <a:r>
              <a:rPr lang="es-NI" i="0" noProof="0" dirty="0"/>
              <a:t>COVID-19)</a:t>
            </a:r>
            <a:r>
              <a:rPr lang="es-NI" noProof="0" dirty="0"/>
              <a:t>, OSHA 3990-03 2020, </a:t>
            </a:r>
            <a:r>
              <a:rPr lang="es-NI" noProof="0" dirty="0">
                <a:hlinkClick r:id="rId5"/>
              </a:rPr>
              <a:t>https://www.osha.gov/Publications/OSHA3990.pdf</a:t>
            </a:r>
            <a:endParaRPr lang="es-NI" noProof="0" dirty="0"/>
          </a:p>
          <a:p>
            <a:endParaRPr lang="es-NI" noProof="0" dirty="0"/>
          </a:p>
          <a:p>
            <a:r>
              <a:rPr lang="es-NI" noProof="0" dirty="0"/>
              <a:t>Si</a:t>
            </a:r>
            <a:r>
              <a:rPr lang="es-NI" baseline="0" noProof="0" dirty="0"/>
              <a:t> bien los detalles sobre preparación y respuesta van más allá de esta breve capacitación de sensibilización, los sitios arriba señalados tienen guías excelentes sobre estos temas.</a:t>
            </a:r>
            <a:endParaRPr lang="es-NI" noProof="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40</a:t>
            </a:fld>
            <a:endParaRPr lang="en-US" altLang="en-US" dirty="0"/>
          </a:p>
        </p:txBody>
      </p:sp>
    </p:spTree>
    <p:extLst>
      <p:ext uri="{BB962C8B-B14F-4D97-AF65-F5344CB8AC3E}">
        <p14:creationId xmlns:p14="http://schemas.microsoft.com/office/powerpoint/2010/main" val="36360639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b="0"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NI" b="0" noProof="0" dirty="0"/>
              <a:t>Señale que la información en esta diapositiva cambiará a medida que la dinámica de respuesta a la pandemia cambie. Será importante actualizarla con la información</a:t>
            </a:r>
            <a:r>
              <a:rPr lang="es-NI" b="0" baseline="0" noProof="0" dirty="0"/>
              <a:t> más reciente sobre respuesta comunitaria. Fuentes confiables incluyen los </a:t>
            </a:r>
            <a:r>
              <a:rPr lang="es-NI" b="0" noProof="0" dirty="0"/>
              <a:t>CDC, NIEHS WTP, OSHA, y los departamentos de salud locales y estatales.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b="1" noProof="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41</a:t>
            </a:fld>
            <a:endParaRPr lang="en-US" altLang="en-US" dirty="0"/>
          </a:p>
        </p:txBody>
      </p:sp>
    </p:spTree>
    <p:extLst>
      <p:ext uri="{BB962C8B-B14F-4D97-AF65-F5344CB8AC3E}">
        <p14:creationId xmlns:p14="http://schemas.microsoft.com/office/powerpoint/2010/main" val="25478810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noProof="0" dirty="0"/>
          </a:p>
          <a:p>
            <a:r>
              <a:rPr lang="es-NI" noProof="0" dirty="0"/>
              <a:t>Cada</a:t>
            </a:r>
            <a:r>
              <a:rPr lang="es-NI" baseline="0" noProof="0" dirty="0"/>
              <a:t> estado tiene su propia ley de compensación al trabajador. Esto podría ser pertinente si un trabajador es expuesto al </a:t>
            </a:r>
            <a:r>
              <a:rPr lang="es-NI" noProof="0" dirty="0"/>
              <a:t>SARS CoV-2 y se enferma en el trabajo. </a:t>
            </a:r>
          </a:p>
          <a:p>
            <a:endParaRPr lang="en-US"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42</a:t>
            </a:fld>
            <a:endParaRPr lang="en-US" altLang="en-US" dirty="0"/>
          </a:p>
        </p:txBody>
      </p:sp>
    </p:spTree>
    <p:extLst>
      <p:ext uri="{BB962C8B-B14F-4D97-AF65-F5344CB8AC3E}">
        <p14:creationId xmlns:p14="http://schemas.microsoft.com/office/powerpoint/2010/main" val="20170023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302D79CC-B078-4FEA-B388-BE32FA5CD1EE}"/>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7C8A1710-6DA0-4356-86DE-E891DAA9A0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90000"/>
              </a:lnSpc>
              <a:spcBef>
                <a:spcPct val="30000"/>
              </a:spcBef>
              <a:spcAft>
                <a:spcPct val="0"/>
              </a:spcAft>
              <a:buClrTx/>
              <a:buSzTx/>
              <a:buFontTx/>
              <a:buNone/>
              <a:tabLst/>
              <a:defRPr/>
            </a:pPr>
            <a:r>
              <a:rPr lang="es-NI" sz="1100" b="1" noProof="0" dirty="0"/>
              <a:t>Notas para el instructor:</a:t>
            </a:r>
          </a:p>
          <a:p>
            <a:pPr>
              <a:lnSpc>
                <a:spcPct val="90000"/>
              </a:lnSpc>
            </a:pPr>
            <a:endParaRPr lang="es-NI" altLang="en-US" sz="1100" noProof="0" dirty="0">
              <a:solidFill>
                <a:schemeClr val="tx1"/>
              </a:solidFill>
              <a:latin typeface="Arial" panose="020B0604020202020204" pitchFamily="34" charset="0"/>
              <a:ea typeface="ＭＳ Ｐゴシック" panose="020B0600070205080204" pitchFamily="34" charset="-128"/>
            </a:endParaRPr>
          </a:p>
          <a:p>
            <a:pPr>
              <a:lnSpc>
                <a:spcPct val="90000"/>
              </a:lnSpc>
            </a:pPr>
            <a:r>
              <a:rPr lang="es-NI" altLang="en-US" sz="1100" noProof="0" dirty="0">
                <a:solidFill>
                  <a:schemeClr val="tx1"/>
                </a:solidFill>
                <a:latin typeface="Arial" panose="020B0604020202020204" pitchFamily="34" charset="0"/>
                <a:ea typeface="ＭＳ Ｐゴシック" panose="020B0600070205080204" pitchFamily="34" charset="-128"/>
              </a:rPr>
              <a:t>Independientemente del potencial de exposición, hay varios pasos que todos podemos dar para disminuir</a:t>
            </a:r>
            <a:r>
              <a:rPr lang="es-NI" altLang="en-US" sz="1100" baseline="0" noProof="0" dirty="0">
                <a:solidFill>
                  <a:schemeClr val="tx1"/>
                </a:solidFill>
                <a:latin typeface="Arial" panose="020B0604020202020204" pitchFamily="34" charset="0"/>
                <a:ea typeface="ＭＳ Ｐゴシック" panose="020B0600070205080204" pitchFamily="34" charset="-128"/>
              </a:rPr>
              <a:t> las probabilidades de enfermarnos o propagar el </a:t>
            </a:r>
            <a:r>
              <a:rPr lang="es-NI" altLang="en-US" sz="1100" noProof="0" dirty="0">
                <a:solidFill>
                  <a:schemeClr val="tx1"/>
                </a:solidFill>
                <a:latin typeface="Arial" panose="020B0604020202020204" pitchFamily="34" charset="0"/>
                <a:ea typeface="ＭＳ Ｐゴシック" panose="020B0600070205080204" pitchFamily="34" charset="-128"/>
              </a:rPr>
              <a:t>COVID-19 en el trabajo.</a:t>
            </a:r>
          </a:p>
          <a:p>
            <a:pPr>
              <a:lnSpc>
                <a:spcPct val="90000"/>
              </a:lnSpc>
            </a:pPr>
            <a:endParaRPr lang="es-NI" altLang="en-US" sz="1100" noProof="0" dirty="0">
              <a:solidFill>
                <a:schemeClr val="tx1"/>
              </a:solidFill>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Quédese en casa si está</a:t>
            </a:r>
            <a:r>
              <a:rPr lang="es-NI" altLang="en-US" sz="1100" baseline="0" noProof="0" dirty="0">
                <a:solidFill>
                  <a:schemeClr val="tx1"/>
                </a:solidFill>
                <a:latin typeface="Arial" panose="020B0604020202020204" pitchFamily="34" charset="0"/>
                <a:ea typeface="ＭＳ Ｐゴシック" panose="020B0600070205080204" pitchFamily="34" charset="-128"/>
              </a:rPr>
              <a:t> enfermo</a:t>
            </a:r>
            <a:r>
              <a:rPr lang="es-NI" altLang="en-US" sz="1100" noProof="0" dirty="0">
                <a:solidFill>
                  <a:schemeClr val="tx1"/>
                </a:solidFill>
                <a:latin typeface="Arial" panose="020B0604020202020204" pitchFamily="34" charset="0"/>
                <a:ea typeface="ＭＳ Ｐゴシック" panose="020B0600070205080204" pitchFamily="34" charset="-128"/>
              </a:rPr>
              <a:t>.</a:t>
            </a: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Lávese las manos con frecuencia con agua y jabón durante 20 segundos o use un </a:t>
            </a:r>
            <a:r>
              <a:rPr lang="es-NI" altLang="en-US" sz="1100" i="1" noProof="0" dirty="0" err="1">
                <a:solidFill>
                  <a:schemeClr val="tx1"/>
                </a:solidFill>
                <a:latin typeface="Arial" panose="020B0604020202020204" pitchFamily="34" charset="0"/>
                <a:ea typeface="ＭＳ Ｐゴシック" panose="020B0600070205080204" pitchFamily="34" charset="-128"/>
              </a:rPr>
              <a:t>hand</a:t>
            </a:r>
            <a:r>
              <a:rPr lang="es-NI" altLang="en-US" sz="1100" i="1" noProof="0" dirty="0">
                <a:solidFill>
                  <a:schemeClr val="tx1"/>
                </a:solidFill>
                <a:latin typeface="Arial" panose="020B0604020202020204" pitchFamily="34" charset="0"/>
                <a:ea typeface="ＭＳ Ｐゴシック" panose="020B0600070205080204" pitchFamily="34" charset="-128"/>
              </a:rPr>
              <a:t> </a:t>
            </a:r>
            <a:r>
              <a:rPr lang="es-NI" altLang="en-US" sz="1100" i="1" noProof="0" dirty="0" err="1">
                <a:solidFill>
                  <a:schemeClr val="tx1"/>
                </a:solidFill>
                <a:latin typeface="Arial" panose="020B0604020202020204" pitchFamily="34" charset="0"/>
                <a:ea typeface="ＭＳ Ｐゴシック" panose="020B0600070205080204" pitchFamily="34" charset="-128"/>
              </a:rPr>
              <a:t>sanitizer</a:t>
            </a:r>
            <a:r>
              <a:rPr lang="es-NI" altLang="en-US" sz="1100" noProof="0" dirty="0">
                <a:solidFill>
                  <a:schemeClr val="tx1"/>
                </a:solidFill>
                <a:latin typeface="Arial" panose="020B0604020202020204" pitchFamily="34" charset="0"/>
                <a:ea typeface="ＭＳ Ｐゴシック" panose="020B0600070205080204" pitchFamily="34" charset="-128"/>
              </a:rPr>
              <a:t> (desinfectante) si no hay agua y jabón disponibles. </a:t>
            </a: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Evite</a:t>
            </a:r>
            <a:r>
              <a:rPr lang="es-NI" altLang="en-US" sz="1100" baseline="0" noProof="0" dirty="0">
                <a:solidFill>
                  <a:schemeClr val="tx1"/>
                </a:solidFill>
                <a:latin typeface="Arial" panose="020B0604020202020204" pitchFamily="34" charset="0"/>
                <a:ea typeface="ＭＳ Ｐゴシック" panose="020B0600070205080204" pitchFamily="34" charset="-128"/>
              </a:rPr>
              <a:t> tocarse la nariz, boca y ojos. </a:t>
            </a:r>
            <a:endParaRPr lang="es-NI" altLang="en-US" sz="1100" noProof="0" dirty="0">
              <a:solidFill>
                <a:schemeClr val="tx1"/>
              </a:solidFill>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Al</a:t>
            </a:r>
            <a:r>
              <a:rPr lang="es-NI" altLang="en-US" sz="1100" baseline="0" noProof="0" dirty="0">
                <a:solidFill>
                  <a:schemeClr val="tx1"/>
                </a:solidFill>
                <a:latin typeface="Arial" panose="020B0604020202020204" pitchFamily="34" charset="0"/>
                <a:ea typeface="ＭＳ Ｐゴシック" panose="020B0600070205080204" pitchFamily="34" charset="-128"/>
              </a:rPr>
              <a:t> toser y estornudar cúbrase con un pañuelo desechable, o tosa y estornude dentro de la parte de arriba de su manga. </a:t>
            </a:r>
            <a:endParaRPr lang="es-NI" altLang="en-US" sz="1100" noProof="0" dirty="0">
              <a:solidFill>
                <a:schemeClr val="tx1"/>
              </a:solidFill>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Elimine los pañuelos desechables en recipientes de basura del tipo que no requieren</a:t>
            </a:r>
            <a:r>
              <a:rPr lang="es-NI" altLang="en-US" sz="1100" baseline="0" noProof="0" dirty="0">
                <a:solidFill>
                  <a:schemeClr val="tx1"/>
                </a:solidFill>
                <a:latin typeface="Arial" panose="020B0604020202020204" pitchFamily="34" charset="0"/>
                <a:ea typeface="ＭＳ Ｐゴシック" panose="020B0600070205080204" pitchFamily="34" charset="-128"/>
              </a:rPr>
              <a:t> el uso de las manos. </a:t>
            </a:r>
            <a:endParaRPr lang="es-NI" altLang="en-US" sz="1100" noProof="0" dirty="0">
              <a:solidFill>
                <a:schemeClr val="tx1"/>
              </a:solidFill>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Lávese</a:t>
            </a:r>
            <a:r>
              <a:rPr lang="es-NI" altLang="en-US" sz="1100" baseline="0" noProof="0" dirty="0">
                <a:solidFill>
                  <a:schemeClr val="tx1"/>
                </a:solidFill>
                <a:latin typeface="Arial" panose="020B0604020202020204" pitchFamily="34" charset="0"/>
                <a:ea typeface="ＭＳ Ｐゴシック" panose="020B0600070205080204" pitchFamily="34" charset="-128"/>
              </a:rPr>
              <a:t> las manos o use un </a:t>
            </a:r>
            <a:r>
              <a:rPr lang="es-NI" altLang="en-US" sz="1100" i="1" noProof="0" dirty="0" err="1">
                <a:solidFill>
                  <a:schemeClr val="tx1"/>
                </a:solidFill>
                <a:latin typeface="Arial" panose="020B0604020202020204" pitchFamily="34" charset="0"/>
                <a:ea typeface="ＭＳ Ｐゴシック" panose="020B0600070205080204" pitchFamily="34" charset="-128"/>
              </a:rPr>
              <a:t>hand</a:t>
            </a:r>
            <a:r>
              <a:rPr lang="es-NI" altLang="en-US" sz="1100" i="1" noProof="0" dirty="0">
                <a:solidFill>
                  <a:schemeClr val="tx1"/>
                </a:solidFill>
                <a:latin typeface="Arial" panose="020B0604020202020204" pitchFamily="34" charset="0"/>
                <a:ea typeface="ＭＳ Ｐゴシック" panose="020B0600070205080204" pitchFamily="34" charset="-128"/>
              </a:rPr>
              <a:t> </a:t>
            </a:r>
            <a:r>
              <a:rPr lang="es-NI" altLang="en-US" sz="1100" i="1" noProof="0" dirty="0" err="1">
                <a:solidFill>
                  <a:schemeClr val="tx1"/>
                </a:solidFill>
                <a:latin typeface="Arial" panose="020B0604020202020204" pitchFamily="34" charset="0"/>
                <a:ea typeface="ＭＳ Ｐゴシック" panose="020B0600070205080204" pitchFamily="34" charset="-128"/>
              </a:rPr>
              <a:t>sanitizer</a:t>
            </a:r>
            <a:r>
              <a:rPr lang="es-NI" altLang="en-US" sz="1100" baseline="0" noProof="0" dirty="0">
                <a:solidFill>
                  <a:schemeClr val="tx1"/>
                </a:solidFill>
                <a:latin typeface="Arial" panose="020B0604020202020204" pitchFamily="34" charset="0"/>
                <a:ea typeface="ＭＳ Ｐゴシック" panose="020B0600070205080204" pitchFamily="34" charset="-128"/>
              </a:rPr>
              <a:t> </a:t>
            </a:r>
            <a:r>
              <a:rPr lang="es-NI" altLang="en-US" sz="1100" noProof="0" dirty="0">
                <a:solidFill>
                  <a:schemeClr val="tx1"/>
                </a:solidFill>
                <a:latin typeface="Arial" panose="020B0604020202020204" pitchFamily="34" charset="0"/>
                <a:ea typeface="ＭＳ Ｐゴシック" panose="020B0600070205080204" pitchFamily="34" charset="-128"/>
              </a:rPr>
              <a:t>(</a:t>
            </a:r>
            <a:r>
              <a:rPr lang="es-NI" altLang="en-US" sz="1100" baseline="0" noProof="0" dirty="0">
                <a:solidFill>
                  <a:schemeClr val="tx1"/>
                </a:solidFill>
                <a:latin typeface="Arial" panose="020B0604020202020204" pitchFamily="34" charset="0"/>
                <a:ea typeface="ＭＳ Ｐゴシック" panose="020B0600070205080204" pitchFamily="34" charset="-128"/>
              </a:rPr>
              <a:t>desinfectante</a:t>
            </a:r>
            <a:r>
              <a:rPr lang="es-NI" altLang="en-US" sz="1100" noProof="0" dirty="0">
                <a:solidFill>
                  <a:schemeClr val="tx1"/>
                </a:solidFill>
                <a:latin typeface="Arial" panose="020B0604020202020204" pitchFamily="34" charset="0"/>
                <a:ea typeface="ＭＳ Ｐゴシック" panose="020B0600070205080204" pitchFamily="34" charset="-128"/>
              </a:rPr>
              <a:t>)</a:t>
            </a:r>
            <a:r>
              <a:rPr lang="es-NI" altLang="en-US" sz="1100" baseline="0" noProof="0" dirty="0">
                <a:solidFill>
                  <a:schemeClr val="tx1"/>
                </a:solidFill>
                <a:latin typeface="Arial" panose="020B0604020202020204" pitchFamily="34" charset="0"/>
                <a:ea typeface="ＭＳ Ｐゴシック" panose="020B0600070205080204" pitchFamily="34" charset="-128"/>
              </a:rPr>
              <a:t> después de toser, estornudad o soplarse la nariz.</a:t>
            </a:r>
            <a:endParaRPr lang="es-NI" altLang="en-US" sz="1100" noProof="0" dirty="0">
              <a:solidFill>
                <a:schemeClr val="tx1"/>
              </a:solidFill>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Evite el contacto cercano</a:t>
            </a:r>
            <a:r>
              <a:rPr lang="es-NI" altLang="en-US" sz="1100" baseline="0" noProof="0" dirty="0">
                <a:solidFill>
                  <a:schemeClr val="tx1"/>
                </a:solidFill>
                <a:latin typeface="Arial" panose="020B0604020202020204" pitchFamily="34" charset="0"/>
                <a:ea typeface="ＭＳ Ｐゴシック" panose="020B0600070205080204" pitchFamily="34" charset="-128"/>
              </a:rPr>
              <a:t> con los compañeros de trabajo y clientes.</a:t>
            </a:r>
            <a:endParaRPr lang="es-NI" altLang="en-US" sz="1100" noProof="0" dirty="0">
              <a:solidFill>
                <a:schemeClr val="tx1"/>
              </a:solidFill>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solidFill>
                  <a:schemeClr val="tx1"/>
                </a:solidFill>
                <a:latin typeface="Arial" panose="020B0604020202020204" pitchFamily="34" charset="0"/>
                <a:ea typeface="ＭＳ Ｐゴシック" panose="020B0600070205080204" pitchFamily="34" charset="-128"/>
              </a:rPr>
              <a:t>Evite</a:t>
            </a:r>
            <a:r>
              <a:rPr lang="es-NI" altLang="en-US" sz="1100" baseline="0" noProof="0" dirty="0">
                <a:solidFill>
                  <a:schemeClr val="tx1"/>
                </a:solidFill>
                <a:latin typeface="Arial" panose="020B0604020202020204" pitchFamily="34" charset="0"/>
                <a:ea typeface="ＭＳ Ｐゴシック" panose="020B0600070205080204" pitchFamily="34" charset="-128"/>
              </a:rPr>
              <a:t> saludar estrechando la mano y siempre láveselas después de tener contacto físico con otros. </a:t>
            </a:r>
            <a:endParaRPr lang="es-NI" altLang="en-US" sz="1100" noProof="0" dirty="0">
              <a:solidFill>
                <a:schemeClr val="tx1"/>
              </a:solidFill>
              <a:latin typeface="Arial" panose="020B0604020202020204" pitchFamily="34" charset="0"/>
              <a:ea typeface="ＭＳ Ｐゴシック" panose="020B0600070205080204" pitchFamily="34" charset="-128"/>
            </a:endParaRPr>
          </a:p>
        </p:txBody>
      </p:sp>
      <p:sp>
        <p:nvSpPr>
          <p:cNvPr id="73732" name="Slide Number Placeholder 3">
            <a:extLst>
              <a:ext uri="{FF2B5EF4-FFF2-40B4-BE49-F238E27FC236}">
                <a16:creationId xmlns:a16="http://schemas.microsoft.com/office/drawing/2014/main" id="{CD41F906-C31B-458D-85B4-A1EA94892CA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D36CFDB-35BC-4F38-B592-ED0C1FADE8EE}" type="slidenum">
              <a:rPr lang="en-US" altLang="en-US" sz="1200" baseline="0"/>
              <a:pPr/>
              <a:t>43</a:t>
            </a:fld>
            <a:endParaRPr lang="en-US" altLang="en-US" sz="1200" baseline="0" dirty="0"/>
          </a:p>
        </p:txBody>
      </p:sp>
      <p:sp>
        <p:nvSpPr>
          <p:cNvPr id="73733" name="Date Placeholder 4">
            <a:extLst>
              <a:ext uri="{FF2B5EF4-FFF2-40B4-BE49-F238E27FC236}">
                <a16:creationId xmlns:a16="http://schemas.microsoft.com/office/drawing/2014/main" id="{598A67A9-0A4A-41A0-89FB-A8FF3401C14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73734" name="Header Placeholder 5">
            <a:extLst>
              <a:ext uri="{FF2B5EF4-FFF2-40B4-BE49-F238E27FC236}">
                <a16:creationId xmlns:a16="http://schemas.microsoft.com/office/drawing/2014/main" id="{04817F07-52BC-4CF6-B93A-AD5D8605E5CB}"/>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3735" name="Footer Placeholder 6">
            <a:extLst>
              <a:ext uri="{FF2B5EF4-FFF2-40B4-BE49-F238E27FC236}">
                <a16:creationId xmlns:a16="http://schemas.microsoft.com/office/drawing/2014/main" id="{E8DD5F9B-1DA1-40EB-A114-078DADB2756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5802615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NI" b="1" noProof="0" dirty="0"/>
              <a:t>Notas para el instructor:</a:t>
            </a:r>
          </a:p>
          <a:p>
            <a:endParaRPr lang="es-NI" b="1" noProof="0" dirty="0"/>
          </a:p>
          <a:p>
            <a:r>
              <a:rPr lang="es-NI" b="0" noProof="0" dirty="0"/>
              <a:t>Alternativas al apretón de manos incluyen tocar</a:t>
            </a:r>
            <a:r>
              <a:rPr lang="es-NI" b="0" baseline="0" noProof="0" dirty="0"/>
              <a:t> codo con codo, tocarse la gorra, etc.</a:t>
            </a:r>
            <a:endParaRPr lang="es-NI" b="0" noProof="0" dirty="0"/>
          </a:p>
          <a:p>
            <a:endParaRPr lang="es-NI" b="0" noProof="0" dirty="0"/>
          </a:p>
          <a:p>
            <a:r>
              <a:rPr lang="es-NI" b="0" noProof="0" dirty="0"/>
              <a:t>Imagen cortesía de la universidad</a:t>
            </a:r>
            <a:r>
              <a:rPr lang="es-NI" b="0" baseline="0" noProof="0" dirty="0"/>
              <a:t> </a:t>
            </a:r>
            <a:r>
              <a:rPr lang="es-NI" b="0" i="1" noProof="0" dirty="0"/>
              <a:t>NUS </a:t>
            </a:r>
            <a:r>
              <a:rPr lang="es-NI" b="0" noProof="0" dirty="0"/>
              <a:t>de Singapur, Escuela de Medicina </a:t>
            </a:r>
            <a:r>
              <a:rPr lang="es-NI" b="0" noProof="0" dirty="0" err="1"/>
              <a:t>Yong</a:t>
            </a:r>
            <a:r>
              <a:rPr lang="es-NI" b="0" noProof="0" dirty="0"/>
              <a:t> </a:t>
            </a:r>
            <a:r>
              <a:rPr lang="es-NI" b="0" noProof="0" dirty="0" err="1"/>
              <a:t>Loo</a:t>
            </a:r>
            <a:r>
              <a:rPr lang="es-NI" b="0" noProof="0" dirty="0"/>
              <a:t> </a:t>
            </a:r>
            <a:r>
              <a:rPr lang="es-NI" b="0" noProof="0" dirty="0" err="1"/>
              <a:t>Lin</a:t>
            </a:r>
            <a:endParaRPr lang="es-NI" b="0" noProof="0" dirty="0"/>
          </a:p>
          <a:p>
            <a:endParaRPr lang="en-US" b="0" dirty="0"/>
          </a:p>
          <a:p>
            <a:endParaRPr lang="en-US" b="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44</a:t>
            </a:fld>
            <a:endParaRPr lang="en-US" altLang="en-US" dirty="0"/>
          </a:p>
        </p:txBody>
      </p:sp>
    </p:spTree>
    <p:extLst>
      <p:ext uri="{BB962C8B-B14F-4D97-AF65-F5344CB8AC3E}">
        <p14:creationId xmlns:p14="http://schemas.microsoft.com/office/powerpoint/2010/main" val="10452073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8666DCD8-CF36-4BCF-B464-8CA85B412916}"/>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17CF341D-A6F7-47F8-87FB-EEF7B0C66F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pPr eaLnBrk="1" hangingPunct="1"/>
            <a:endParaRPr lang="es-NI" altLang="en-US" noProof="0" dirty="0">
              <a:latin typeface="Arial" panose="020B0604020202020204" pitchFamily="34" charset="0"/>
              <a:ea typeface="ＭＳ Ｐゴシック" panose="020B0600070205080204" pitchFamily="34" charset="-128"/>
            </a:endParaRPr>
          </a:p>
          <a:p>
            <a:pPr eaLnBrk="1" hangingPunct="1"/>
            <a:r>
              <a:rPr lang="es-NI" altLang="en-US" baseline="0" noProof="0" dirty="0">
                <a:latin typeface="Arial" panose="020B0604020202020204" pitchFamily="34" charset="0"/>
                <a:ea typeface="ＭＳ Ｐゴシック" panose="020B0600070205080204" pitchFamily="34" charset="-128"/>
              </a:rPr>
              <a:t>La planificación y la preparación para el </a:t>
            </a:r>
            <a:r>
              <a:rPr lang="es-NI" altLang="en-US" noProof="0" dirty="0">
                <a:latin typeface="Arial" panose="020B0604020202020204" pitchFamily="34" charset="0"/>
                <a:ea typeface="ＭＳ Ｐゴシック" panose="020B0600070205080204" pitchFamily="34" charset="-128"/>
              </a:rPr>
              <a:t>COVID-19 deben</a:t>
            </a:r>
            <a:r>
              <a:rPr lang="es-NI" altLang="en-US" baseline="0" noProof="0" dirty="0">
                <a:latin typeface="Arial" panose="020B0604020202020204" pitchFamily="34" charset="0"/>
                <a:ea typeface="ＭＳ Ｐゴシック" panose="020B0600070205080204" pitchFamily="34" charset="-128"/>
              </a:rPr>
              <a:t> integrarse </a:t>
            </a:r>
            <a:r>
              <a:rPr lang="es-NI" altLang="en-US" noProof="0" dirty="0">
                <a:latin typeface="Arial" panose="020B0604020202020204" pitchFamily="34" charset="0"/>
                <a:ea typeface="ＭＳ Ｐゴシック" panose="020B0600070205080204" pitchFamily="34" charset="-128"/>
              </a:rPr>
              <a:t>en los sistemas de salud y seguridad</a:t>
            </a:r>
            <a:r>
              <a:rPr lang="es-NI" altLang="en-US" baseline="0" noProof="0" dirty="0">
                <a:latin typeface="Arial" panose="020B0604020202020204" pitchFamily="34" charset="0"/>
                <a:ea typeface="ＭＳ Ｐゴシック" panose="020B0600070205080204" pitchFamily="34" charset="-128"/>
              </a:rPr>
              <a:t> y planes de emergencia existentes. Los elementos de un programa eficaz incluyen los mencionados arriba (entre muchos otros).</a:t>
            </a:r>
            <a:endParaRPr lang="es-NI" altLang="en-US" noProof="0" dirty="0">
              <a:latin typeface="Arial" panose="020B0604020202020204" pitchFamily="34" charset="0"/>
              <a:ea typeface="ＭＳ Ｐゴシック" panose="020B0600070205080204" pitchFamily="34" charset="-128"/>
            </a:endParaRPr>
          </a:p>
          <a:p>
            <a:pPr eaLnBrk="1" hangingPunct="1"/>
            <a:endParaRPr lang="es-NI" altLang="en-US" noProof="0" dirty="0">
              <a:latin typeface="Arial" panose="020B0604020202020204" pitchFamily="34" charset="0"/>
              <a:ea typeface="ＭＳ Ｐゴシック" panose="020B0600070205080204" pitchFamily="34" charset="-128"/>
            </a:endParaRPr>
          </a:p>
          <a:p>
            <a:pPr eaLnBrk="1" hangingPunct="1"/>
            <a:r>
              <a:rPr lang="es-NI" altLang="en-US" noProof="0" dirty="0">
                <a:latin typeface="Arial" panose="020B0604020202020204" pitchFamily="34" charset="0"/>
                <a:ea typeface="ＭＳ Ｐゴシック" panose="020B0600070205080204" pitchFamily="34" charset="-128"/>
              </a:rPr>
              <a:t>Mantenga la flexibilidad</a:t>
            </a:r>
            <a:r>
              <a:rPr lang="es-NI" altLang="en-US" baseline="0" noProof="0" dirty="0">
                <a:latin typeface="Arial" panose="020B0604020202020204" pitchFamily="34" charset="0"/>
                <a:ea typeface="ＭＳ Ｐゴシック" panose="020B0600070205080204" pitchFamily="34" charset="-128"/>
              </a:rPr>
              <a:t> de modo que el plan para el COVID-19 pueda modificarse en caso de una pandemia con “creciente gravedad”. </a:t>
            </a:r>
            <a:endParaRPr lang="es-NI" altLang="en-US" noProof="0" dirty="0">
              <a:latin typeface="Arial" panose="020B0604020202020204" pitchFamily="34" charset="0"/>
              <a:ea typeface="ＭＳ Ｐゴシック" panose="020B0600070205080204" pitchFamily="34" charset="-128"/>
            </a:endParaRPr>
          </a:p>
          <a:p>
            <a:pPr eaLnBrk="1" hangingPunct="1"/>
            <a:endParaRPr lang="es-NI" altLang="en-US" noProof="0" dirty="0">
              <a:latin typeface="Arial" panose="020B0604020202020204" pitchFamily="34" charset="0"/>
              <a:ea typeface="ＭＳ Ｐゴシック" panose="020B0600070205080204" pitchFamily="34" charset="-128"/>
            </a:endParaRPr>
          </a:p>
          <a:p>
            <a:pPr eaLnBrk="1" hangingPunct="1"/>
            <a:r>
              <a:rPr lang="es-NI" altLang="en-US" noProof="0" dirty="0">
                <a:latin typeface="Arial" panose="020B0604020202020204" pitchFamily="34" charset="0"/>
                <a:ea typeface="ＭＳ Ｐゴシック" panose="020B0600070205080204" pitchFamily="34" charset="-128"/>
              </a:rPr>
              <a:t>Evaluación y mejora del</a:t>
            </a:r>
            <a:r>
              <a:rPr lang="es-NI" altLang="en-US" baseline="0" noProof="0" dirty="0">
                <a:latin typeface="Arial" panose="020B0604020202020204" pitchFamily="34" charset="0"/>
                <a:ea typeface="ＭＳ Ｐゴシック" panose="020B0600070205080204" pitchFamily="34" charset="-128"/>
              </a:rPr>
              <a:t> sistema se refiere a las políticas y procedimientos de la organización pertinentes al plan para el COVID-19 en el lugar de trabajo. Por ejemplo, durante un brote un trabajador se ausenta debido a enfermedad respiratoria, la política de ausencias del empleador debería flexibilizarse para no exigir una nota de un médico. Los CDC han hecho esta recomendación porque están aconsejando a las personas con síntomas leves NO acudir a la sala de emergencias del hospital a menos que tengan síntomas graves.</a:t>
            </a:r>
            <a:r>
              <a:rPr lang="es-NI" altLang="en-US" noProof="0" dirty="0">
                <a:latin typeface="Arial" panose="020B0604020202020204" pitchFamily="34" charset="0"/>
                <a:ea typeface="ＭＳ Ｐゴシック" panose="020B0600070205080204" pitchFamily="34" charset="-128"/>
              </a:rPr>
              <a:t> </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i="1" dirty="0">
                <a:latin typeface="Arial" panose="020B0604020202020204" pitchFamily="34" charset="0"/>
                <a:ea typeface="ＭＳ Ｐゴシック" panose="020B0600070205080204" pitchFamily="34" charset="-128"/>
              </a:rPr>
              <a:t>CDC Interim Guidance for Businesses and Employers </a:t>
            </a:r>
            <a:r>
              <a:rPr lang="en-US" altLang="en-US" i="1" baseline="0" dirty="0">
                <a:latin typeface="Arial" panose="020B0604020202020204" pitchFamily="34" charset="0"/>
                <a:ea typeface="ＭＳ Ｐゴシック" panose="020B0600070205080204" pitchFamily="34" charset="-128"/>
              </a:rPr>
              <a:t>(</a:t>
            </a:r>
            <a:r>
              <a:rPr lang="es-NI" altLang="en-US" i="0" baseline="0" dirty="0">
                <a:latin typeface="Arial" panose="020B0604020202020204" pitchFamily="34" charset="0"/>
                <a:ea typeface="ＭＳ Ｐゴシック" panose="020B0600070205080204" pitchFamily="34" charset="-128"/>
              </a:rPr>
              <a:t>Guía provisional de los CDC para negocios y empleadores</a:t>
            </a:r>
            <a:r>
              <a:rPr lang="es-NI" altLang="en-US" i="1" baseline="0" dirty="0">
                <a:latin typeface="Arial" panose="020B0604020202020204" pitchFamily="34" charset="0"/>
                <a:ea typeface="ＭＳ Ｐゴシック" panose="020B0600070205080204" pitchFamily="34" charset="-128"/>
              </a:rPr>
              <a:t>)</a:t>
            </a:r>
            <a:r>
              <a:rPr lang="es-NI" altLang="en-US" dirty="0">
                <a:latin typeface="Arial" panose="020B0604020202020204" pitchFamily="34" charset="0"/>
                <a:ea typeface="ＭＳ Ｐゴシック" panose="020B0600070205080204" pitchFamily="34" charset="-128"/>
              </a:rPr>
              <a:t>: </a:t>
            </a:r>
            <a:r>
              <a:rPr lang="en-US" dirty="0">
                <a:hlinkClick r:id="rId3"/>
              </a:rPr>
              <a:t>https://www.cdc.gov/coronavirus/2019-ncov/community/guidance-business-response.html?CDC_AA_refVal=https%3A%2F%2Fwww.cdc.gov%2Fcoronavirus%2F2019-ncov%2Fspecific-groups%2Fguidance-business-response.html</a:t>
            </a:r>
            <a:r>
              <a:rPr lang="en-US" altLang="en-US" dirty="0">
                <a:latin typeface="Arial" panose="020B0604020202020204" pitchFamily="34" charset="0"/>
                <a:ea typeface="ＭＳ Ｐゴシック" panose="020B0600070205080204" pitchFamily="34" charset="-128"/>
              </a:rPr>
              <a:t> </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s-NI" altLang="en-US" noProof="0" dirty="0">
                <a:latin typeface="Arial" panose="020B0604020202020204" pitchFamily="34" charset="0"/>
                <a:ea typeface="ＭＳ Ｐゴシック" panose="020B0600070205080204" pitchFamily="34" charset="-128"/>
              </a:rPr>
              <a:t>La preparación de la familia es vital para asegurar que haya personal sano disponible</a:t>
            </a:r>
            <a:r>
              <a:rPr lang="es-NI" altLang="en-US" baseline="0" noProof="0" dirty="0">
                <a:latin typeface="Arial" panose="020B0604020202020204" pitchFamily="34" charset="0"/>
                <a:ea typeface="ＭＳ Ｐゴシック" panose="020B0600070205080204" pitchFamily="34" charset="-128"/>
              </a:rPr>
              <a:t> y preparado para trabajar durante una pandemia. Las organizaciones deberían tratar de identificar y evaluar cómo el cierre de escuelas/guarderías/centros de cuidado de adultos mayores y otras necesidades del empleado podrían tener un impacto sobre la disponibilidad de los empleados durante una pandemia. </a:t>
            </a:r>
            <a:endParaRPr lang="es-NI" altLang="en-US" noProof="0"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NI" b="0" noProof="0" dirty="0" err="1">
                <a:hlinkClick r:id="rId4"/>
              </a:rPr>
              <a:t>National</a:t>
            </a:r>
            <a:r>
              <a:rPr lang="es-NI" b="0" noProof="0" dirty="0">
                <a:hlinkClick r:id="rId4"/>
              </a:rPr>
              <a:t> </a:t>
            </a:r>
            <a:r>
              <a:rPr lang="es-NI" b="0" noProof="0" dirty="0" err="1">
                <a:hlinkClick r:id="rId4"/>
              </a:rPr>
              <a:t>Academy</a:t>
            </a:r>
            <a:r>
              <a:rPr lang="es-NI" b="0" noProof="0" dirty="0">
                <a:hlinkClick r:id="rId4"/>
              </a:rPr>
              <a:t> of </a:t>
            </a:r>
            <a:r>
              <a:rPr lang="es-NI" b="0" noProof="0" dirty="0" err="1">
                <a:hlinkClick r:id="rId4"/>
              </a:rPr>
              <a:t>Sciences</a:t>
            </a:r>
            <a:r>
              <a:rPr lang="es-NI" b="0" noProof="0" dirty="0">
                <a:hlinkClick r:id="rId4"/>
              </a:rPr>
              <a:t>, </a:t>
            </a:r>
            <a:r>
              <a:rPr lang="es-NI" b="0" noProof="0" dirty="0" err="1">
                <a:hlinkClick r:id="rId4"/>
              </a:rPr>
              <a:t>Engineering</a:t>
            </a:r>
            <a:r>
              <a:rPr lang="es-NI" b="0" noProof="0" dirty="0">
                <a:hlinkClick r:id="rId4"/>
              </a:rPr>
              <a:t> and Medicine: A Guide </a:t>
            </a:r>
            <a:r>
              <a:rPr lang="es-NI" b="0" noProof="0" dirty="0" err="1">
                <a:hlinkClick r:id="rId4"/>
              </a:rPr>
              <a:t>for</a:t>
            </a:r>
            <a:r>
              <a:rPr lang="es-NI" b="0" noProof="0" dirty="0">
                <a:hlinkClick r:id="rId4"/>
              </a:rPr>
              <a:t> </a:t>
            </a:r>
            <a:r>
              <a:rPr lang="es-NI" b="0" noProof="0" dirty="0" err="1">
                <a:hlinkClick r:id="rId4"/>
              </a:rPr>
              <a:t>Public</a:t>
            </a:r>
            <a:r>
              <a:rPr lang="es-NI" b="0" noProof="0" dirty="0">
                <a:hlinkClick r:id="rId4"/>
              </a:rPr>
              <a:t> </a:t>
            </a:r>
            <a:r>
              <a:rPr lang="es-NI" b="0" noProof="0" dirty="0" err="1">
                <a:hlinkClick r:id="rId4"/>
              </a:rPr>
              <a:t>Transportation</a:t>
            </a:r>
            <a:r>
              <a:rPr lang="es-NI" b="0" noProof="0" dirty="0">
                <a:hlinkClick r:id="rId4"/>
              </a:rPr>
              <a:t> </a:t>
            </a:r>
            <a:r>
              <a:rPr lang="es-NI" b="0" noProof="0" dirty="0" err="1">
                <a:hlinkClick r:id="rId4"/>
              </a:rPr>
              <a:t>Pandemic</a:t>
            </a:r>
            <a:r>
              <a:rPr lang="es-NI" b="0" noProof="0" dirty="0">
                <a:hlinkClick r:id="rId4"/>
              </a:rPr>
              <a:t> </a:t>
            </a:r>
            <a:r>
              <a:rPr lang="es-NI" b="0" noProof="0" dirty="0" err="1">
                <a:hlinkClick r:id="rId4"/>
              </a:rPr>
              <a:t>Planning</a:t>
            </a:r>
            <a:r>
              <a:rPr lang="es-NI" b="0" noProof="0" dirty="0">
                <a:hlinkClick r:id="rId4"/>
              </a:rPr>
              <a:t> and Response</a:t>
            </a:r>
            <a:endParaRPr lang="es-NI" b="0" noProof="0" dirty="0"/>
          </a:p>
          <a:p>
            <a:pPr eaLnBrk="1" hangingPunct="1"/>
            <a:r>
              <a:rPr lang="es-NI" altLang="en-US" noProof="0" dirty="0">
                <a:latin typeface="Arial" panose="020B0604020202020204" pitchFamily="34" charset="0"/>
                <a:ea typeface="ＭＳ Ｐゴシック" panose="020B0600070205080204" pitchFamily="34" charset="-128"/>
              </a:rPr>
              <a:t>http://nap.edu/22414</a:t>
            </a:r>
          </a:p>
          <a:p>
            <a:pPr eaLnBrk="1" hangingPunct="1"/>
            <a:endParaRPr lang="es-NI" altLang="en-US" noProof="0" dirty="0">
              <a:latin typeface="Arial" panose="020B0604020202020204" pitchFamily="34" charset="0"/>
              <a:ea typeface="ＭＳ Ｐゴシック" panose="020B0600070205080204" pitchFamily="34" charset="-128"/>
            </a:endParaRP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endParaRPr lang="en-US" altLang="en-US" dirty="0">
              <a:latin typeface="Arial" panose="020B0604020202020204" pitchFamily="34" charset="0"/>
              <a:ea typeface="ＭＳ Ｐゴシック" panose="020B0600070205080204" pitchFamily="34" charset="-128"/>
            </a:endParaRPr>
          </a:p>
          <a:p>
            <a:pPr lvl="1" eaLnBrk="1" hangingPunct="1">
              <a:spcBef>
                <a:spcPts val="500"/>
              </a:spcBef>
              <a:spcAft>
                <a:spcPts val="500"/>
              </a:spcAft>
            </a:pPr>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77828" name="Slide Number Placeholder 3">
            <a:extLst>
              <a:ext uri="{FF2B5EF4-FFF2-40B4-BE49-F238E27FC236}">
                <a16:creationId xmlns:a16="http://schemas.microsoft.com/office/drawing/2014/main" id="{A35CE4BA-72F0-4576-92E6-86A1D0021C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38F7FA6-2602-4331-B62C-865B02E3D915}" type="slidenum">
              <a:rPr lang="en-US" altLang="en-US" sz="1200" baseline="0"/>
              <a:pPr/>
              <a:t>45</a:t>
            </a:fld>
            <a:endParaRPr lang="en-US" altLang="en-US" sz="1200" baseline="0" dirty="0"/>
          </a:p>
        </p:txBody>
      </p:sp>
      <p:sp>
        <p:nvSpPr>
          <p:cNvPr id="77829" name="Date Placeholder 4">
            <a:extLst>
              <a:ext uri="{FF2B5EF4-FFF2-40B4-BE49-F238E27FC236}">
                <a16:creationId xmlns:a16="http://schemas.microsoft.com/office/drawing/2014/main" id="{C9383F96-C588-4F9E-AD37-0D464CA8009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77830" name="Header Placeholder 5">
            <a:extLst>
              <a:ext uri="{FF2B5EF4-FFF2-40B4-BE49-F238E27FC236}">
                <a16:creationId xmlns:a16="http://schemas.microsoft.com/office/drawing/2014/main" id="{E297CAE8-3DD7-4784-A7BC-9EAA28DB7584}"/>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7831" name="Footer Placeholder 6">
            <a:extLst>
              <a:ext uri="{FF2B5EF4-FFF2-40B4-BE49-F238E27FC236}">
                <a16:creationId xmlns:a16="http://schemas.microsoft.com/office/drawing/2014/main" id="{804409C2-125B-443A-89F9-005DB8E86FF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2917606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7A719FB7-165F-450F-917C-B00E06A60316}"/>
              </a:ext>
            </a:extLst>
          </p:cNvPr>
          <p:cNvSpPr>
            <a:spLocks noGrp="1" noRot="1" noChangeAspect="1" noTextEdit="1"/>
          </p:cNvSpPr>
          <p:nvPr>
            <p:ph type="sldImg"/>
          </p:nvPr>
        </p:nvSpPr>
        <p:spPr>
          <a:ln/>
        </p:spPr>
      </p:sp>
      <p:sp>
        <p:nvSpPr>
          <p:cNvPr id="79875" name="Notes Placeholder 2">
            <a:extLst>
              <a:ext uri="{FF2B5EF4-FFF2-40B4-BE49-F238E27FC236}">
                <a16:creationId xmlns:a16="http://schemas.microsoft.com/office/drawing/2014/main" id="{967E5899-11D4-48B3-A360-E15D4ACB46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Como con la mayoría de los riesgos, existe una serie de pasos que pueden</a:t>
            </a:r>
            <a:r>
              <a:rPr lang="es-NI" altLang="en-US" baseline="0" noProof="0" dirty="0">
                <a:latin typeface="Arial" panose="020B0604020202020204" pitchFamily="34" charset="0"/>
                <a:ea typeface="ＭＳ Ｐゴシック" panose="020B0600070205080204" pitchFamily="34" charset="-128"/>
              </a:rPr>
              <a:t> reducir o en algunos casos incluso eliminar la exposición del trabajador. Un principio básico de la seguridad en el lugar de trabajo es usar una combinación de estrategias para proteger a los trabajadores, comenzando con la más eficaz. Este enfoque de moverse de las medidas de protección más eficaces a las menos eficaces se llama </a:t>
            </a:r>
            <a:r>
              <a:rPr lang="es-NI" altLang="en-US" noProof="0" dirty="0">
                <a:latin typeface="Arial" panose="020B0604020202020204" pitchFamily="34" charset="0"/>
                <a:ea typeface="ＭＳ Ｐゴシック" panose="020B0600070205080204" pitchFamily="34" charset="-128"/>
              </a:rPr>
              <a:t>“jerarquía de controles”.</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El orden de los controles, del más eficaz</a:t>
            </a:r>
            <a:r>
              <a:rPr lang="es-NI" altLang="en-US" baseline="0" noProof="0" dirty="0">
                <a:latin typeface="Arial" panose="020B0604020202020204" pitchFamily="34" charset="0"/>
                <a:ea typeface="ＭＳ Ｐゴシック" panose="020B0600070205080204" pitchFamily="34" charset="-128"/>
              </a:rPr>
              <a:t> al menos eficaz es:</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Eliminación</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Sustitución</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Controles de ingeniería</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Controles administrativos y prácticas laborales</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Equipo</a:t>
            </a:r>
            <a:r>
              <a:rPr lang="es-NI" altLang="en-US" baseline="0" noProof="0" dirty="0">
                <a:latin typeface="Arial" panose="020B0604020202020204" pitchFamily="34" charset="0"/>
                <a:ea typeface="ＭＳ Ｐゴシック" panose="020B0600070205080204" pitchFamily="34" charset="-128"/>
              </a:rPr>
              <a:t> de protección p</a:t>
            </a:r>
            <a:r>
              <a:rPr lang="es-NI" altLang="en-US" noProof="0" dirty="0">
                <a:latin typeface="Arial" panose="020B0604020202020204" pitchFamily="34" charset="0"/>
                <a:ea typeface="ＭＳ Ｐゴシック" panose="020B0600070205080204" pitchFamily="34" charset="-128"/>
              </a:rPr>
              <a:t>ersonal</a:t>
            </a:r>
          </a:p>
          <a:p>
            <a:pPr marL="171450" indent="-171450">
              <a:buFont typeface="Arial" panose="020B0604020202020204" pitchFamily="34" charset="0"/>
              <a:buChar char="•"/>
            </a:pPr>
            <a:endParaRPr lang="es-NI" altLang="en-US" noProof="0" dirty="0">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r>
              <a:rPr lang="es-NI" altLang="en-US" noProof="0" dirty="0">
                <a:latin typeface="Arial" panose="020B0604020202020204" pitchFamily="34" charset="0"/>
                <a:ea typeface="ＭＳ Ｐゴシック" panose="020B0600070205080204" pitchFamily="34" charset="-128"/>
              </a:rPr>
              <a:t>Fuente</a:t>
            </a:r>
            <a:r>
              <a:rPr lang="es-NI" altLang="en-US" baseline="0" noProof="0" dirty="0">
                <a:latin typeface="Arial" panose="020B0604020202020204" pitchFamily="34" charset="0"/>
                <a:ea typeface="ＭＳ Ｐゴシック" panose="020B0600070205080204" pitchFamily="34" charset="-128"/>
              </a:rPr>
              <a:t>:</a:t>
            </a:r>
            <a:r>
              <a:rPr lang="es-NI" altLang="en-US" noProof="0" dirty="0">
                <a:latin typeface="Arial" panose="020B0604020202020204" pitchFamily="34" charset="0"/>
                <a:ea typeface="ＭＳ Ｐゴシック" panose="020B0600070205080204" pitchFamily="34" charset="-128"/>
              </a:rPr>
              <a:t> NIOSH/CDC https://www.cdc.gov/niosh/topics/hierarchy/default.html</a:t>
            </a:r>
          </a:p>
          <a:p>
            <a:pPr marL="0" indent="0">
              <a:buFont typeface="Arial" panose="020B0604020202020204" pitchFamily="34" charset="0"/>
              <a:buNone/>
            </a:pPr>
            <a:r>
              <a:rPr lang="es-NI" altLang="en-US" noProof="0" dirty="0">
                <a:latin typeface="Arial" panose="020B0604020202020204" pitchFamily="34" charset="0"/>
                <a:ea typeface="ＭＳ Ｐゴシック" panose="020B0600070205080204" pitchFamily="34" charset="-128"/>
              </a:rPr>
              <a:t>Esta página web también proporciona</a:t>
            </a:r>
            <a:r>
              <a:rPr lang="es-NI" altLang="en-US" baseline="0" noProof="0" dirty="0">
                <a:latin typeface="Arial" panose="020B0604020202020204" pitchFamily="34" charset="0"/>
                <a:ea typeface="ＭＳ Ｐゴシック" panose="020B0600070205080204" pitchFamily="34" charset="-128"/>
              </a:rPr>
              <a:t> una definición más detallada de cada tipo de medida de control. </a:t>
            </a:r>
            <a:endParaRPr lang="es-NI" altLang="en-US" noProof="0"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 </a:t>
            </a:r>
          </a:p>
        </p:txBody>
      </p:sp>
      <p:sp>
        <p:nvSpPr>
          <p:cNvPr id="79876" name="Slide Number Placeholder 3">
            <a:extLst>
              <a:ext uri="{FF2B5EF4-FFF2-40B4-BE49-F238E27FC236}">
                <a16:creationId xmlns:a16="http://schemas.microsoft.com/office/drawing/2014/main" id="{D3D3850F-CAF0-434E-A2DC-2984D0550A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FB97301-C0D6-4D15-A881-A3049241D21C}" type="slidenum">
              <a:rPr lang="en-US" altLang="en-US" sz="1200" baseline="0"/>
              <a:pPr/>
              <a:t>46</a:t>
            </a:fld>
            <a:endParaRPr lang="en-US" altLang="en-US" sz="1200" baseline="0" dirty="0"/>
          </a:p>
        </p:txBody>
      </p:sp>
      <p:sp>
        <p:nvSpPr>
          <p:cNvPr id="79877" name="Date Placeholder 4">
            <a:extLst>
              <a:ext uri="{FF2B5EF4-FFF2-40B4-BE49-F238E27FC236}">
                <a16:creationId xmlns:a16="http://schemas.microsoft.com/office/drawing/2014/main" id="{B97B0DEB-C43C-4D88-A620-549D6D52807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79878" name="Header Placeholder 5">
            <a:extLst>
              <a:ext uri="{FF2B5EF4-FFF2-40B4-BE49-F238E27FC236}">
                <a16:creationId xmlns:a16="http://schemas.microsoft.com/office/drawing/2014/main" id="{B21DEE4B-F316-49FE-94D2-03ACCA8829B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9879" name="Footer Placeholder 6">
            <a:extLst>
              <a:ext uri="{FF2B5EF4-FFF2-40B4-BE49-F238E27FC236}">
                <a16:creationId xmlns:a16="http://schemas.microsoft.com/office/drawing/2014/main" id="{327AAE1C-E1B8-4AF4-B332-1A43169DDB5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237244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DEE3466E-2180-4266-AF42-373F833D37C8}"/>
              </a:ext>
            </a:extLst>
          </p:cNvPr>
          <p:cNvSpPr>
            <a:spLocks noGrp="1" noRot="1" noChangeAspect="1" noTextEdit="1"/>
          </p:cNvSpPr>
          <p:nvPr>
            <p:ph type="sldImg"/>
          </p:nvPr>
        </p:nvSpPr>
        <p:spPr>
          <a:ln/>
        </p:spPr>
      </p:sp>
      <p:sp>
        <p:nvSpPr>
          <p:cNvPr id="81923" name="Notes Placeholder 2">
            <a:extLst>
              <a:ext uri="{FF2B5EF4-FFF2-40B4-BE49-F238E27FC236}">
                <a16:creationId xmlns:a16="http://schemas.microsoft.com/office/drawing/2014/main" id="{34F63224-D025-436F-9314-A69B85DB04C6}"/>
              </a:ext>
            </a:extLst>
          </p:cNvPr>
          <p:cNvSpPr>
            <a:spLocks noGrp="1"/>
          </p:cNvSpPr>
          <p:nvPr>
            <p:ph type="body" idx="1"/>
          </p:nvPr>
        </p:nvSpPr>
        <p:spPr>
          <a:xfrm>
            <a:off x="693738" y="4427538"/>
            <a:ext cx="561975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controles de ingeniería involucran</a:t>
            </a:r>
            <a:r>
              <a:rPr lang="es-NI" altLang="en-US" baseline="0" noProof="0" dirty="0">
                <a:latin typeface="Arial" panose="020B0604020202020204" pitchFamily="34" charset="0"/>
                <a:ea typeface="ＭＳ Ｐゴシック" panose="020B0600070205080204" pitchFamily="34" charset="-128"/>
              </a:rPr>
              <a:t> hacer cambios al ambiente de trabajo para reducir los riesgos relacionados con el trabajo. Estos tipos de controles se prefieren a otros porque hacen cambios permanentes que reducen la exposición a riesgos y no dependen del comportamiento del trabajador o del cliente. Al reducir un riesgo en el lugar de trabajo, los controles de ingeniería no solo son los más eficaces, sino que también pueden ser las soluciones con la mejor relación costo-beneficio para que los empleadores los implementen.</a:t>
            </a:r>
            <a:r>
              <a:rPr lang="es-NI" altLang="en-US" noProof="0" dirty="0">
                <a:latin typeface="Arial" panose="020B0604020202020204" pitchFamily="34" charset="0"/>
                <a:ea typeface="ＭＳ Ｐゴシック" panose="020B0600070205080204" pitchFamily="34" charset="-128"/>
              </a:rPr>
              <a:t> </a:t>
            </a:r>
          </a:p>
          <a:p>
            <a:r>
              <a:rPr lang="es-NI" altLang="en-US" noProof="0" dirty="0">
                <a:latin typeface="Arial" panose="020B0604020202020204" pitchFamily="34" charset="0"/>
                <a:ea typeface="ＭＳ Ｐゴシック" panose="020B0600070205080204" pitchFamily="34" charset="-128"/>
              </a:rPr>
              <a:t>Ejemplos</a:t>
            </a:r>
            <a:r>
              <a:rPr lang="es-NI" altLang="en-US" baseline="0" noProof="0" dirty="0">
                <a:latin typeface="Arial" panose="020B0604020202020204" pitchFamily="34" charset="0"/>
                <a:ea typeface="ＭＳ Ｐゴシック" panose="020B0600070205080204" pitchFamily="34" charset="-128"/>
              </a:rPr>
              <a:t> de controles de ingeniería incluyen:</a:t>
            </a:r>
          </a:p>
          <a:p>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Usar ventilación especializada para eliminar la contaminación del aire. </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Instalar barreras físicas,</a:t>
            </a:r>
            <a:r>
              <a:rPr lang="es-NI" altLang="en-US" baseline="0" noProof="0" dirty="0">
                <a:latin typeface="Arial" panose="020B0604020202020204" pitchFamily="34" charset="0"/>
                <a:ea typeface="ＭＳ Ｐゴシック" panose="020B0600070205080204" pitchFamily="34" charset="-128"/>
              </a:rPr>
              <a:t> como cubiertas protectoras plásticas transparentes (</a:t>
            </a:r>
            <a:r>
              <a:rPr lang="es-NI" altLang="en-US" i="1" noProof="0" dirty="0" err="1">
                <a:latin typeface="Arial" panose="020B0604020202020204" pitchFamily="34" charset="0"/>
                <a:ea typeface="ＭＳ Ｐゴシック" panose="020B0600070205080204" pitchFamily="34" charset="-128"/>
              </a:rPr>
              <a:t>sneeze</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guards</a:t>
            </a:r>
            <a:r>
              <a:rPr lang="es-NI" altLang="en-US" noProof="0" dirty="0">
                <a:latin typeface="Arial" panose="020B0604020202020204" pitchFamily="34" charset="0"/>
                <a:ea typeface="ＭＳ Ｐゴシック" panose="020B0600070205080204" pitchFamily="34" charset="-128"/>
              </a:rPr>
              <a:t>).</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Instalar</a:t>
            </a:r>
            <a:r>
              <a:rPr lang="es-NI" altLang="en-US" baseline="0" noProof="0" dirty="0">
                <a:latin typeface="Arial" panose="020B0604020202020204" pitchFamily="34" charset="0"/>
                <a:ea typeface="ＭＳ Ｐゴシック" panose="020B0600070205080204" pitchFamily="34" charset="-128"/>
              </a:rPr>
              <a:t> una ventanilla para servicio desde el automóvil (</a:t>
            </a:r>
            <a:r>
              <a:rPr lang="es-NI" altLang="en-US" noProof="0" dirty="0">
                <a:latin typeface="Arial" panose="020B0604020202020204" pitchFamily="34" charset="0"/>
                <a:ea typeface="ＭＳ Ｐゴシック" panose="020B0600070205080204" pitchFamily="34" charset="-128"/>
              </a:rPr>
              <a:t>d</a:t>
            </a:r>
            <a:r>
              <a:rPr lang="es-NI" altLang="en-US" i="1" noProof="0" dirty="0">
                <a:latin typeface="Arial" panose="020B0604020202020204" pitchFamily="34" charset="0"/>
                <a:ea typeface="ＭＳ Ｐゴシック" panose="020B0600070205080204" pitchFamily="34" charset="-128"/>
              </a:rPr>
              <a:t>rive-</a:t>
            </a:r>
            <a:r>
              <a:rPr lang="es-NI" altLang="en-US" i="1" noProof="0" dirty="0" err="1">
                <a:latin typeface="Arial" panose="020B0604020202020204" pitchFamily="34" charset="0"/>
                <a:ea typeface="ＭＳ Ｐゴシック" panose="020B0600070205080204" pitchFamily="34" charset="-128"/>
              </a:rPr>
              <a:t>through</a:t>
            </a:r>
            <a:r>
              <a:rPr lang="es-NI" altLang="en-US" noProof="0" dirty="0">
                <a:latin typeface="Arial" panose="020B0604020202020204" pitchFamily="34" charset="0"/>
                <a:ea typeface="ＭＳ Ｐゴシック" panose="020B0600070205080204" pitchFamily="34" charset="-128"/>
              </a:rPr>
              <a:t>) para servicio al cliente.</a:t>
            </a:r>
          </a:p>
        </p:txBody>
      </p:sp>
      <p:sp>
        <p:nvSpPr>
          <p:cNvPr id="81924" name="Slide Number Placeholder 3">
            <a:extLst>
              <a:ext uri="{FF2B5EF4-FFF2-40B4-BE49-F238E27FC236}">
                <a16:creationId xmlns:a16="http://schemas.microsoft.com/office/drawing/2014/main" id="{A8082E0B-D44E-4613-A893-5D28493A0D5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C28E63EA-D3CA-4D7B-93A6-FCB245EB99C3}" type="slidenum">
              <a:rPr lang="en-US" altLang="en-US" sz="1200" baseline="0"/>
              <a:pPr/>
              <a:t>47</a:t>
            </a:fld>
            <a:endParaRPr lang="en-US" altLang="en-US" sz="1200" baseline="0" dirty="0"/>
          </a:p>
        </p:txBody>
      </p:sp>
      <p:sp>
        <p:nvSpPr>
          <p:cNvPr id="81925" name="Date Placeholder 4">
            <a:extLst>
              <a:ext uri="{FF2B5EF4-FFF2-40B4-BE49-F238E27FC236}">
                <a16:creationId xmlns:a16="http://schemas.microsoft.com/office/drawing/2014/main" id="{7D48F27E-EA93-4C72-8848-702C1B14E04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81926" name="Header Placeholder 5">
            <a:extLst>
              <a:ext uri="{FF2B5EF4-FFF2-40B4-BE49-F238E27FC236}">
                <a16:creationId xmlns:a16="http://schemas.microsoft.com/office/drawing/2014/main" id="{27ACE703-9675-4651-BF01-5B469899FF6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81927" name="Footer Placeholder 6">
            <a:extLst>
              <a:ext uri="{FF2B5EF4-FFF2-40B4-BE49-F238E27FC236}">
                <a16:creationId xmlns:a16="http://schemas.microsoft.com/office/drawing/2014/main" id="{D1D140D7-52CD-45FB-8826-E2EFDD6F8BC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879598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5DE9DB42-B8AE-491D-B8F1-4327C3F6878B}"/>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41405CC4-FBC1-46F8-9489-5250CFA3BB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controles de ingeniería protegen a los trabajadores al eliminar o reducir el COVID-19 del</a:t>
            </a:r>
            <a:r>
              <a:rPr lang="es-NI" altLang="en-US" baseline="0" noProof="0" dirty="0">
                <a:latin typeface="Arial" panose="020B0604020202020204" pitchFamily="34" charset="0"/>
                <a:ea typeface="ＭＳ Ｐゴシック" panose="020B0600070205080204" pitchFamily="34" charset="-128"/>
              </a:rPr>
              <a:t> ambiente de trabajo. La ventilación con presión negativa es un control de ingeniería que se usa cuando el personal realiza procedimientos que crean aerosoles o entra a salas de pacientes de casos conocidos o sospechosos de COVID-19. </a:t>
            </a:r>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En la fotografía arriba, una microbióloga</a:t>
            </a:r>
            <a:r>
              <a:rPr lang="es-NI" altLang="en-US" baseline="0" noProof="0" dirty="0">
                <a:latin typeface="Arial" panose="020B0604020202020204" pitchFamily="34" charset="0"/>
                <a:ea typeface="ＭＳ Ｐゴシック" panose="020B0600070205080204" pitchFamily="34" charset="-128"/>
              </a:rPr>
              <a:t> hace un experimento dentro de una cabina de seguridad biológica (BSC). El flujo de aire dentro de la BSC ayuda a evitar que algún virus transportado por el aire escape de los límites de la cabina. Como protección adicional, ella usa un respirador con purificador de aire motorizado </a:t>
            </a:r>
            <a:r>
              <a:rPr lang="es-NI" altLang="en-US" noProof="0" dirty="0">
                <a:latin typeface="Arial" panose="020B0604020202020204" pitchFamily="34" charset="0"/>
                <a:ea typeface="ＭＳ Ｐゴシック" panose="020B0600070205080204" pitchFamily="34" charset="-128"/>
              </a:rPr>
              <a:t>(PAPR).</a:t>
            </a:r>
          </a:p>
          <a:p>
            <a:r>
              <a:rPr lang="en-US" altLang="en-US" dirty="0">
                <a:latin typeface="Arial" panose="020B0604020202020204" pitchFamily="34" charset="0"/>
                <a:ea typeface="ＭＳ Ｐゴシック" panose="020B0600070205080204" pitchFamily="34" charset="-128"/>
              </a:rPr>
              <a:t> </a:t>
            </a:r>
          </a:p>
        </p:txBody>
      </p:sp>
      <p:sp>
        <p:nvSpPr>
          <p:cNvPr id="83972" name="Slide Number Placeholder 3">
            <a:extLst>
              <a:ext uri="{FF2B5EF4-FFF2-40B4-BE49-F238E27FC236}">
                <a16:creationId xmlns:a16="http://schemas.microsoft.com/office/drawing/2014/main" id="{33250B69-7D07-4E9F-8C89-F6009C1D42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58498FD-4615-467F-ACB7-F8D08FF00C85}" type="slidenum">
              <a:rPr lang="en-US" altLang="en-US" sz="1200" baseline="0"/>
              <a:pPr/>
              <a:t>48</a:t>
            </a:fld>
            <a:endParaRPr lang="en-US" altLang="en-US" sz="1200" baseline="0" dirty="0"/>
          </a:p>
        </p:txBody>
      </p:sp>
      <p:sp>
        <p:nvSpPr>
          <p:cNvPr id="83973" name="Date Placeholder 4">
            <a:extLst>
              <a:ext uri="{FF2B5EF4-FFF2-40B4-BE49-F238E27FC236}">
                <a16:creationId xmlns:a16="http://schemas.microsoft.com/office/drawing/2014/main" id="{A669DFCD-3BCF-4629-88F2-19B65C495B8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83974" name="Header Placeholder 5">
            <a:extLst>
              <a:ext uri="{FF2B5EF4-FFF2-40B4-BE49-F238E27FC236}">
                <a16:creationId xmlns:a16="http://schemas.microsoft.com/office/drawing/2014/main" id="{19585320-FEF5-42FB-A5FF-D8CEB760B3B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83975" name="Footer Placeholder 6">
            <a:extLst>
              <a:ext uri="{FF2B5EF4-FFF2-40B4-BE49-F238E27FC236}">
                <a16:creationId xmlns:a16="http://schemas.microsoft.com/office/drawing/2014/main" id="{8C2BA767-FF4E-46C4-95D4-B0509B5EA0D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7816812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14FFBB2D-F4EF-4575-9D8E-DF3B7B8920E8}"/>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1838F501-0A6D-4538-9F7B-456230FCAEC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controles administrativos incluyen prácticas</a:t>
            </a:r>
            <a:r>
              <a:rPr lang="es-NI" altLang="en-US" baseline="0" noProof="0" dirty="0">
                <a:latin typeface="Arial" panose="020B0604020202020204" pitchFamily="34" charset="0"/>
                <a:ea typeface="ＭＳ Ｐゴシック" panose="020B0600070205080204" pitchFamily="34" charset="-128"/>
              </a:rPr>
              <a:t> y procedimientos de trabajo para reducir la duración, la frecuencia o la intensidad de la exposición a un riesgo. Los empleadores deben:</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Proporcionar</a:t>
            </a:r>
            <a:r>
              <a:rPr lang="es-NI" altLang="en-US" baseline="0" noProof="0" dirty="0">
                <a:latin typeface="Arial" panose="020B0604020202020204" pitchFamily="34" charset="0"/>
                <a:ea typeface="ＭＳ Ｐゴシック" panose="020B0600070205080204" pitchFamily="34" charset="-128"/>
              </a:rPr>
              <a:t> recursos y un ambiente de trabajo que promueva la higiene personal. Por ejemplo, proporcionar pañuelos desechables, basureros que no se tocan con las manos, jabón para lavarse las manos, </a:t>
            </a:r>
            <a:r>
              <a:rPr lang="es-NI" altLang="en-US" i="1" noProof="0" dirty="0" err="1">
                <a:latin typeface="Arial" panose="020B0604020202020204" pitchFamily="34" charset="0"/>
                <a:ea typeface="ＭＳ Ｐゴシック" panose="020B0600070205080204" pitchFamily="34" charset="-128"/>
              </a:rPr>
              <a:t>hand</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sanitizer</a:t>
            </a:r>
            <a:r>
              <a:rPr lang="es-NI" altLang="en-US" baseline="0" noProof="0" dirty="0">
                <a:latin typeface="Arial" panose="020B0604020202020204" pitchFamily="34" charset="0"/>
                <a:ea typeface="ＭＳ Ｐゴシック" panose="020B0600070205080204" pitchFamily="34" charset="-128"/>
              </a:rPr>
              <a:t>,</a:t>
            </a:r>
            <a:r>
              <a:rPr lang="es-NI" altLang="en-US" noProof="0" dirty="0">
                <a:latin typeface="Arial" panose="020B0604020202020204" pitchFamily="34" charset="0"/>
                <a:ea typeface="ＭＳ Ｐゴシック" panose="020B0600070205080204" pitchFamily="34" charset="-128"/>
              </a:rPr>
              <a:t> productos desinfectantes y toallas desechables para que los trabajadores limpien</a:t>
            </a:r>
            <a:r>
              <a:rPr lang="es-NI" altLang="en-US" baseline="0" noProof="0" dirty="0">
                <a:latin typeface="Arial" panose="020B0604020202020204" pitchFamily="34" charset="0"/>
                <a:ea typeface="ＭＳ Ｐゴシック" panose="020B0600070205080204" pitchFamily="34" charset="-128"/>
              </a:rPr>
              <a:t> sus superficies de trabajo.</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Formular procedimientos</a:t>
            </a:r>
            <a:r>
              <a:rPr lang="es-NI" altLang="en-US" baseline="0" noProof="0" dirty="0">
                <a:latin typeface="Arial" panose="020B0604020202020204" pitchFamily="34" charset="0"/>
                <a:ea typeface="ＭＳ Ｐゴシック" panose="020B0600070205080204" pitchFamily="34" charset="-128"/>
              </a:rPr>
              <a:t> para reducir al máximo los contactos entre trabajadores y entre trabajadores y pacientes, clientes o usuarios.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Limitar el número de personal presente</a:t>
            </a:r>
            <a:r>
              <a:rPr lang="es-NI" altLang="en-US" baseline="0" noProof="0" dirty="0">
                <a:latin typeface="Arial" panose="020B0604020202020204" pitchFamily="34" charset="0"/>
                <a:ea typeface="ＭＳ Ｐゴシック" panose="020B0600070205080204" pitchFamily="34" charset="-128"/>
              </a:rPr>
              <a:t> para tareas de alta exposición como procedimientos que generan aerosoles o entrar a la sala de pacientes.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Ofrecer a los trabajadores educación y capacitación</a:t>
            </a:r>
            <a:r>
              <a:rPr lang="es-NI" altLang="en-US" baseline="0" noProof="0" dirty="0">
                <a:latin typeface="Arial" panose="020B0604020202020204" pitchFamily="34" charset="0"/>
                <a:ea typeface="ＭＳ Ｐゴシック" panose="020B0600070205080204" pitchFamily="34" charset="-128"/>
              </a:rPr>
              <a:t> actualizadas sobre los factores de riesgo del coronavirus y métodos para evitar la exposición. </a:t>
            </a:r>
            <a:endParaRPr lang="es-NI" altLang="en-US" noProof="0" dirty="0">
              <a:latin typeface="Arial" panose="020B0604020202020204" pitchFamily="34"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E63138E6-58FB-4F39-A5DE-AFC2514E3A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426D111-0CD5-40EB-B92E-51F79316907A}" type="slidenum">
              <a:rPr lang="en-US" altLang="en-US" sz="1200" baseline="0"/>
              <a:pPr/>
              <a:t>49</a:t>
            </a:fld>
            <a:endParaRPr lang="en-US" altLang="en-US" sz="1200" baseline="0" dirty="0"/>
          </a:p>
        </p:txBody>
      </p:sp>
      <p:sp>
        <p:nvSpPr>
          <p:cNvPr id="86021" name="Date Placeholder 4">
            <a:extLst>
              <a:ext uri="{FF2B5EF4-FFF2-40B4-BE49-F238E27FC236}">
                <a16:creationId xmlns:a16="http://schemas.microsoft.com/office/drawing/2014/main" id="{79F8B794-0AD1-488E-8B5C-21832592830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86022" name="Header Placeholder 5">
            <a:extLst>
              <a:ext uri="{FF2B5EF4-FFF2-40B4-BE49-F238E27FC236}">
                <a16:creationId xmlns:a16="http://schemas.microsoft.com/office/drawing/2014/main" id="{C3A2ABBA-0259-4C21-947A-2822DCF1BC3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86023" name="Footer Placeholder 6">
            <a:extLst>
              <a:ext uri="{FF2B5EF4-FFF2-40B4-BE49-F238E27FC236}">
                <a16:creationId xmlns:a16="http://schemas.microsoft.com/office/drawing/2014/main" id="{8985A893-BF9B-48EA-8156-803612A04E0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182306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n-US"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50</a:t>
            </a:fld>
            <a:endParaRPr lang="en-US" altLang="en-US" dirty="0"/>
          </a:p>
        </p:txBody>
      </p:sp>
    </p:spTree>
    <p:extLst>
      <p:ext uri="{BB962C8B-B14F-4D97-AF65-F5344CB8AC3E}">
        <p14:creationId xmlns:p14="http://schemas.microsoft.com/office/powerpoint/2010/main" val="41271930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90239E32-5A18-4033-80A4-E51011CA8D0D}"/>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E2BED3C6-D610-4B5F-B1BD-5DF9B301DF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Hacer ajustes</a:t>
            </a:r>
            <a:r>
              <a:rPr lang="es-NI" altLang="en-US" baseline="0" noProof="0" dirty="0">
                <a:latin typeface="Arial" panose="020B0604020202020204" pitchFamily="34" charset="0"/>
                <a:ea typeface="ＭＳ Ｐゴシック" panose="020B0600070205080204" pitchFamily="34" charset="-128"/>
              </a:rPr>
              <a:t> a las políticas del lugar de trabajo también puede reducir la exposición al virus.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sz="1200" noProof="0" dirty="0">
                <a:ea typeface="ＭＳ Ｐゴシック" panose="020B0600070205080204" pitchFamily="34" charset="-128"/>
              </a:rPr>
              <a:t>Alentar a los trabajadores enfermos a quedarse en casa sin temor a represalias</a:t>
            </a:r>
            <a:r>
              <a:rPr lang="es-NI" altLang="en-US" noProof="0" dirty="0">
                <a:latin typeface="Arial" panose="020B0604020202020204" pitchFamily="34" charset="0"/>
                <a:ea typeface="ＭＳ Ｐゴシック" panose="020B0600070205080204" pitchFamily="34" charset="-128"/>
              </a:rPr>
              <a:t>.</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Suspender los viajes no esenciales a lugares que tienen una alta prevalencia</a:t>
            </a:r>
            <a:r>
              <a:rPr lang="es-NI" altLang="en-US" baseline="0" noProof="0" dirty="0">
                <a:latin typeface="Arial" panose="020B0604020202020204" pitchFamily="34" charset="0"/>
                <a:ea typeface="ＭＳ Ｐゴシック" panose="020B0600070205080204" pitchFamily="34" charset="-128"/>
              </a:rPr>
              <a:t> de la enfermedad</a:t>
            </a:r>
            <a:r>
              <a:rPr lang="es-NI" altLang="en-US" noProof="0" dirty="0">
                <a:latin typeface="Arial" panose="020B0604020202020204" pitchFamily="34" charset="0"/>
                <a:ea typeface="ＭＳ Ｐゴシック" panose="020B0600070205080204" pitchFamily="34" charset="-128"/>
              </a:rPr>
              <a:t>.</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Usar</a:t>
            </a:r>
            <a:r>
              <a:rPr lang="es-NI" altLang="en-US" baseline="0" noProof="0" dirty="0">
                <a:latin typeface="Arial" panose="020B0604020202020204" pitchFamily="34" charset="0"/>
                <a:ea typeface="ＭＳ Ｐゴシック" panose="020B0600070205080204" pitchFamily="34" charset="-128"/>
              </a:rPr>
              <a:t> correo electrónico, sitios web y teleconferencias para reducir al máximo el contacto cara a cara entre los trabajadores. Donde sea posible, promover arreglos de trabajo flexibles como teletrabajo u horas de trabajo flexibles para reducir el número de trabajadores que deben estar en el sitio de trabajo en algún momento o en un lugar específico.</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Recurrir a la entrega a domicilio de bienes</a:t>
            </a:r>
            <a:r>
              <a:rPr lang="es-NI" altLang="en-US" baseline="0" noProof="0" dirty="0">
                <a:latin typeface="Arial" panose="020B0604020202020204" pitchFamily="34" charset="0"/>
                <a:ea typeface="ＭＳ Ｐゴシック" panose="020B0600070205080204" pitchFamily="34" charset="-128"/>
              </a:rPr>
              <a:t> y servicios para reducir el número de clientes o usuarios que deben visitar el lugar de trabajo suyo.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Formular </a:t>
            </a:r>
            <a:r>
              <a:rPr lang="es-NI" altLang="en-US" baseline="0" noProof="0" dirty="0">
                <a:latin typeface="Arial" panose="020B0604020202020204" pitchFamily="34" charset="0"/>
                <a:ea typeface="ＭＳ Ｐゴシック" panose="020B0600070205080204" pitchFamily="34" charset="-128"/>
              </a:rPr>
              <a:t>planes de comunicación de emergencia. Mantener un foro para responder a las preocupaciones de los trabajadores y desarrollar comunicaciones basadas en </a:t>
            </a:r>
            <a:r>
              <a:rPr lang="es-NI" altLang="en-US" noProof="0" dirty="0">
                <a:latin typeface="Arial" panose="020B0604020202020204" pitchFamily="34" charset="0"/>
                <a:ea typeface="ＭＳ Ｐゴシック" panose="020B0600070205080204" pitchFamily="34" charset="-128"/>
              </a:rPr>
              <a:t>Internet, si es posible. </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Ofrecer materiales de educación y capacitación en un formato fácil de entender y en el lenguaje </a:t>
            </a:r>
            <a:r>
              <a:rPr lang="es-NI" altLang="en-US" baseline="0" noProof="0" dirty="0">
                <a:latin typeface="Arial" panose="020B0604020202020204" pitchFamily="34" charset="0"/>
                <a:ea typeface="ＭＳ Ｐゴシック" panose="020B0600070205080204" pitchFamily="34" charset="-128"/>
              </a:rPr>
              <a:t>apropiado y acorde con el nivel de estudio de todos los empleados</a:t>
            </a:r>
            <a:r>
              <a:rPr lang="es-NI" altLang="en-US" noProof="0" dirty="0">
                <a:latin typeface="Arial" panose="020B0604020202020204" pitchFamily="34" charset="0"/>
                <a:ea typeface="ＭＳ Ｐゴシック" panose="020B0600070205080204" pitchFamily="34" charset="-128"/>
              </a:rPr>
              <a:t>.</a:t>
            </a:r>
          </a:p>
          <a:p>
            <a:endParaRPr lang="en-US" altLang="en-US" dirty="0">
              <a:latin typeface="Arial" panose="020B0604020202020204" pitchFamily="34" charset="0"/>
              <a:ea typeface="ＭＳ Ｐゴシック" panose="020B0600070205080204" pitchFamily="34" charset="-128"/>
            </a:endParaRPr>
          </a:p>
        </p:txBody>
      </p:sp>
      <p:sp>
        <p:nvSpPr>
          <p:cNvPr id="88068" name="Slide Number Placeholder 3">
            <a:extLst>
              <a:ext uri="{FF2B5EF4-FFF2-40B4-BE49-F238E27FC236}">
                <a16:creationId xmlns:a16="http://schemas.microsoft.com/office/drawing/2014/main" id="{68D584CB-EEE0-4E64-9DBA-095517533A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7315379-C669-475C-8FC9-485310A808B0}" type="slidenum">
              <a:rPr lang="en-US" altLang="en-US" sz="1200" baseline="0"/>
              <a:pPr/>
              <a:t>51</a:t>
            </a:fld>
            <a:endParaRPr lang="en-US" altLang="en-US" sz="1200" baseline="0" dirty="0"/>
          </a:p>
        </p:txBody>
      </p:sp>
      <p:sp>
        <p:nvSpPr>
          <p:cNvPr id="88069" name="Date Placeholder 4">
            <a:extLst>
              <a:ext uri="{FF2B5EF4-FFF2-40B4-BE49-F238E27FC236}">
                <a16:creationId xmlns:a16="http://schemas.microsoft.com/office/drawing/2014/main" id="{AFA761D7-78FA-46BA-9766-10EF9CD2246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88070" name="Header Placeholder 5">
            <a:extLst>
              <a:ext uri="{FF2B5EF4-FFF2-40B4-BE49-F238E27FC236}">
                <a16:creationId xmlns:a16="http://schemas.microsoft.com/office/drawing/2014/main" id="{A647988F-C638-4DAA-955F-6581D831972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88071" name="Footer Placeholder 6">
            <a:extLst>
              <a:ext uri="{FF2B5EF4-FFF2-40B4-BE49-F238E27FC236}">
                <a16:creationId xmlns:a16="http://schemas.microsoft.com/office/drawing/2014/main" id="{F3470726-9E69-43CA-89B1-4925EA20EA2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6821274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NI" b="1" noProof="0" dirty="0"/>
              <a:t>Notas para el instructor:</a:t>
            </a:r>
          </a:p>
          <a:p>
            <a:pPr defTabSz="935611">
              <a:defRPr/>
            </a:pPr>
            <a:endParaRPr lang="es-NI" b="1" u="sng" noProof="0" dirty="0"/>
          </a:p>
          <a:p>
            <a:pPr marL="171244" indent="-171244">
              <a:buFont typeface="Arial" panose="020B0604020202020204" pitchFamily="34" charset="0"/>
              <a:buChar char="•"/>
            </a:pPr>
            <a:r>
              <a:rPr lang="es-NI" sz="1000" noProof="0" dirty="0"/>
              <a:t>Los</a:t>
            </a:r>
            <a:r>
              <a:rPr lang="es-NI" sz="1000" baseline="0" noProof="0" dirty="0"/>
              <a:t> trabajadores y los representantes de los sindicatos tienen derecho a obtener una copia de la evaluación del PPE. Es una mejor práctica cuando los trabajadores y la gerencia trabajan juntos para hacer las evaluaciones de riesgo del PPE.</a:t>
            </a:r>
            <a:endParaRPr lang="es-NI" sz="1000" noProof="0" dirty="0"/>
          </a:p>
          <a:p>
            <a:pPr marL="171244" indent="-171244">
              <a:buFont typeface="Arial" panose="020B0604020202020204" pitchFamily="34" charset="0"/>
              <a:buChar char="•"/>
            </a:pPr>
            <a:r>
              <a:rPr lang="es-NI" sz="1000" noProof="0" dirty="0"/>
              <a:t>Si usted quisiera conocer más sobre la selección del PPE para compañeros de trabajo que tienen una </a:t>
            </a:r>
            <a:r>
              <a:rPr lang="es-NI" sz="1000" baseline="0" noProof="0" dirty="0"/>
              <a:t>potencial </a:t>
            </a:r>
            <a:r>
              <a:rPr lang="es-NI" sz="1000" noProof="0" dirty="0"/>
              <a:t>exposición ocupacional</a:t>
            </a:r>
            <a:r>
              <a:rPr lang="es-NI" sz="1000" baseline="0" noProof="0" dirty="0"/>
              <a:t> al </a:t>
            </a:r>
            <a:r>
              <a:rPr lang="es-NI" sz="1000" noProof="0" dirty="0"/>
              <a:t>SARS CoV-2, dele un</a:t>
            </a:r>
            <a:r>
              <a:rPr lang="es-NI" sz="1000" baseline="0" noProof="0" dirty="0"/>
              <a:t> vistazo a la evaluación.</a:t>
            </a:r>
            <a:endParaRPr lang="es-NI" sz="1000" noProof="0" dirty="0"/>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52</a:t>
            </a:fld>
            <a:endParaRPr lang="en-US" dirty="0"/>
          </a:p>
        </p:txBody>
      </p:sp>
    </p:spTree>
    <p:extLst>
      <p:ext uri="{BB962C8B-B14F-4D97-AF65-F5344CB8AC3E}">
        <p14:creationId xmlns:p14="http://schemas.microsoft.com/office/powerpoint/2010/main" val="1267590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244" marR="0" lvl="0" indent="-171244"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s-NI" sz="1000" b="1" noProof="0" dirty="0"/>
              <a:t>Notas para el instructor:</a:t>
            </a:r>
          </a:p>
          <a:p>
            <a:pPr marL="0" indent="0">
              <a:buFont typeface="Arial" panose="020B0604020202020204" pitchFamily="34" charset="0"/>
              <a:buNone/>
            </a:pPr>
            <a:endParaRPr lang="es-NI" sz="1000" noProof="0" dirty="0"/>
          </a:p>
          <a:p>
            <a:pPr marL="171244" indent="-171244">
              <a:buFont typeface="Arial" panose="020B0604020202020204" pitchFamily="34" charset="0"/>
              <a:buChar char="•"/>
            </a:pPr>
            <a:r>
              <a:rPr lang="es-NI" sz="1000" noProof="0" dirty="0"/>
              <a:t>Las directrices</a:t>
            </a:r>
            <a:r>
              <a:rPr lang="es-NI" sz="1000" baseline="0" noProof="0" dirty="0"/>
              <a:t> de salud de los </a:t>
            </a:r>
            <a:r>
              <a:rPr lang="es-NI" sz="1000" noProof="0" dirty="0"/>
              <a:t>CDC </a:t>
            </a:r>
            <a:r>
              <a:rPr lang="es-NI" sz="1000" baseline="0" noProof="0" dirty="0"/>
              <a:t>incluyen la desinfección inmediata de toda superficie de PPE, equipo, o superficies de áreas de atención al paciente visiblemente contaminadas usando un paño limpiador desinfectante registrado por la EPA. Las directrices también recomiendan hacer limpieza y desinfección regulares de las superficies de las áreas de atención a pacientes, incluso aunque no haya una contaminación visible. Las directrices expresan que esto solo lo deben hacer enfermeras o médicos como parte de las actividades de atención al paciente a fin de limitar el número de personal de salud adicional que entra a la sala.</a:t>
            </a:r>
          </a:p>
          <a:p>
            <a:pPr marL="171244" indent="-171244">
              <a:buFont typeface="Arial" panose="020B0604020202020204" pitchFamily="34" charset="0"/>
              <a:buChar char="•"/>
            </a:pPr>
            <a:endParaRPr lang="es-NI" sz="1000" noProof="0" dirty="0">
              <a:cs typeface="+mn-cs"/>
            </a:endParaRPr>
          </a:p>
          <a:p>
            <a:pPr marL="171244" indent="-171244">
              <a:buFont typeface="Arial" panose="020B0604020202020204" pitchFamily="34" charset="0"/>
              <a:buChar char="•"/>
            </a:pPr>
            <a:r>
              <a:rPr lang="es-NI" sz="1000" noProof="0" dirty="0">
                <a:cs typeface="+mn-cs"/>
              </a:rPr>
              <a:t> Los procedimientos de descontaminación son específicos a la industria, a la tarea, y al sitio de trabajo. La descontaminación</a:t>
            </a:r>
            <a:r>
              <a:rPr lang="es-NI" sz="1000" baseline="0" noProof="0" dirty="0">
                <a:cs typeface="+mn-cs"/>
              </a:rPr>
              <a:t> es crítica porque los trabajadores podrían contaminarse con material infeccioso al quitarse el PPE y los respiradores.</a:t>
            </a:r>
            <a:endParaRPr lang="es-NI" sz="1000" noProof="0" dirty="0">
              <a:cs typeface="+mn-cs"/>
            </a:endParaRPr>
          </a:p>
          <a:p>
            <a:pPr marL="171244" indent="-171244">
              <a:buFont typeface="Arial" panose="020B0604020202020204" pitchFamily="34" charset="0"/>
              <a:buChar char="•"/>
            </a:pPr>
            <a:endParaRPr lang="es-NI" sz="1000" noProof="0" dirty="0">
              <a:cs typeface="+mn-cs"/>
            </a:endParaRPr>
          </a:p>
          <a:p>
            <a:pPr marL="171244" marR="0" lvl="0" indent="-171244"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s-NI" sz="1000" noProof="0" dirty="0">
                <a:cs typeface="+mn-cs"/>
              </a:rPr>
              <a:t>Use productos que aparecen en la lista N de la EPA,</a:t>
            </a:r>
            <a:r>
              <a:rPr lang="es-NI" sz="1000" baseline="0" noProof="0" dirty="0">
                <a:cs typeface="+mn-cs"/>
              </a:rPr>
              <a:t> </a:t>
            </a:r>
            <a:r>
              <a:rPr lang="es-NI" sz="1000" i="1" noProof="0" dirty="0" err="1">
                <a:cs typeface="+mn-cs"/>
              </a:rPr>
              <a:t>Products</a:t>
            </a:r>
            <a:r>
              <a:rPr lang="es-NI" sz="1000" i="1" noProof="0" dirty="0">
                <a:cs typeface="+mn-cs"/>
              </a:rPr>
              <a:t> </a:t>
            </a:r>
            <a:r>
              <a:rPr lang="es-NI" sz="1000" i="1" noProof="0" dirty="0" err="1">
                <a:cs typeface="+mn-cs"/>
              </a:rPr>
              <a:t>with</a:t>
            </a:r>
            <a:r>
              <a:rPr lang="es-NI" sz="1000" i="1" noProof="0" dirty="0">
                <a:cs typeface="+mn-cs"/>
              </a:rPr>
              <a:t> </a:t>
            </a:r>
            <a:r>
              <a:rPr lang="es-NI" sz="1000" i="1" noProof="0" dirty="0" err="1">
                <a:cs typeface="+mn-cs"/>
              </a:rPr>
              <a:t>Emerging</a:t>
            </a:r>
            <a:r>
              <a:rPr lang="es-NI" sz="1000" i="1" noProof="0" dirty="0">
                <a:cs typeface="+mn-cs"/>
              </a:rPr>
              <a:t> Viral </a:t>
            </a:r>
            <a:r>
              <a:rPr lang="es-NI" sz="1000" i="1" noProof="0" dirty="0" err="1">
                <a:cs typeface="+mn-cs"/>
              </a:rPr>
              <a:t>Pathogens</a:t>
            </a:r>
            <a:r>
              <a:rPr lang="es-NI" sz="1000" i="1" noProof="0" dirty="0">
                <a:cs typeface="+mn-cs"/>
              </a:rPr>
              <a:t> AND </a:t>
            </a:r>
            <a:r>
              <a:rPr lang="es-NI" sz="1000" i="1" noProof="0" dirty="0" err="1">
                <a:cs typeface="+mn-cs"/>
              </a:rPr>
              <a:t>Human</a:t>
            </a:r>
            <a:r>
              <a:rPr lang="es-NI" sz="1000" i="1" noProof="0" dirty="0">
                <a:cs typeface="+mn-cs"/>
              </a:rPr>
              <a:t> Coronavirus </a:t>
            </a:r>
            <a:r>
              <a:rPr lang="es-NI" sz="1000" i="1" noProof="0" dirty="0" err="1">
                <a:cs typeface="+mn-cs"/>
              </a:rPr>
              <a:t>claims</a:t>
            </a:r>
            <a:r>
              <a:rPr lang="es-NI" sz="1000" i="1" baseline="0" noProof="0" dirty="0">
                <a:cs typeface="+mn-cs"/>
              </a:rPr>
              <a:t> </a:t>
            </a:r>
            <a:r>
              <a:rPr lang="es-NI" sz="1000" i="1" noProof="0" dirty="0" err="1">
                <a:cs typeface="+mn-cs"/>
              </a:rPr>
              <a:t>against</a:t>
            </a:r>
            <a:r>
              <a:rPr lang="es-NI" sz="1000" i="1" noProof="0" dirty="0">
                <a:cs typeface="+mn-cs"/>
              </a:rPr>
              <a:t> SARS-CoV-2 (</a:t>
            </a:r>
            <a:r>
              <a:rPr lang="es-NI" sz="1000" baseline="0" noProof="0" dirty="0">
                <a:cs typeface="+mn-cs"/>
              </a:rPr>
              <a:t>Productos </a:t>
            </a:r>
            <a:r>
              <a:rPr lang="es-NI" sz="1000" noProof="0" dirty="0">
                <a:cs typeface="+mn-cs"/>
              </a:rPr>
              <a:t>con declaraciones sobre patógenos virales</a:t>
            </a:r>
            <a:r>
              <a:rPr lang="es-NI" sz="1000" baseline="0" noProof="0" dirty="0">
                <a:cs typeface="+mn-cs"/>
              </a:rPr>
              <a:t> emergentes Y coronavirus humanos contra </a:t>
            </a:r>
            <a:r>
              <a:rPr lang="es-NI" sz="1000" noProof="0" dirty="0">
                <a:cs typeface="+mn-cs"/>
              </a:rPr>
              <a:t>el SARS-CoV-2). Aunque existe poca información</a:t>
            </a:r>
            <a:r>
              <a:rPr lang="es-NI" sz="1000" baseline="0" noProof="0" dirty="0">
                <a:cs typeface="+mn-cs"/>
              </a:rPr>
              <a:t> sobre la eficacia de los desinfectantes contra el </a:t>
            </a:r>
            <a:r>
              <a:rPr lang="es-NI" sz="1000" b="0" i="0" u="none" strike="noStrike" kern="1200" noProof="0" dirty="0">
                <a:solidFill>
                  <a:schemeClr val="tx1"/>
                </a:solidFill>
                <a:effectLst/>
                <a:latin typeface="Arial" charset="0"/>
                <a:ea typeface="ＭＳ Ｐゴシック" pitchFamily="48" charset="-128"/>
                <a:cs typeface="+mn-cs"/>
              </a:rPr>
              <a:t>SARS Coronavirus 2,</a:t>
            </a:r>
            <a:r>
              <a:rPr lang="es-NI" sz="1000" b="0" i="0" u="none" strike="noStrike" kern="1200" baseline="0" noProof="0" dirty="0">
                <a:solidFill>
                  <a:schemeClr val="tx1"/>
                </a:solidFill>
                <a:effectLst/>
                <a:latin typeface="Arial" charset="0"/>
                <a:ea typeface="ＭＳ Ｐゴシック" pitchFamily="48" charset="-128"/>
                <a:cs typeface="+mn-cs"/>
              </a:rPr>
              <a:t> los desinfectantes eficaces contra otros coronavirus deberían ser eficaces contra el </a:t>
            </a:r>
            <a:r>
              <a:rPr lang="es-NI" sz="1000" b="0" i="0" u="none" strike="noStrike" kern="1200" noProof="0" dirty="0">
                <a:solidFill>
                  <a:schemeClr val="tx1"/>
                </a:solidFill>
                <a:effectLst/>
                <a:latin typeface="Arial" charset="0"/>
                <a:ea typeface="ＭＳ Ｐゴシック" pitchFamily="48" charset="-128"/>
                <a:cs typeface="+mn-cs"/>
              </a:rPr>
              <a:t>SARS Coronavirus 2 así que use los desinfectantes apropiados registrados en la EPA. Consulte</a:t>
            </a:r>
            <a:r>
              <a:rPr lang="es-NI" sz="1000" noProof="0" dirty="0">
                <a:cs typeface="+mn-cs"/>
              </a:rPr>
              <a:t>: https://www.epa.gov/pesticide-registration/list-n-disinfectants-use-against-sars-cov-2 </a:t>
            </a:r>
          </a:p>
          <a:p>
            <a:pPr marL="0" indent="0">
              <a:buFont typeface="Arial" panose="020B0604020202020204" pitchFamily="34" charset="0"/>
              <a:buNone/>
            </a:pPr>
            <a:endParaRPr lang="es-NI" sz="1000" noProof="0" dirty="0">
              <a:cs typeface="+mn-cs"/>
            </a:endParaRPr>
          </a:p>
          <a:p>
            <a:pPr marL="0" indent="0">
              <a:buFont typeface="Arial" panose="020B0604020202020204" pitchFamily="34" charset="0"/>
              <a:buNone/>
            </a:pPr>
            <a:r>
              <a:rPr lang="es-NI" sz="1000" noProof="0" dirty="0">
                <a:cs typeface="+mn-cs"/>
              </a:rPr>
              <a:t>Directrices</a:t>
            </a:r>
            <a:r>
              <a:rPr lang="es-NI" sz="1000" baseline="0" noProof="0" dirty="0">
                <a:cs typeface="+mn-cs"/>
              </a:rPr>
              <a:t> de los </a:t>
            </a:r>
            <a:r>
              <a:rPr lang="es-NI" sz="1000" noProof="0" dirty="0">
                <a:cs typeface="+mn-cs"/>
              </a:rPr>
              <a:t>CDC para entornos domésticos: https://www.cdc.gov/coronavirus/2019-ncov/community/home/cleaning-disinfection.html#routine-cleaning</a:t>
            </a:r>
          </a:p>
          <a:p>
            <a:pPr marL="0" indent="0">
              <a:buFont typeface="Arial" panose="020B0604020202020204" pitchFamily="34" charset="0"/>
              <a:buNone/>
            </a:pPr>
            <a:endParaRPr lang="es-NI" sz="1000" noProof="0" dirty="0">
              <a:cs typeface="+mn-cs"/>
            </a:endParaRPr>
          </a:p>
          <a:p>
            <a:r>
              <a:rPr lang="es-NI" sz="1200" b="1" i="0" kern="1200" noProof="0" dirty="0">
                <a:solidFill>
                  <a:schemeClr val="tx1"/>
                </a:solidFill>
                <a:effectLst/>
                <a:latin typeface="Arial" charset="0"/>
                <a:ea typeface="ＭＳ Ｐゴシック" pitchFamily="48" charset="-128"/>
                <a:cs typeface="+mn-cs"/>
              </a:rPr>
              <a:t>Limpiar </a:t>
            </a:r>
            <a:r>
              <a:rPr lang="es-NI" sz="1200" b="0" i="0" kern="1200" noProof="0" dirty="0">
                <a:solidFill>
                  <a:schemeClr val="tx1"/>
                </a:solidFill>
                <a:latin typeface="Arial" charset="0"/>
                <a:ea typeface="ＭＳ Ｐゴシック" pitchFamily="48" charset="-128"/>
                <a:cs typeface="+mn-cs"/>
              </a:rPr>
              <a:t>significa eliminar gérmenes, suciedad e impurezas de las superficies. Limpiar no mata los gérmenes, pero al removerlos, es posible disminuir su cantidad y el riesgo de infección por propagación</a:t>
            </a:r>
            <a:endParaRPr lang="es-NI" sz="1200" b="0" i="0" kern="1200" noProof="0" dirty="0">
              <a:solidFill>
                <a:schemeClr val="tx1"/>
              </a:solidFill>
              <a:effectLst/>
              <a:latin typeface="Arial" charset="0"/>
              <a:ea typeface="ＭＳ Ｐゴシック" pitchFamily="48" charset="-128"/>
              <a:cs typeface="+mn-cs"/>
            </a:endParaRPr>
          </a:p>
          <a:p>
            <a:endParaRPr lang="es-NI" sz="1200" b="0" i="0" kern="1200" noProof="0" dirty="0">
              <a:solidFill>
                <a:schemeClr val="tx1"/>
              </a:solidFill>
              <a:effectLst/>
              <a:latin typeface="Arial" charset="0"/>
              <a:ea typeface="ＭＳ Ｐゴシック" pitchFamily="48" charset="-128"/>
              <a:cs typeface="+mn-cs"/>
            </a:endParaRPr>
          </a:p>
          <a:p>
            <a:r>
              <a:rPr lang="es-NI" sz="1200" b="1" i="0" kern="1200" noProof="0" dirty="0">
                <a:solidFill>
                  <a:schemeClr val="tx1"/>
                </a:solidFill>
                <a:latin typeface="Arial" charset="0"/>
                <a:ea typeface="ＭＳ Ｐゴシック" pitchFamily="48" charset="-128"/>
                <a:cs typeface="+mn-cs"/>
              </a:rPr>
              <a:t>Desinfectar</a:t>
            </a:r>
            <a:r>
              <a:rPr lang="es-NI" sz="1200" b="0" i="0" kern="1200" noProof="0" dirty="0">
                <a:solidFill>
                  <a:schemeClr val="tx1"/>
                </a:solidFill>
                <a:latin typeface="Arial" charset="0"/>
                <a:ea typeface="ＭＳ Ｐゴシック" pitchFamily="48" charset="-128"/>
                <a:cs typeface="+mn-cs"/>
              </a:rPr>
              <a:t> significa usar sustancias químicas para matar los gérmenes que se encuentran sobre las superficies. Este proceso no limpia necesariamente superficies sucias ni quita los gérmenes, pero al matar los gérmenes en la superficie </a:t>
            </a:r>
            <a:r>
              <a:rPr lang="es-NI" sz="1200" b="0" i="1" kern="1200" noProof="0" dirty="0">
                <a:solidFill>
                  <a:schemeClr val="tx1"/>
                </a:solidFill>
                <a:latin typeface="Arial" charset="0"/>
                <a:ea typeface="ＭＳ Ｐゴシック" pitchFamily="48" charset="-128"/>
                <a:cs typeface="+mn-cs"/>
              </a:rPr>
              <a:t>luego</a:t>
            </a:r>
            <a:r>
              <a:rPr lang="es-NI" sz="1200" b="0" i="0" kern="1200" noProof="0" dirty="0">
                <a:solidFill>
                  <a:schemeClr val="tx1"/>
                </a:solidFill>
                <a:latin typeface="Arial" charset="0"/>
                <a:ea typeface="ＭＳ Ｐゴシック" pitchFamily="48" charset="-128"/>
                <a:cs typeface="+mn-cs"/>
              </a:rPr>
              <a:t> de la limpieza, se puede disminuir aún más el riesgo de propagar la enfermedad.</a:t>
            </a:r>
            <a:endParaRPr lang="es-NI" sz="1000" noProof="0" dirty="0">
              <a:cs typeface="+mn-cs"/>
            </a:endParaRPr>
          </a:p>
          <a:p>
            <a:pPr marL="171244" indent="-171244">
              <a:buFont typeface="Arial" panose="020B0604020202020204" pitchFamily="34" charset="0"/>
              <a:buChar char="•"/>
            </a:pPr>
            <a:endParaRPr lang="en-US" sz="1000" dirty="0">
              <a:cs typeface="+mn-cs"/>
            </a:endParaRPr>
          </a:p>
          <a:p>
            <a:endParaRPr lang="en-US" sz="1000" dirty="0"/>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53</a:t>
            </a:fld>
            <a:endParaRPr lang="en-US" dirty="0"/>
          </a:p>
        </p:txBody>
      </p:sp>
    </p:spTree>
    <p:extLst>
      <p:ext uri="{BB962C8B-B14F-4D97-AF65-F5344CB8AC3E}">
        <p14:creationId xmlns:p14="http://schemas.microsoft.com/office/powerpoint/2010/main" val="18617340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83B6942E-8BF8-4FEE-80CE-17124147A49B}"/>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D7A6FB17-E553-492B-80BC-2911C362C7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respiradores se utilizan para evitar inhalar</a:t>
            </a:r>
            <a:r>
              <a:rPr lang="es-NI" altLang="en-US" baseline="0" noProof="0" dirty="0">
                <a:latin typeface="Arial" panose="020B0604020202020204" pitchFamily="34" charset="0"/>
                <a:ea typeface="ＭＳ Ｐゴシック" panose="020B0600070205080204" pitchFamily="34" charset="-128"/>
              </a:rPr>
              <a:t> peligros que se encuentran en el aire. Los respiradores protegen a la persona que lo utiliza ya sea al filtrar el aire antes de que sea inhalado por el trabajador, o al suministrar aire de una fuente segura. La mayoría de los respiradores que protegen al trabajador al filtrar el aire están diseñados para un ajuste ajustado contra la cara, y por lo tanto proporcionar un sello entre la orilla del respirador y la cara. Cuando el sello es adecuado, el aire que el trabajador respira pasa a través del filtro del respirador, que captura los contaminantes. Si no hay un ajuste adecuado, el aire pasa a través de los espacios entre la cara y el respirador y los contaminantes del aire que el trabajador respira no son filtrados.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NIOSH (el Instituto</a:t>
            </a:r>
            <a:r>
              <a:rPr lang="es-NI" altLang="en-US" baseline="0" noProof="0" dirty="0">
                <a:latin typeface="Arial" panose="020B0604020202020204" pitchFamily="34" charset="0"/>
                <a:ea typeface="ＭＳ Ｐゴシック" panose="020B0600070205080204" pitchFamily="34" charset="-128"/>
              </a:rPr>
              <a:t> Nacional para la Seguridad y Salud Ocupacional)</a:t>
            </a:r>
            <a:r>
              <a:rPr lang="es-NI" altLang="en-US" noProof="0" dirty="0">
                <a:latin typeface="Arial" panose="020B0604020202020204" pitchFamily="34" charset="0"/>
                <a:ea typeface="ＭＳ Ｐゴシック" panose="020B0600070205080204" pitchFamily="34" charset="-128"/>
              </a:rPr>
              <a:t>, parte de</a:t>
            </a:r>
            <a:r>
              <a:rPr lang="es-NI" altLang="en-US" baseline="0" noProof="0" dirty="0">
                <a:latin typeface="Arial" panose="020B0604020202020204" pitchFamily="34" charset="0"/>
                <a:ea typeface="ＭＳ Ｐゴシック" panose="020B0600070205080204" pitchFamily="34" charset="-128"/>
              </a:rPr>
              <a:t> los </a:t>
            </a:r>
            <a:r>
              <a:rPr lang="es-NI" altLang="en-US" noProof="0" dirty="0">
                <a:latin typeface="Arial" panose="020B0604020202020204" pitchFamily="34" charset="0"/>
                <a:ea typeface="ＭＳ Ｐゴシック" panose="020B0600070205080204" pitchFamily="34" charset="-128"/>
              </a:rPr>
              <a:t>CDC, certifica</a:t>
            </a:r>
            <a:r>
              <a:rPr lang="es-NI" altLang="en-US" baseline="0" noProof="0" dirty="0">
                <a:latin typeface="Arial" panose="020B0604020202020204" pitchFamily="34" charset="0"/>
                <a:ea typeface="ＭＳ Ｐゴシック" panose="020B0600070205080204" pitchFamily="34" charset="-128"/>
              </a:rPr>
              <a:t> respiradores purificadores de aire, algunas veces llamados respiradores de partículas, en las siguientes categorías basadas en la resistencia a aceite, que puede reducir la eficacia: </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N95, N99, N100 – Filtran al menos el 95%, 99%, 99.97% de partículas transportadas por</a:t>
            </a:r>
            <a:r>
              <a:rPr lang="es-NI" altLang="en-US" baseline="0" noProof="0" dirty="0">
                <a:latin typeface="Arial" panose="020B0604020202020204" pitchFamily="34" charset="0"/>
                <a:ea typeface="ＭＳ Ｐゴシック" panose="020B0600070205080204" pitchFamily="34" charset="-128"/>
              </a:rPr>
              <a:t> el aire. </a:t>
            </a:r>
            <a:r>
              <a:rPr lang="es-NI" altLang="en-US" noProof="0" dirty="0">
                <a:latin typeface="Arial" panose="020B0604020202020204" pitchFamily="34" charset="0"/>
                <a:ea typeface="ＭＳ Ｐゴシック" panose="020B0600070205080204" pitchFamily="34" charset="-128"/>
              </a:rPr>
              <a:t>No son resistentes</a:t>
            </a:r>
            <a:r>
              <a:rPr lang="es-NI" altLang="en-US" baseline="0" noProof="0" dirty="0">
                <a:latin typeface="Arial" panose="020B0604020202020204" pitchFamily="34" charset="0"/>
                <a:ea typeface="ＭＳ Ｐゴシック" panose="020B0600070205080204" pitchFamily="34" charset="-128"/>
              </a:rPr>
              <a:t> a aceite.</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R95, R99, R100 – Filtran al menos el 95%, 99%, 99.97% de partículas transportadas por</a:t>
            </a:r>
            <a:r>
              <a:rPr lang="es-NI" altLang="en-US" baseline="0" noProof="0" dirty="0">
                <a:latin typeface="Arial" panose="020B0604020202020204" pitchFamily="34" charset="0"/>
                <a:ea typeface="ＭＳ Ｐゴシック" panose="020B0600070205080204" pitchFamily="34" charset="-128"/>
              </a:rPr>
              <a:t> el aire</a:t>
            </a:r>
            <a:r>
              <a:rPr lang="es-NI" altLang="en-US" noProof="0" dirty="0">
                <a:latin typeface="Arial" panose="020B0604020202020204" pitchFamily="34" charset="0"/>
                <a:ea typeface="ＭＳ Ｐゴシック" panose="020B0600070205080204" pitchFamily="34" charset="-128"/>
              </a:rPr>
              <a:t>. Algo resistentes a aceite.</a:t>
            </a: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P95, P99, P100 – Filtran al menos el 95%, 99%, 99.97% de partículas transportadas por</a:t>
            </a:r>
            <a:r>
              <a:rPr lang="es-NI" altLang="en-US" baseline="0" noProof="0" dirty="0">
                <a:latin typeface="Arial" panose="020B0604020202020204" pitchFamily="34" charset="0"/>
                <a:ea typeface="ＭＳ Ｐゴシック" panose="020B0600070205080204" pitchFamily="34" charset="-128"/>
              </a:rPr>
              <a:t> el aire</a:t>
            </a:r>
            <a:r>
              <a:rPr lang="es-NI" altLang="en-US" noProof="0" dirty="0">
                <a:latin typeface="Arial" panose="020B0604020202020204" pitchFamily="34" charset="0"/>
                <a:ea typeface="ＭＳ Ｐゴシック" panose="020B0600070205080204" pitchFamily="34" charset="-128"/>
              </a:rPr>
              <a:t>. Bastante</a:t>
            </a:r>
            <a:r>
              <a:rPr lang="es-NI" altLang="en-US" baseline="0" noProof="0" dirty="0">
                <a:latin typeface="Arial" panose="020B0604020202020204" pitchFamily="34" charset="0"/>
                <a:ea typeface="ＭＳ Ｐゴシック" panose="020B0600070205080204" pitchFamily="34" charset="-128"/>
              </a:rPr>
              <a:t> resistentes a aceite.</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Los respiradores aprobados por NIOSH estarán marcados con “NIOSH” y las categorías N, R, P.</a:t>
            </a:r>
          </a:p>
          <a:p>
            <a:pPr marL="0" indent="0">
              <a:buFont typeface="Arial" panose="020B0604020202020204" pitchFamily="34" charset="0"/>
              <a:buNone/>
            </a:pPr>
            <a:endParaRPr lang="en-US" altLang="en-US" dirty="0">
              <a:latin typeface="Arial" panose="020B0604020202020204" pitchFamily="34" charset="0"/>
              <a:ea typeface="ＭＳ Ｐゴシック" panose="020B0600070205080204" pitchFamily="34" charset="-128"/>
            </a:endParaRPr>
          </a:p>
        </p:txBody>
      </p:sp>
      <p:sp>
        <p:nvSpPr>
          <p:cNvPr id="94212" name="Slide Number Placeholder 3">
            <a:extLst>
              <a:ext uri="{FF2B5EF4-FFF2-40B4-BE49-F238E27FC236}">
                <a16:creationId xmlns:a16="http://schemas.microsoft.com/office/drawing/2014/main" id="{3F06C6BF-6BA2-407E-BEFE-B7309950D6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19C4156-EE61-4E5A-9A63-C21AF266AF94}" type="slidenum">
              <a:rPr lang="en-US" altLang="en-US" sz="1200" baseline="0"/>
              <a:pPr/>
              <a:t>54</a:t>
            </a:fld>
            <a:endParaRPr lang="en-US" altLang="en-US" sz="1200" baseline="0" dirty="0"/>
          </a:p>
        </p:txBody>
      </p:sp>
      <p:sp>
        <p:nvSpPr>
          <p:cNvPr id="94213" name="Date Placeholder 4">
            <a:extLst>
              <a:ext uri="{FF2B5EF4-FFF2-40B4-BE49-F238E27FC236}">
                <a16:creationId xmlns:a16="http://schemas.microsoft.com/office/drawing/2014/main" id="{C89F6302-2DBC-40CE-8C5C-332A6C6FD3C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94214" name="Header Placeholder 5">
            <a:extLst>
              <a:ext uri="{FF2B5EF4-FFF2-40B4-BE49-F238E27FC236}">
                <a16:creationId xmlns:a16="http://schemas.microsoft.com/office/drawing/2014/main" id="{38B5FE5F-8BBD-4216-9DD8-9043277D3DEB}"/>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94215" name="Footer Placeholder 6">
            <a:extLst>
              <a:ext uri="{FF2B5EF4-FFF2-40B4-BE49-F238E27FC236}">
                <a16:creationId xmlns:a16="http://schemas.microsoft.com/office/drawing/2014/main" id="{9F77BE70-3AD4-419B-90C7-D55E613A044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4829315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8D89D880-C84A-4631-841F-6881F90C0A44}"/>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28C8CB5F-64DF-43E7-ADB3-96DD82580A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Existen muchos</a:t>
            </a:r>
            <a:r>
              <a:rPr lang="es-NI" altLang="en-US" baseline="0" noProof="0" dirty="0">
                <a:latin typeface="Arial" panose="020B0604020202020204" pitchFamily="34" charset="0"/>
                <a:ea typeface="ＭＳ Ｐゴシック" panose="020B0600070205080204" pitchFamily="34" charset="-128"/>
              </a:rPr>
              <a:t> tipos de respiradores diseñados para reutilizarlos y que ofrecen una serie de ventajas con respecto a los respiradores desechables contra peligros transportados por el aire. Un respirador </a:t>
            </a:r>
            <a:r>
              <a:rPr lang="es-NI" altLang="en-US" baseline="0" noProof="0" dirty="0" err="1">
                <a:latin typeface="Arial" panose="020B0604020202020204" pitchFamily="34" charset="0"/>
                <a:ea typeface="ＭＳ Ｐゴシック" panose="020B0600070205080204" pitchFamily="34" charset="-128"/>
              </a:rPr>
              <a:t>elastomérico</a:t>
            </a:r>
            <a:r>
              <a:rPr lang="es-NI" altLang="en-US" baseline="0" noProof="0" dirty="0">
                <a:latin typeface="Arial" panose="020B0604020202020204" pitchFamily="34" charset="0"/>
                <a:ea typeface="ＭＳ Ｐゴシック" panose="020B0600070205080204" pitchFamily="34" charset="-128"/>
              </a:rPr>
              <a:t> purificador de aire de media máscara o máscara completa proporciona un ajuste más ceñido. Un respirador </a:t>
            </a:r>
            <a:r>
              <a:rPr lang="es-NI" altLang="en-US" baseline="0" noProof="0" dirty="0" err="1">
                <a:latin typeface="Arial" panose="020B0604020202020204" pitchFamily="34" charset="0"/>
                <a:ea typeface="ＭＳ Ｐゴシック" panose="020B0600070205080204" pitchFamily="34" charset="-128"/>
              </a:rPr>
              <a:t>elastomérico</a:t>
            </a:r>
            <a:r>
              <a:rPr lang="es-NI" altLang="en-US" baseline="0" noProof="0" dirty="0">
                <a:latin typeface="Arial" panose="020B0604020202020204" pitchFamily="34" charset="0"/>
                <a:ea typeface="ＭＳ Ｐゴシック" panose="020B0600070205080204" pitchFamily="34" charset="-128"/>
              </a:rPr>
              <a:t> de máscara completa tiene un nivel de protección mayor que un respirador desechable o de media máscara.</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respiradores purificadores</a:t>
            </a:r>
            <a:r>
              <a:rPr lang="es-NI" altLang="en-US" baseline="0" noProof="0" dirty="0">
                <a:latin typeface="Arial" panose="020B0604020202020204" pitchFamily="34" charset="0"/>
                <a:ea typeface="ＭＳ Ｐゴシック" panose="020B0600070205080204" pitchFamily="34" charset="-128"/>
              </a:rPr>
              <a:t> de aire motorizados pueden ser de ajuste hermético o de ajuste holgado según el diseño. En cualquier caso, el aire es extraído por una bomba y viaja a través de una manguera. El aire pasa a través de un filtro antes de ser soplado a la cara del trabajador. </a:t>
            </a:r>
            <a:endParaRPr lang="es-NI" altLang="en-US" noProof="0"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96260" name="Slide Number Placeholder 3">
            <a:extLst>
              <a:ext uri="{FF2B5EF4-FFF2-40B4-BE49-F238E27FC236}">
                <a16:creationId xmlns:a16="http://schemas.microsoft.com/office/drawing/2014/main" id="{D6D44CBF-8281-4507-9817-6D1342B7AE6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F2E335E-385B-4670-A627-5C8CF6BA3797}" type="slidenum">
              <a:rPr lang="en-US" altLang="en-US" sz="1200" baseline="0"/>
              <a:pPr/>
              <a:t>55</a:t>
            </a:fld>
            <a:endParaRPr lang="en-US" altLang="en-US" sz="1200" baseline="0" dirty="0"/>
          </a:p>
        </p:txBody>
      </p:sp>
      <p:sp>
        <p:nvSpPr>
          <p:cNvPr id="96261" name="Date Placeholder 4">
            <a:extLst>
              <a:ext uri="{FF2B5EF4-FFF2-40B4-BE49-F238E27FC236}">
                <a16:creationId xmlns:a16="http://schemas.microsoft.com/office/drawing/2014/main" id="{F3B8935C-340A-400F-A7E5-8FCC15E4B47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96262" name="Header Placeholder 5">
            <a:extLst>
              <a:ext uri="{FF2B5EF4-FFF2-40B4-BE49-F238E27FC236}">
                <a16:creationId xmlns:a16="http://schemas.microsoft.com/office/drawing/2014/main" id="{AECBC0CE-7D61-4EAA-88D2-C70404586D5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96263" name="Footer Placeholder 6">
            <a:extLst>
              <a:ext uri="{FF2B5EF4-FFF2-40B4-BE49-F238E27FC236}">
                <a16:creationId xmlns:a16="http://schemas.microsoft.com/office/drawing/2014/main" id="{A0418989-EE7A-441C-976E-F26267B2D5A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902261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CE505FC1-1360-48D0-91E9-FAE14E3FFC6C}"/>
              </a:ext>
            </a:extLst>
          </p:cNvPr>
          <p:cNvSpPr>
            <a:spLocks noGrp="1" noRot="1" noChangeAspect="1" noTextEdit="1"/>
          </p:cNvSpPr>
          <p:nvPr>
            <p:ph type="sldImg"/>
          </p:nvPr>
        </p:nvSpPr>
        <p:spPr>
          <a:ln/>
        </p:spPr>
      </p:sp>
      <p:sp>
        <p:nvSpPr>
          <p:cNvPr id="98307" name="Notes Placeholder 2">
            <a:extLst>
              <a:ext uri="{FF2B5EF4-FFF2-40B4-BE49-F238E27FC236}">
                <a16:creationId xmlns:a16="http://schemas.microsoft.com/office/drawing/2014/main" id="{0A5BEE89-7E2B-497D-9B71-E2C824C3FF7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90000"/>
              </a:lnSpc>
              <a:spcBef>
                <a:spcPct val="30000"/>
              </a:spcBef>
              <a:spcAft>
                <a:spcPct val="0"/>
              </a:spcAft>
              <a:buClrTx/>
              <a:buSzTx/>
              <a:buFontTx/>
              <a:buNone/>
              <a:tabLst/>
              <a:defRPr/>
            </a:pPr>
            <a:r>
              <a:rPr lang="es-NI" sz="1100" b="1" noProof="0" dirty="0"/>
              <a:t>Notas para el instructor:</a:t>
            </a:r>
          </a:p>
          <a:p>
            <a:pPr>
              <a:lnSpc>
                <a:spcPct val="90000"/>
              </a:lnSpc>
            </a:pPr>
            <a:endParaRPr lang="es-NI" altLang="en-US" sz="1100" noProof="0" dirty="0">
              <a:latin typeface="Arial" panose="020B0604020202020204" pitchFamily="34" charset="0"/>
              <a:ea typeface="ＭＳ Ｐゴシック" panose="020B0600070205080204" pitchFamily="34" charset="-128"/>
            </a:endParaRPr>
          </a:p>
          <a:p>
            <a:pPr>
              <a:lnSpc>
                <a:spcPct val="90000"/>
              </a:lnSpc>
            </a:pPr>
            <a:r>
              <a:rPr lang="es-NI" altLang="en-US" sz="1100" noProof="0" dirty="0">
                <a:latin typeface="Arial" panose="020B0604020202020204" pitchFamily="34" charset="0"/>
                <a:ea typeface="ＭＳ Ｐゴシック" panose="020B0600070205080204" pitchFamily="34" charset="-128"/>
              </a:rPr>
              <a:t>Las mascarillas quirúrgicas no son respiradores; no están diseñadas ni certificadas para impedir</a:t>
            </a:r>
            <a:r>
              <a:rPr lang="es-NI" altLang="en-US" sz="1100" baseline="0" noProof="0" dirty="0">
                <a:latin typeface="Arial" panose="020B0604020202020204" pitchFamily="34" charset="0"/>
                <a:ea typeface="ＭＳ Ｐゴシック" panose="020B0600070205080204" pitchFamily="34" charset="-128"/>
              </a:rPr>
              <a:t> que el usuario inhale peligros transportados por el aire de pequeño tamaño como los virus o partículas de virus. Las mascarillas quirúrgicas o de procedimientos no forman un sello hermético contra la cara del usuario. Por lo tanto, cuando el usuario respira, gran parte del aire potencialmente infeccioso pasa a través de los espacios entre la cara y la mascarilla quirúrgica. Segundo, muchas mascarillas quirúrgicas no están hechas de material que puede filtrar partículas microscópicas. S</a:t>
            </a:r>
            <a:r>
              <a:rPr lang="es-NI" altLang="en-US" sz="1100" dirty="0">
                <a:latin typeface="Arial" panose="020B0604020202020204" pitchFamily="34" charset="0"/>
                <a:ea typeface="ＭＳ Ｐゴシック" panose="020B0600070205080204" pitchFamily="34" charset="-128"/>
              </a:rPr>
              <a:t>e pueden usar solo </a:t>
            </a:r>
            <a:r>
              <a:rPr lang="es-NI" altLang="en-US" sz="1100" baseline="0" noProof="0" dirty="0">
                <a:latin typeface="Arial" panose="020B0604020202020204" pitchFamily="34" charset="0"/>
                <a:ea typeface="ＭＳ Ｐゴシック" panose="020B0600070205080204" pitchFamily="34" charset="-128"/>
              </a:rPr>
              <a:t>las mascarillas quirúrgicas aprobadas por la </a:t>
            </a:r>
            <a:r>
              <a:rPr lang="es-NI" altLang="en-US" sz="1100" i="1" noProof="0" dirty="0">
                <a:latin typeface="Arial" panose="020B0604020202020204" pitchFamily="34" charset="0"/>
                <a:ea typeface="ＭＳ Ｐゴシック" panose="020B0600070205080204" pitchFamily="34" charset="-128"/>
              </a:rPr>
              <a:t>U.S. </a:t>
            </a:r>
            <a:r>
              <a:rPr lang="es-NI" altLang="en-US" sz="1100" i="1" noProof="0" dirty="0" err="1">
                <a:latin typeface="Arial" panose="020B0604020202020204" pitchFamily="34" charset="0"/>
                <a:ea typeface="ＭＳ Ｐゴシック" panose="020B0600070205080204" pitchFamily="34" charset="-128"/>
              </a:rPr>
              <a:t>Food</a:t>
            </a:r>
            <a:r>
              <a:rPr lang="es-NI" altLang="en-US" sz="1100" i="1" noProof="0" dirty="0">
                <a:latin typeface="Arial" panose="020B0604020202020204" pitchFamily="34" charset="0"/>
                <a:ea typeface="ＭＳ Ｐゴシック" panose="020B0600070205080204" pitchFamily="34" charset="-128"/>
              </a:rPr>
              <a:t> and </a:t>
            </a:r>
            <a:r>
              <a:rPr lang="es-NI" altLang="en-US" sz="1100" i="1" noProof="0" dirty="0" err="1">
                <a:latin typeface="Arial" panose="020B0604020202020204" pitchFamily="34" charset="0"/>
                <a:ea typeface="ＭＳ Ｐゴシック" panose="020B0600070205080204" pitchFamily="34" charset="-128"/>
              </a:rPr>
              <a:t>Drug</a:t>
            </a:r>
            <a:r>
              <a:rPr lang="es-NI" altLang="en-US" sz="1100" i="1" noProof="0" dirty="0">
                <a:latin typeface="Arial" panose="020B0604020202020204" pitchFamily="34" charset="0"/>
                <a:ea typeface="ＭＳ Ｐゴシック" panose="020B0600070205080204" pitchFamily="34" charset="-128"/>
              </a:rPr>
              <a:t> </a:t>
            </a:r>
            <a:r>
              <a:rPr lang="es-NI" altLang="en-US" sz="1100" i="1" noProof="0" dirty="0" err="1">
                <a:latin typeface="Arial" panose="020B0604020202020204" pitchFamily="34" charset="0"/>
                <a:ea typeface="ＭＳ Ｐゴシック" panose="020B0600070205080204" pitchFamily="34" charset="-128"/>
              </a:rPr>
              <a:t>Administration</a:t>
            </a:r>
            <a:r>
              <a:rPr lang="es-NI" altLang="en-US" sz="1100" i="1" noProof="0" dirty="0">
                <a:latin typeface="Arial" panose="020B0604020202020204" pitchFamily="34" charset="0"/>
                <a:ea typeface="ＭＳ Ｐゴシック" panose="020B0600070205080204" pitchFamily="34" charset="-128"/>
              </a:rPr>
              <a:t> </a:t>
            </a:r>
            <a:r>
              <a:rPr lang="es-NI" altLang="en-US" sz="1100" i="0" noProof="0" dirty="0">
                <a:latin typeface="Arial" panose="020B0604020202020204" pitchFamily="34" charset="0"/>
                <a:ea typeface="ＭＳ Ｐゴシック" panose="020B0600070205080204" pitchFamily="34" charset="-128"/>
              </a:rPr>
              <a:t>(FDA)</a:t>
            </a:r>
            <a:r>
              <a:rPr lang="es-NI" altLang="en-US" sz="1100" i="1" baseline="0" noProof="0" dirty="0">
                <a:latin typeface="Arial" panose="020B0604020202020204" pitchFamily="34" charset="0"/>
                <a:ea typeface="ＭＳ Ｐゴシック" panose="020B0600070205080204" pitchFamily="34" charset="-128"/>
              </a:rPr>
              <a:t> </a:t>
            </a:r>
            <a:r>
              <a:rPr lang="es-NI" altLang="en-US" sz="1100" i="0" baseline="0" noProof="0" dirty="0">
                <a:latin typeface="Arial" panose="020B0604020202020204" pitchFamily="34" charset="0"/>
                <a:ea typeface="ＭＳ Ｐゴシック" panose="020B0600070205080204" pitchFamily="34" charset="-128"/>
              </a:rPr>
              <a:t>y comercializadas legalmente en Estados Unidos que han sido probadas en cuanto a su capacidad para resistir sangre y fluidos corporales</a:t>
            </a:r>
            <a:r>
              <a:rPr lang="es-NI" altLang="en-US" sz="1100" noProof="0" dirty="0">
                <a:latin typeface="Arial" panose="020B0604020202020204" pitchFamily="34" charset="0"/>
                <a:ea typeface="ＭＳ Ｐゴシック" panose="020B0600070205080204" pitchFamily="34" charset="-128"/>
              </a:rPr>
              <a:t>.</a:t>
            </a:r>
          </a:p>
          <a:p>
            <a:pPr>
              <a:lnSpc>
                <a:spcPct val="90000"/>
              </a:lnSpc>
            </a:pPr>
            <a:endParaRPr lang="es-NI" altLang="en-US" sz="1100" noProof="0" dirty="0">
              <a:latin typeface="Arial" panose="020B0604020202020204" pitchFamily="34" charset="0"/>
              <a:ea typeface="ＭＳ Ｐゴシック" panose="020B0600070205080204" pitchFamily="34" charset="-128"/>
            </a:endParaRPr>
          </a:p>
          <a:p>
            <a:pPr>
              <a:lnSpc>
                <a:spcPct val="90000"/>
              </a:lnSpc>
            </a:pPr>
            <a:r>
              <a:rPr lang="es-NI" altLang="en-US" sz="1100" noProof="0" dirty="0">
                <a:latin typeface="Arial" panose="020B0604020202020204" pitchFamily="34" charset="0"/>
                <a:ea typeface="ＭＳ Ｐゴシック" panose="020B0600070205080204" pitchFamily="34" charset="-128"/>
              </a:rPr>
              <a:t>Las mascarillas quirúrgicas se utilizan como</a:t>
            </a:r>
            <a:r>
              <a:rPr lang="es-NI" altLang="en-US" sz="1100" baseline="0" noProof="0" dirty="0">
                <a:latin typeface="Arial" panose="020B0604020202020204" pitchFamily="34" charset="0"/>
                <a:ea typeface="ＭＳ Ｐゴシック" panose="020B0600070205080204" pitchFamily="34" charset="-128"/>
              </a:rPr>
              <a:t> barrera física para proteger a los empleados de riesgos como salpicaduras de </a:t>
            </a:r>
            <a:r>
              <a:rPr lang="es-NI" altLang="en-US" sz="1100" baseline="0" noProof="0" dirty="0" err="1">
                <a:latin typeface="Arial" panose="020B0604020202020204" pitchFamily="34" charset="0"/>
                <a:ea typeface="ＭＳ Ｐゴシック" panose="020B0600070205080204" pitchFamily="34" charset="-128"/>
              </a:rPr>
              <a:t>gotículas</a:t>
            </a:r>
            <a:r>
              <a:rPr lang="es-NI" altLang="en-US" sz="1100" baseline="0" noProof="0" dirty="0">
                <a:latin typeface="Arial" panose="020B0604020202020204" pitchFamily="34" charset="0"/>
                <a:ea typeface="ＭＳ Ｐゴシック" panose="020B0600070205080204" pitchFamily="34" charset="-128"/>
              </a:rPr>
              <a:t> grandes de sangre o fluidos corporales. También impiden la contaminación al atrapar partículas grandes de fluidos corporales que podrían contener </a:t>
            </a:r>
            <a:r>
              <a:rPr lang="es-NI" altLang="en-US" sz="1100" noProof="0" dirty="0">
                <a:latin typeface="Arial" panose="020B0604020202020204" pitchFamily="34" charset="0"/>
                <a:ea typeface="ＭＳ Ｐゴシック" panose="020B0600070205080204" pitchFamily="34" charset="-128"/>
              </a:rPr>
              <a:t>bacterias o virus</a:t>
            </a:r>
            <a:r>
              <a:rPr lang="es-NI" altLang="en-US" sz="1100" baseline="0" noProof="0" dirty="0">
                <a:latin typeface="Arial" panose="020B0604020202020204" pitchFamily="34" charset="0"/>
                <a:ea typeface="ＭＳ Ｐゴシック" panose="020B0600070205080204" pitchFamily="34" charset="-128"/>
              </a:rPr>
              <a:t> cuando son lanzados por el usuario al toser o estornudar.</a:t>
            </a:r>
            <a:r>
              <a:rPr lang="es-NI" altLang="en-US" sz="1100" noProof="0" dirty="0">
                <a:latin typeface="Arial" panose="020B0604020202020204" pitchFamily="34" charset="0"/>
                <a:ea typeface="ＭＳ Ｐゴシック" panose="020B0600070205080204" pitchFamily="34" charset="-128"/>
              </a:rPr>
              <a:t> </a:t>
            </a:r>
          </a:p>
          <a:p>
            <a:pPr>
              <a:lnSpc>
                <a:spcPct val="90000"/>
              </a:lnSpc>
            </a:pPr>
            <a:r>
              <a:rPr lang="es-NI" altLang="en-US" sz="1100" noProof="0" dirty="0">
                <a:latin typeface="Arial" panose="020B0604020202020204" pitchFamily="34" charset="0"/>
                <a:ea typeface="ＭＳ Ｐゴシック" panose="020B0600070205080204" pitchFamily="34" charset="-128"/>
              </a:rPr>
              <a:t>Las mascarillas quirúrgicas/procedimiento</a:t>
            </a:r>
            <a:r>
              <a:rPr lang="es-NI" altLang="en-US" sz="1100" baseline="0" noProof="0" dirty="0">
                <a:latin typeface="Arial" panose="020B0604020202020204" pitchFamily="34" charset="0"/>
                <a:ea typeface="ＭＳ Ｐゴシック" panose="020B0600070205080204" pitchFamily="34" charset="-128"/>
              </a:rPr>
              <a:t> se utilizan para distintos propósitos, incluyendo</a:t>
            </a:r>
            <a:r>
              <a:rPr lang="es-NI" altLang="en-US" sz="1100" noProof="0" dirty="0">
                <a:latin typeface="Arial" panose="020B0604020202020204" pitchFamily="34" charset="0"/>
                <a:ea typeface="ＭＳ Ｐゴシック" panose="020B0600070205080204" pitchFamily="34" charset="-128"/>
              </a:rPr>
              <a:t>:</a:t>
            </a:r>
          </a:p>
          <a:p>
            <a:pPr>
              <a:lnSpc>
                <a:spcPct val="90000"/>
              </a:lnSpc>
            </a:pPr>
            <a:endParaRPr lang="es-NI" altLang="en-US" sz="1100" noProof="0"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latin typeface="Arial" panose="020B0604020202020204" pitchFamily="34" charset="0"/>
                <a:ea typeface="ＭＳ Ｐゴシック" panose="020B0600070205080204" pitchFamily="34" charset="-128"/>
              </a:rPr>
              <a:t>Colocarlas a personas</a:t>
            </a:r>
            <a:r>
              <a:rPr lang="es-NI" altLang="en-US" sz="1100" baseline="0" noProof="0" dirty="0">
                <a:latin typeface="Arial" panose="020B0604020202020204" pitchFamily="34" charset="0"/>
                <a:ea typeface="ＭＳ Ｐゴシック" panose="020B0600070205080204" pitchFamily="34" charset="-128"/>
              </a:rPr>
              <a:t> enfermas para limitar la propagación de secreciones respiratorias infecciosas a otros. </a:t>
            </a:r>
            <a:endParaRPr lang="es-NI" altLang="en-US" sz="1100" noProof="0"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latin typeface="Arial" panose="020B0604020202020204" pitchFamily="34" charset="0"/>
                <a:ea typeface="ＭＳ Ｐゴシック" panose="020B0600070205080204" pitchFamily="34" charset="-128"/>
              </a:rPr>
              <a:t>Uso por proveedores</a:t>
            </a:r>
            <a:r>
              <a:rPr lang="es-NI" altLang="en-US" sz="1100" baseline="0" noProof="0" dirty="0">
                <a:latin typeface="Arial" panose="020B0604020202020204" pitchFamily="34" charset="0"/>
                <a:ea typeface="ＭＳ Ｐゴシック" panose="020B0600070205080204" pitchFamily="34" charset="-128"/>
              </a:rPr>
              <a:t> de atención médica para prevenir la contaminación accidental de heridas de los pacientes por los organismos normalmente presentes en el moco y la saliva</a:t>
            </a:r>
            <a:endParaRPr lang="es-NI" altLang="en-US" sz="1100" noProof="0"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r>
              <a:rPr lang="es-NI" altLang="en-US" sz="1100" noProof="0" dirty="0">
                <a:latin typeface="Arial" panose="020B0604020202020204" pitchFamily="34" charset="0"/>
                <a:ea typeface="ＭＳ Ｐゴシック" panose="020B0600070205080204" pitchFamily="34" charset="-128"/>
              </a:rPr>
              <a:t>Uso</a:t>
            </a:r>
            <a:r>
              <a:rPr lang="es-NI" altLang="en-US" sz="1100" baseline="0" noProof="0" dirty="0">
                <a:latin typeface="Arial" panose="020B0604020202020204" pitchFamily="34" charset="0"/>
                <a:ea typeface="ＭＳ Ｐゴシック" panose="020B0600070205080204" pitchFamily="34" charset="-128"/>
              </a:rPr>
              <a:t> por empleados para protegerse a sí mismos de salpicaduras o rocíos de sangre o fluidos corporales; también quizás tengan el efecto de mantener dedos/manos contaminados lejos de la boca y la nariz.</a:t>
            </a:r>
            <a:endParaRPr lang="es-NI" altLang="en-US" sz="1100" noProof="0" dirty="0">
              <a:latin typeface="Arial" panose="020B0604020202020204" pitchFamily="34" charset="0"/>
              <a:ea typeface="ＭＳ Ｐゴシック" panose="020B0600070205080204" pitchFamily="34" charset="-128"/>
            </a:endParaRPr>
          </a:p>
          <a:p>
            <a:pPr marL="171450" indent="-171450">
              <a:lnSpc>
                <a:spcPct val="90000"/>
              </a:lnSpc>
              <a:buFont typeface="Arial" panose="020B0604020202020204" pitchFamily="34" charset="0"/>
              <a:buChar char="•"/>
            </a:pPr>
            <a:endParaRPr lang="es-NI" altLang="en-US" sz="1100" noProof="0" dirty="0">
              <a:latin typeface="Arial" panose="020B0604020202020204" pitchFamily="34" charset="0"/>
              <a:ea typeface="ＭＳ Ｐゴシック" panose="020B0600070205080204" pitchFamily="34" charset="-128"/>
            </a:endParaRPr>
          </a:p>
          <a:p>
            <a:pPr marL="0" indent="0">
              <a:lnSpc>
                <a:spcPct val="90000"/>
              </a:lnSpc>
              <a:buFont typeface="Arial" panose="020B0604020202020204" pitchFamily="34" charset="0"/>
              <a:buNone/>
            </a:pPr>
            <a:r>
              <a:rPr lang="es-NI" sz="1200" b="0" i="0" u="none" strike="noStrike" kern="1200" noProof="0" dirty="0">
                <a:solidFill>
                  <a:schemeClr val="tx1"/>
                </a:solidFill>
                <a:effectLst/>
                <a:latin typeface="Arial" charset="0"/>
                <a:ea typeface="ＭＳ Ｐゴシック" pitchFamily="48" charset="-128"/>
                <a:cs typeface="+mn-cs"/>
              </a:rPr>
              <a:t>Las </a:t>
            </a:r>
            <a:r>
              <a:rPr lang="es-NI" sz="1200" b="0" i="0" u="none" strike="noStrike" kern="1200" noProof="0" dirty="0" err="1">
                <a:solidFill>
                  <a:schemeClr val="tx1"/>
                </a:solidFill>
                <a:effectLst/>
                <a:latin typeface="Arial" charset="0"/>
                <a:ea typeface="ＭＳ Ｐゴシック" pitchFamily="48" charset="-128"/>
                <a:cs typeface="+mn-cs"/>
              </a:rPr>
              <a:t>bandanas</a:t>
            </a:r>
            <a:r>
              <a:rPr lang="es-NI" sz="1200" b="0" i="0" u="none" strike="noStrike" kern="1200" noProof="0" dirty="0">
                <a:solidFill>
                  <a:schemeClr val="tx1"/>
                </a:solidFill>
                <a:effectLst/>
                <a:latin typeface="Arial" charset="0"/>
                <a:ea typeface="ＭＳ Ｐゴシック" pitchFamily="48" charset="-128"/>
                <a:cs typeface="+mn-cs"/>
              </a:rPr>
              <a:t> o pañoletas,</a:t>
            </a:r>
            <a:r>
              <a:rPr lang="es-NI" sz="1200" b="0" i="0" u="none" strike="noStrike" kern="1200" baseline="0" noProof="0" dirty="0">
                <a:solidFill>
                  <a:schemeClr val="tx1"/>
                </a:solidFill>
                <a:effectLst/>
                <a:latin typeface="Arial" charset="0"/>
                <a:ea typeface="ＭＳ Ｐゴシック" pitchFamily="48" charset="-128"/>
                <a:cs typeface="+mn-cs"/>
              </a:rPr>
              <a:t> calentadores de cuello, etc. no son respiradores – su uso NO ofrece ninguna protección contra la inhalación de </a:t>
            </a:r>
            <a:r>
              <a:rPr lang="es-NI" sz="1200" b="0" i="0" u="none" strike="noStrike" kern="1200" baseline="0" noProof="0" dirty="0" err="1">
                <a:solidFill>
                  <a:schemeClr val="tx1"/>
                </a:solidFill>
                <a:effectLst/>
                <a:latin typeface="Arial" charset="0"/>
                <a:ea typeface="ＭＳ Ｐゴシック" pitchFamily="48" charset="-128"/>
                <a:cs typeface="+mn-cs"/>
              </a:rPr>
              <a:t>gotículas</a:t>
            </a:r>
            <a:r>
              <a:rPr lang="es-NI" sz="1200" b="0" i="0" u="none" strike="noStrike" kern="1200" baseline="0" noProof="0" dirty="0">
                <a:solidFill>
                  <a:schemeClr val="tx1"/>
                </a:solidFill>
                <a:effectLst/>
                <a:latin typeface="Arial" charset="0"/>
                <a:ea typeface="ＭＳ Ｐゴシック" pitchFamily="48" charset="-128"/>
                <a:cs typeface="+mn-cs"/>
              </a:rPr>
              <a:t> transportadas por el aire que contienen el virus. Sin embargo, usar uno de estos artículos quizás podría reducir la frecuencia con que la gente se toca la cara.</a:t>
            </a:r>
            <a:endParaRPr lang="es-NI" altLang="en-US" sz="1100" noProof="0" dirty="0">
              <a:latin typeface="Arial" panose="020B0604020202020204" pitchFamily="34" charset="0"/>
              <a:ea typeface="ＭＳ Ｐゴシック" panose="020B0600070205080204" pitchFamily="34" charset="-128"/>
            </a:endParaRPr>
          </a:p>
          <a:p>
            <a:pPr>
              <a:lnSpc>
                <a:spcPct val="90000"/>
              </a:lnSpc>
            </a:pPr>
            <a:endParaRPr lang="en-US" altLang="en-US" sz="1100" dirty="0">
              <a:latin typeface="Arial" panose="020B0604020202020204" pitchFamily="34" charset="0"/>
              <a:ea typeface="ＭＳ Ｐゴシック" panose="020B0600070205080204" pitchFamily="34" charset="-128"/>
            </a:endParaRPr>
          </a:p>
          <a:p>
            <a:endParaRPr lang="en-US" altLang="en-US" sz="1100" dirty="0">
              <a:latin typeface="Arial" panose="020B0604020202020204" pitchFamily="34" charset="0"/>
              <a:ea typeface="ＭＳ Ｐゴシック" panose="020B0600070205080204" pitchFamily="34" charset="-128"/>
            </a:endParaRPr>
          </a:p>
        </p:txBody>
      </p:sp>
      <p:sp>
        <p:nvSpPr>
          <p:cNvPr id="98308" name="Slide Number Placeholder 3">
            <a:extLst>
              <a:ext uri="{FF2B5EF4-FFF2-40B4-BE49-F238E27FC236}">
                <a16:creationId xmlns:a16="http://schemas.microsoft.com/office/drawing/2014/main" id="{9D2CB5A3-AB23-4178-9F09-4232EF0276E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5DAED6D-064A-4E4E-A6E6-B05EFC7D89C2}" type="slidenum">
              <a:rPr lang="en-US" altLang="en-US" sz="1200" baseline="0"/>
              <a:pPr/>
              <a:t>56</a:t>
            </a:fld>
            <a:endParaRPr lang="en-US" altLang="en-US" sz="1200" baseline="0" dirty="0"/>
          </a:p>
        </p:txBody>
      </p:sp>
      <p:sp>
        <p:nvSpPr>
          <p:cNvPr id="98309" name="Date Placeholder 4">
            <a:extLst>
              <a:ext uri="{FF2B5EF4-FFF2-40B4-BE49-F238E27FC236}">
                <a16:creationId xmlns:a16="http://schemas.microsoft.com/office/drawing/2014/main" id="{F83F379B-98E9-4B52-A80D-6A8365EB439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98310" name="Header Placeholder 5">
            <a:extLst>
              <a:ext uri="{FF2B5EF4-FFF2-40B4-BE49-F238E27FC236}">
                <a16:creationId xmlns:a16="http://schemas.microsoft.com/office/drawing/2014/main" id="{B41723CB-F2CD-46BE-BD26-2C893155C91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98311" name="Footer Placeholder 6">
            <a:extLst>
              <a:ext uri="{FF2B5EF4-FFF2-40B4-BE49-F238E27FC236}">
                <a16:creationId xmlns:a16="http://schemas.microsoft.com/office/drawing/2014/main" id="{90EA37E3-DDE8-4D52-8E27-158F9EA3045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9237454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66F4236A-2AB4-48F9-89E4-3D004EA06F68}"/>
              </a:ext>
            </a:extLst>
          </p:cNvPr>
          <p:cNvSpPr>
            <a:spLocks noGrp="1" noRot="1" noChangeAspect="1" noTextEdit="1"/>
          </p:cNvSpPr>
          <p:nvPr>
            <p:ph type="sldImg"/>
          </p:nvPr>
        </p:nvSpPr>
        <p:spPr>
          <a:ln/>
        </p:spPr>
      </p:sp>
      <p:sp>
        <p:nvSpPr>
          <p:cNvPr id="100355" name="Notes Placeholder 2">
            <a:extLst>
              <a:ext uri="{FF2B5EF4-FFF2-40B4-BE49-F238E27FC236}">
                <a16:creationId xmlns:a16="http://schemas.microsoft.com/office/drawing/2014/main" id="{FF4C32A5-FD26-47E1-A544-26472B5350E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NI" altLang="en-US" b="1" noProof="0" dirty="0">
                <a:latin typeface="Arial" panose="020B0604020202020204" pitchFamily="34" charset="0"/>
                <a:ea typeface="ＭＳ Ｐゴシック" panose="020B0600070205080204" pitchFamily="34" charset="-128"/>
              </a:rPr>
              <a:t>Notas para el instructor:</a:t>
            </a:r>
          </a:p>
          <a:p>
            <a:endParaRPr lang="es-NI" altLang="en-US" b="1"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respiradores deben utilizarse según la norma</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de OSHA 1910.134. OSHA requiere que</a:t>
            </a:r>
            <a:r>
              <a:rPr lang="es-NI" altLang="en-US" baseline="0" noProof="0" dirty="0">
                <a:latin typeface="Arial" panose="020B0604020202020204" pitchFamily="34" charset="0"/>
                <a:ea typeface="ＭＳ Ｐゴシック" panose="020B0600070205080204" pitchFamily="34" charset="-128"/>
              </a:rPr>
              <a:t> los empleadores:</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Tengan</a:t>
            </a:r>
            <a:r>
              <a:rPr lang="es-NI" altLang="en-US" baseline="0" noProof="0" dirty="0">
                <a:latin typeface="Arial" panose="020B0604020202020204" pitchFamily="34" charset="0"/>
                <a:ea typeface="ＭＳ Ｐゴシック" panose="020B0600070205080204" pitchFamily="34" charset="-128"/>
              </a:rPr>
              <a:t> un programa escrito con procedimientos específicos para el lugar de trabajo.</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Seleccionen</a:t>
            </a:r>
            <a:r>
              <a:rPr lang="es-NI" altLang="en-US" baseline="0" noProof="0" dirty="0">
                <a:latin typeface="Arial" panose="020B0604020202020204" pitchFamily="34" charset="0"/>
                <a:ea typeface="ＭＳ Ｐゴシック" panose="020B0600070205080204" pitchFamily="34" charset="-128"/>
              </a:rPr>
              <a:t> los </a:t>
            </a:r>
            <a:r>
              <a:rPr lang="es-NI" altLang="en-US" noProof="0" dirty="0">
                <a:latin typeface="Arial" panose="020B0604020202020204" pitchFamily="34" charset="0"/>
                <a:ea typeface="ＭＳ Ｐゴシック" panose="020B0600070205080204" pitchFamily="34" charset="-128"/>
              </a:rPr>
              <a:t>respiradores basados en los riesgos en</a:t>
            </a:r>
            <a:r>
              <a:rPr lang="es-NI" altLang="en-US" baseline="0" noProof="0" dirty="0">
                <a:latin typeface="Arial" panose="020B0604020202020204" pitchFamily="34" charset="0"/>
                <a:ea typeface="ＭＳ Ｐゴシック" panose="020B0600070205080204" pitchFamily="34" charset="-128"/>
              </a:rPr>
              <a:t> el lugar de trabajo.</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Proporcionen evaluación médica</a:t>
            </a:r>
            <a:r>
              <a:rPr lang="es-NI" altLang="en-US" baseline="0" noProof="0" dirty="0">
                <a:latin typeface="Arial" panose="020B0604020202020204" pitchFamily="34" charset="0"/>
                <a:ea typeface="ＭＳ Ｐゴシック" panose="020B0600070205080204" pitchFamily="34" charset="-128"/>
              </a:rPr>
              <a:t> a fin de determinar la capacidad del empleado para usar respirador.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Hagan prueba de ajuste para respiradores</a:t>
            </a:r>
            <a:r>
              <a:rPr lang="es-NI" altLang="en-US" baseline="0" noProof="0" dirty="0">
                <a:latin typeface="Arial" panose="020B0604020202020204" pitchFamily="34" charset="0"/>
                <a:ea typeface="ＭＳ Ｐゴシック" panose="020B0600070205080204" pitchFamily="34" charset="-128"/>
              </a:rPr>
              <a:t> que requieren un sellado hermético entre la cara del trabajador y el respirador.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Establezcan</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e implementen procedimientos para el uso apropiado</a:t>
            </a:r>
            <a:r>
              <a:rPr lang="es-NI" altLang="en-US" baseline="0" noProof="0" dirty="0">
                <a:latin typeface="Arial" panose="020B0604020202020204" pitchFamily="34" charset="0"/>
                <a:ea typeface="ＭＳ Ｐゴシック" panose="020B0600070205080204" pitchFamily="34" charset="-128"/>
              </a:rPr>
              <a:t> de los respiradores.</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Estipulen </a:t>
            </a:r>
            <a:r>
              <a:rPr lang="es-NI" altLang="en-US" baseline="0" noProof="0" dirty="0">
                <a:latin typeface="Arial" panose="020B0604020202020204" pitchFamily="34" charset="0"/>
                <a:ea typeface="ＭＳ Ｐゴシック" panose="020B0600070205080204" pitchFamily="34" charset="-128"/>
              </a:rPr>
              <a:t>la limpieza, el almacenamiento y la reparación de los respiradores.</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Se</a:t>
            </a:r>
            <a:r>
              <a:rPr lang="es-NI" altLang="en-US" baseline="0" noProof="0" dirty="0">
                <a:latin typeface="Arial" panose="020B0604020202020204" pitchFamily="34" charset="0"/>
                <a:ea typeface="ＭＳ Ｐゴシック" panose="020B0600070205080204" pitchFamily="34" charset="-128"/>
              </a:rPr>
              <a:t> aseguren de que todos los filtros, cartuchos y tanques/cilindros estén etiquetados y tengan código de color.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Capaciten</a:t>
            </a:r>
            <a:r>
              <a:rPr lang="es-NI" altLang="en-US" baseline="0" noProof="0" dirty="0">
                <a:latin typeface="Arial" panose="020B0604020202020204" pitchFamily="34" charset="0"/>
                <a:ea typeface="ＭＳ Ｐゴシック" panose="020B0600070205080204" pitchFamily="34" charset="-128"/>
              </a:rPr>
              <a:t> a los trabajadores al menos una vez al año en el uso apropiado y las limitaciones de los respiradores.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Hagan una evaluación</a:t>
            </a:r>
            <a:r>
              <a:rPr lang="es-NI" altLang="en-US" baseline="0" noProof="0" dirty="0">
                <a:latin typeface="Arial" panose="020B0604020202020204" pitchFamily="34" charset="0"/>
                <a:ea typeface="ＭＳ Ｐゴシック" panose="020B0600070205080204" pitchFamily="34" charset="-128"/>
              </a:rPr>
              <a:t> para asegurarse de que el programa de protección respiratoria está siendo ejecutado en forma apropiada.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noProof="0" dirty="0">
                <a:latin typeface="Arial" panose="020B0604020202020204" pitchFamily="34" charset="0"/>
                <a:ea typeface="ＭＳ Ｐゴシック" panose="020B0600070205080204" pitchFamily="34" charset="-128"/>
              </a:rPr>
              <a:t>Lleven</a:t>
            </a:r>
            <a:r>
              <a:rPr lang="es-NI" altLang="en-US" baseline="0" noProof="0" dirty="0">
                <a:latin typeface="Arial" panose="020B0604020202020204" pitchFamily="34" charset="0"/>
                <a:ea typeface="ＭＳ Ｐゴシック" panose="020B0600070205080204" pitchFamily="34" charset="-128"/>
              </a:rPr>
              <a:t> registros de las evaluaciones médicas, las pruebas de ajuste y otros aspectos del programa. </a:t>
            </a:r>
            <a:endParaRPr lang="es-NI" altLang="en-US" noProof="0"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endParaRPr lang="es-NI" altLang="en-US" noProof="0" dirty="0">
              <a:latin typeface="Arial" panose="020B0604020202020204" pitchFamily="34"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s-NI" altLang="en-US" noProof="0" dirty="0">
                <a:latin typeface="Arial" panose="020B0604020202020204" pitchFamily="34" charset="0"/>
                <a:ea typeface="ＭＳ Ｐゴシック" panose="020B0600070205080204" pitchFamily="34" charset="-128"/>
              </a:rPr>
              <a:t>Debido a la escasez</a:t>
            </a:r>
            <a:r>
              <a:rPr lang="es-NI" altLang="en-US" baseline="0" noProof="0" dirty="0">
                <a:latin typeface="Arial" panose="020B0604020202020204" pitchFamily="34" charset="0"/>
                <a:ea typeface="ＭＳ Ｐゴシック" panose="020B0600070205080204" pitchFamily="34" charset="-128"/>
              </a:rPr>
              <a:t> de respiradores, el </a:t>
            </a:r>
            <a:r>
              <a:rPr lang="es-NI" altLang="en-US" noProof="0" dirty="0">
                <a:latin typeface="Arial" panose="020B0604020202020204" pitchFamily="34" charset="0"/>
                <a:ea typeface="ＭＳ Ｐゴシック" panose="020B0600070205080204" pitchFamily="34" charset="-128"/>
              </a:rPr>
              <a:t>NIOSH ha</a:t>
            </a:r>
            <a:r>
              <a:rPr lang="es-NI" altLang="en-US" baseline="0" noProof="0" dirty="0">
                <a:latin typeface="Arial" panose="020B0604020202020204" pitchFamily="34" charset="0"/>
                <a:ea typeface="ＭＳ Ｐゴシック" panose="020B0600070205080204" pitchFamily="34" charset="-128"/>
              </a:rPr>
              <a:t> emitido un memorándum extendiendo la utilización y reutilización de los respiradores purificadores de aire N95 </a:t>
            </a:r>
            <a:r>
              <a:rPr lang="es-NI" altLang="en-US" noProof="0" dirty="0">
                <a:latin typeface="Arial" panose="020B0604020202020204" pitchFamily="34" charset="0"/>
                <a:ea typeface="ＭＳ Ｐゴシック" panose="020B0600070205080204" pitchFamily="34" charset="-128"/>
              </a:rPr>
              <a:t>https://www.cdc.gov/niosh/topics/hcwcontrols/recommendedguidanceextuse.html</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100356" name="Slide Number Placeholder 3">
            <a:extLst>
              <a:ext uri="{FF2B5EF4-FFF2-40B4-BE49-F238E27FC236}">
                <a16:creationId xmlns:a16="http://schemas.microsoft.com/office/drawing/2014/main" id="{5C376EEE-C340-4073-BE19-A2BDDEBEDC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5F942DE-9257-45A3-90A9-014D005A615F}" type="slidenum">
              <a:rPr lang="en-US" altLang="en-US" sz="1200" baseline="0"/>
              <a:pPr/>
              <a:t>57</a:t>
            </a:fld>
            <a:endParaRPr lang="en-US" altLang="en-US" sz="1200" baseline="0" dirty="0"/>
          </a:p>
        </p:txBody>
      </p:sp>
      <p:sp>
        <p:nvSpPr>
          <p:cNvPr id="100357" name="Date Placeholder 4">
            <a:extLst>
              <a:ext uri="{FF2B5EF4-FFF2-40B4-BE49-F238E27FC236}">
                <a16:creationId xmlns:a16="http://schemas.microsoft.com/office/drawing/2014/main" id="{4397625F-41B8-43EA-9215-67ECD90BA56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00358" name="Header Placeholder 5">
            <a:extLst>
              <a:ext uri="{FF2B5EF4-FFF2-40B4-BE49-F238E27FC236}">
                <a16:creationId xmlns:a16="http://schemas.microsoft.com/office/drawing/2014/main" id="{F255C86A-107A-4066-91DA-8703EE25BFD3}"/>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00359" name="Footer Placeholder 6">
            <a:extLst>
              <a:ext uri="{FF2B5EF4-FFF2-40B4-BE49-F238E27FC236}">
                <a16:creationId xmlns:a16="http://schemas.microsoft.com/office/drawing/2014/main" id="{AF7D76B7-B708-45A5-8D63-8941771B68A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1167746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NI" sz="1000" b="1" noProof="0" dirty="0"/>
              <a:t>Notas para el instructor:</a:t>
            </a:r>
          </a:p>
          <a:p>
            <a:pPr marL="171244" indent="-171244">
              <a:buFont typeface="Arial" panose="020B0604020202020204" pitchFamily="34" charset="0"/>
              <a:buChar char="•"/>
            </a:pPr>
            <a:endParaRPr lang="es-NI" sz="1000" noProof="0" dirty="0"/>
          </a:p>
          <a:p>
            <a:pPr marL="171244" indent="-171244">
              <a:buFont typeface="Arial" panose="020B0604020202020204" pitchFamily="34" charset="0"/>
              <a:buChar char="•"/>
            </a:pPr>
            <a:r>
              <a:rPr lang="es-NI" sz="1000" noProof="0" dirty="0"/>
              <a:t>La identificación</a:t>
            </a:r>
            <a:r>
              <a:rPr lang="es-NI" sz="1000" baseline="0" noProof="0" dirty="0"/>
              <a:t> temprana y el aislamiento de casos sospechosos son las medidas más importantes para contener la propagación del </a:t>
            </a:r>
            <a:r>
              <a:rPr lang="es-NI" sz="1000" noProof="0" dirty="0"/>
              <a:t>coronavirus. Los hospitales desempeñan un papel clave en la identificación</a:t>
            </a:r>
            <a:r>
              <a:rPr lang="es-NI" sz="1000" baseline="0" noProof="0" dirty="0"/>
              <a:t> rápida de casos del </a:t>
            </a:r>
            <a:r>
              <a:rPr lang="es-NI" sz="1000" noProof="0" dirty="0"/>
              <a:t>COVID-19. Otras industrias también pueden estar</a:t>
            </a:r>
            <a:r>
              <a:rPr lang="es-NI" sz="1000" baseline="0" noProof="0" dirty="0"/>
              <a:t> alerta a estos factores. La coordinación entre los hospitales y las autoridades de salud pública es crítica</a:t>
            </a:r>
            <a:r>
              <a:rPr lang="es-NI" sz="1000" noProof="0" dirty="0"/>
              <a:t>.</a:t>
            </a:r>
          </a:p>
          <a:p>
            <a:pPr marL="171244" indent="-171244" defTabSz="913303">
              <a:buFont typeface="Arial" panose="020B0604020202020204" pitchFamily="34" charset="0"/>
              <a:buChar char="•"/>
            </a:pPr>
            <a:r>
              <a:rPr lang="es-NI" noProof="0" dirty="0"/>
              <a:t>https://www.cdc.gov/coronavirus/2019-ncov/healthcare-facilities/index.html</a:t>
            </a:r>
          </a:p>
          <a:p>
            <a:pPr marL="171244" indent="-171244" defTabSz="913303">
              <a:buFont typeface="Arial" panose="020B0604020202020204" pitchFamily="34" charset="0"/>
              <a:buChar char="•"/>
            </a:pPr>
            <a:r>
              <a:rPr lang="es-NI" noProof="0" dirty="0"/>
              <a:t>https://www.cdc.gov/coronavirus/2019-nCoV/hcp/index.html</a:t>
            </a:r>
          </a:p>
          <a:p>
            <a:pPr marL="171244" indent="-171244" defTabSz="913303">
              <a:buFont typeface="Arial" panose="020B0604020202020204" pitchFamily="34" charset="0"/>
              <a:buChar char="•"/>
            </a:pPr>
            <a:endParaRPr lang="es-NI" noProof="0" dirty="0"/>
          </a:p>
          <a:p>
            <a:pPr marL="0" marR="0" lvl="0" indent="0" algn="l" defTabSz="913303" rtl="0" eaLnBrk="1" fontAlgn="base" latinLnBrk="0" hangingPunct="1">
              <a:lnSpc>
                <a:spcPct val="100000"/>
              </a:lnSpc>
              <a:spcBef>
                <a:spcPct val="30000"/>
              </a:spcBef>
              <a:spcAft>
                <a:spcPct val="0"/>
              </a:spcAft>
              <a:buClrTx/>
              <a:buSzTx/>
              <a:buFont typeface="Arial" panose="020B0604020202020204" pitchFamily="34" charset="0"/>
              <a:buNone/>
              <a:tabLst/>
              <a:defRPr/>
            </a:pPr>
            <a:r>
              <a:rPr lang="es-NI" i="1" noProof="0" dirty="0"/>
              <a:t>Cal/OSHA </a:t>
            </a:r>
            <a:r>
              <a:rPr lang="es-NI" i="1" noProof="0" dirty="0" err="1"/>
              <a:t>Interim</a:t>
            </a:r>
            <a:r>
              <a:rPr lang="es-NI" i="1" noProof="0" dirty="0"/>
              <a:t> </a:t>
            </a:r>
            <a:r>
              <a:rPr lang="es-NI" i="1" noProof="0" dirty="0" err="1"/>
              <a:t>Guidance</a:t>
            </a:r>
            <a:r>
              <a:rPr lang="es-NI" i="1" noProof="0" dirty="0"/>
              <a:t> </a:t>
            </a:r>
            <a:r>
              <a:rPr lang="es-NI" i="1" noProof="0" dirty="0" err="1"/>
              <a:t>on</a:t>
            </a:r>
            <a:r>
              <a:rPr lang="es-NI" i="1" noProof="0" dirty="0"/>
              <a:t> Coronavirus </a:t>
            </a:r>
            <a:r>
              <a:rPr lang="es-NI" i="1" noProof="0" dirty="0" err="1"/>
              <a:t>for</a:t>
            </a:r>
            <a:r>
              <a:rPr lang="es-NI" i="1" noProof="0" dirty="0"/>
              <a:t> </a:t>
            </a:r>
            <a:r>
              <a:rPr lang="es-NI" i="1" noProof="0" dirty="0" err="1"/>
              <a:t>Health</a:t>
            </a:r>
            <a:r>
              <a:rPr lang="es-NI" i="1" noProof="0" dirty="0"/>
              <a:t> </a:t>
            </a:r>
            <a:r>
              <a:rPr lang="es-NI" i="1" noProof="0" dirty="0" err="1"/>
              <a:t>Care</a:t>
            </a:r>
            <a:r>
              <a:rPr lang="es-NI" i="1" noProof="0" dirty="0"/>
              <a:t> </a:t>
            </a:r>
            <a:r>
              <a:rPr lang="es-NI" i="1" noProof="0" dirty="0" err="1"/>
              <a:t>Facilities</a:t>
            </a:r>
            <a:r>
              <a:rPr lang="es-NI" i="1" noProof="0" dirty="0"/>
              <a:t>: </a:t>
            </a:r>
            <a:r>
              <a:rPr lang="es-NI" i="1" noProof="0" dirty="0" err="1"/>
              <a:t>Efficient</a:t>
            </a:r>
            <a:r>
              <a:rPr lang="es-NI" i="1" noProof="0" dirty="0"/>
              <a:t> Use of </a:t>
            </a:r>
            <a:r>
              <a:rPr lang="es-NI" i="1" noProof="0" dirty="0" err="1"/>
              <a:t>Respirator</a:t>
            </a:r>
            <a:r>
              <a:rPr lang="es-NI" i="1" noProof="0" dirty="0"/>
              <a:t> </a:t>
            </a:r>
            <a:r>
              <a:rPr lang="es-NI" i="1" noProof="0" dirty="0" err="1"/>
              <a:t>Supplies</a:t>
            </a:r>
            <a:r>
              <a:rPr lang="es-NI" noProof="0" dirty="0"/>
              <a:t>. Este</a:t>
            </a:r>
            <a:r>
              <a:rPr lang="es-NI" baseline="0" noProof="0" dirty="0"/>
              <a:t> documento brinda orientaciones sobre el uso de respiradores vencidos en establecimientos de atención médica durante la escasez de suministros</a:t>
            </a:r>
            <a:r>
              <a:rPr lang="es-NI" noProof="0" dirty="0"/>
              <a:t>. </a:t>
            </a:r>
            <a:r>
              <a:rPr lang="es-NI" noProof="0" dirty="0">
                <a:hlinkClick r:id="rId3"/>
              </a:rPr>
              <a:t>https://www.dir.ca.gov/dosh/documents/Use-of-Respirator-Supplies.pdf</a:t>
            </a:r>
            <a:endParaRPr lang="es-NI" altLang="en-US" noProof="0" dirty="0">
              <a:latin typeface="Arial" panose="020B0604020202020204" pitchFamily="34" charset="0"/>
              <a:ea typeface="ＭＳ Ｐゴシック" panose="020B0600070205080204" pitchFamily="34" charset="-128"/>
            </a:endParaRPr>
          </a:p>
          <a:p>
            <a:pPr marL="0" indent="0" defTabSz="913303">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58</a:t>
            </a:fld>
            <a:endParaRPr lang="en-US" dirty="0"/>
          </a:p>
        </p:txBody>
      </p:sp>
    </p:spTree>
    <p:extLst>
      <p:ext uri="{BB962C8B-B14F-4D97-AF65-F5344CB8AC3E}">
        <p14:creationId xmlns:p14="http://schemas.microsoft.com/office/powerpoint/2010/main" val="5710899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7FFE0927-53D9-4EAB-8F63-41BDE6047E9B}"/>
              </a:ext>
            </a:extLst>
          </p:cNvPr>
          <p:cNvSpPr>
            <a:spLocks noGrp="1" noRot="1" noChangeAspect="1" noTextEdit="1"/>
          </p:cNvSpPr>
          <p:nvPr>
            <p:ph type="sldImg"/>
          </p:nvPr>
        </p:nvSpPr>
        <p:spPr>
          <a:ln/>
        </p:spPr>
      </p:sp>
      <p:sp>
        <p:nvSpPr>
          <p:cNvPr id="102403" name="Notes Placeholder 2">
            <a:extLst>
              <a:ext uri="{FF2B5EF4-FFF2-40B4-BE49-F238E27FC236}">
                <a16:creationId xmlns:a16="http://schemas.microsoft.com/office/drawing/2014/main" id="{7D8DBC07-2F09-42B7-A1BE-D65315142F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noProof="0" dirty="0"/>
              <a:t>Notas para el instructor:</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El</a:t>
            </a:r>
            <a:r>
              <a:rPr lang="es-NI" altLang="en-US" baseline="0" noProof="0" dirty="0">
                <a:latin typeface="Arial" panose="020B0604020202020204" pitchFamily="34" charset="0"/>
                <a:ea typeface="ＭＳ Ｐゴシック" panose="020B0600070205080204" pitchFamily="34" charset="-128"/>
              </a:rPr>
              <a:t> equipo de protección personal protege contra exposiciones al </a:t>
            </a:r>
            <a:r>
              <a:rPr lang="es-NI" altLang="en-US" noProof="0" dirty="0">
                <a:latin typeface="Arial" panose="020B0604020202020204" pitchFamily="34" charset="0"/>
                <a:ea typeface="ＭＳ Ｐゴシック" panose="020B0600070205080204" pitchFamily="34" charset="-128"/>
              </a:rPr>
              <a:t>COVID-19 que no pueden</a:t>
            </a:r>
            <a:r>
              <a:rPr lang="es-NI" altLang="en-US" baseline="0" noProof="0" dirty="0">
                <a:latin typeface="Arial" panose="020B0604020202020204" pitchFamily="34" charset="0"/>
                <a:ea typeface="ＭＳ Ｐゴシック" panose="020B0600070205080204" pitchFamily="34" charset="-128"/>
              </a:rPr>
              <a:t> eliminarse o reducirse a través de otras medidas. Los trabajadores tienen que usar guantes, batas y protección facial/ocular</a:t>
            </a:r>
            <a:r>
              <a:rPr lang="es-NI" altLang="en-US" noProof="0" dirty="0">
                <a:latin typeface="Arial" panose="020B0604020202020204" pitchFamily="34" charset="0"/>
                <a:ea typeface="ＭＳ Ｐゴシック" panose="020B0600070205080204" pitchFamily="34" charset="-128"/>
              </a:rPr>
              <a:t>.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respiradores aprobados por NIOSH se</a:t>
            </a:r>
            <a:r>
              <a:rPr lang="es-NI" altLang="en-US" baseline="0" noProof="0" dirty="0">
                <a:latin typeface="Arial" panose="020B0604020202020204" pitchFamily="34" charset="0"/>
                <a:ea typeface="ＭＳ Ｐゴシック" panose="020B0600070205080204" pitchFamily="34" charset="-128"/>
              </a:rPr>
              <a:t> necesitan </a:t>
            </a:r>
            <a:r>
              <a:rPr lang="es-NI" altLang="en-US" noProof="0" dirty="0">
                <a:latin typeface="Arial" panose="020B0604020202020204" pitchFamily="34" charset="0"/>
                <a:ea typeface="ＭＳ Ｐゴシック" panose="020B0600070205080204" pitchFamily="34" charset="-128"/>
              </a:rPr>
              <a:t>para prevenir la inhalación de partículas de</a:t>
            </a:r>
            <a:r>
              <a:rPr lang="es-NI" altLang="en-US" baseline="0" noProof="0" dirty="0">
                <a:latin typeface="Arial" panose="020B0604020202020204" pitchFamily="34" charset="0"/>
                <a:ea typeface="ＭＳ Ｐゴシック" panose="020B0600070205080204" pitchFamily="34" charset="-128"/>
              </a:rPr>
              <a:t>l SARS CoV-2 en forma de aerosoles. Como mínimo, los trabajadores necesitan usar un respirador </a:t>
            </a:r>
            <a:r>
              <a:rPr lang="es-NI" altLang="en-US" noProof="0" dirty="0">
                <a:latin typeface="Arial" panose="020B0604020202020204" pitchFamily="34" charset="0"/>
                <a:ea typeface="ＭＳ Ｐゴシック" panose="020B0600070205080204" pitchFamily="34" charset="-128"/>
              </a:rPr>
              <a:t>N95. Debería utilizarse</a:t>
            </a:r>
            <a:r>
              <a:rPr lang="es-NI" altLang="en-US" baseline="0" noProof="0" dirty="0">
                <a:latin typeface="Arial" panose="020B0604020202020204" pitchFamily="34" charset="0"/>
                <a:ea typeface="ＭＳ Ｐゴシック" panose="020B0600070205080204" pitchFamily="34" charset="-128"/>
              </a:rPr>
              <a:t> u</a:t>
            </a:r>
            <a:r>
              <a:rPr lang="es-NI" altLang="en-US" noProof="0" dirty="0">
                <a:latin typeface="Arial" panose="020B0604020202020204" pitchFamily="34" charset="0"/>
                <a:ea typeface="ＭＳ Ｐゴシック" panose="020B0600070205080204" pitchFamily="34" charset="-128"/>
              </a:rPr>
              <a:t>na protección</a:t>
            </a:r>
            <a:r>
              <a:rPr lang="es-NI" altLang="en-US" baseline="0" noProof="0" dirty="0">
                <a:latin typeface="Arial" panose="020B0604020202020204" pitchFamily="34" charset="0"/>
                <a:ea typeface="ＭＳ Ｐゴシック" panose="020B0600070205080204" pitchFamily="34" charset="-128"/>
              </a:rPr>
              <a:t> respiratoria de mayor nivel como el respirador purificador de aire motorizado o </a:t>
            </a:r>
            <a:r>
              <a:rPr lang="es-NI" altLang="en-US" noProof="0" dirty="0">
                <a:latin typeface="Arial" panose="020B0604020202020204" pitchFamily="34" charset="0"/>
                <a:ea typeface="ＭＳ Ｐゴシック" panose="020B0600070205080204" pitchFamily="34" charset="-128"/>
              </a:rPr>
              <a:t>PAPR durante</a:t>
            </a:r>
            <a:r>
              <a:rPr lang="es-NI" altLang="en-US" baseline="0" noProof="0" dirty="0">
                <a:latin typeface="Arial" panose="020B0604020202020204" pitchFamily="34" charset="0"/>
                <a:ea typeface="ＭＳ Ｐゴシック" panose="020B0600070205080204" pitchFamily="34" charset="-128"/>
              </a:rPr>
              <a:t> procedimientos de riesgo que generan aerosoles.</a:t>
            </a:r>
            <a:r>
              <a:rPr lang="es-NI" altLang="en-US" noProof="0" dirty="0">
                <a:latin typeface="Arial" panose="020B0604020202020204" pitchFamily="34" charset="0"/>
                <a:ea typeface="ＭＳ Ｐゴシック" panose="020B0600070205080204" pitchFamily="34" charset="-128"/>
              </a:rPr>
              <a:t> </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Los respiradores</a:t>
            </a:r>
            <a:r>
              <a:rPr lang="es-NI" altLang="en-US" baseline="0" noProof="0" dirty="0">
                <a:latin typeface="Arial" panose="020B0604020202020204" pitchFamily="34" charset="0"/>
                <a:ea typeface="ＭＳ Ｐゴシック" panose="020B0600070205080204" pitchFamily="34" charset="-128"/>
              </a:rPr>
              <a:t> no deberían utilizarse después de la fecha de vencimiento. Mantener el equipo actualizado día debe ser parte de las prácticas y procedimientos en el lugar de trabajo. </a:t>
            </a:r>
            <a:r>
              <a:rPr lang="es-NI" altLang="en-US" noProof="0" dirty="0">
                <a:latin typeface="Arial" panose="020B0604020202020204" pitchFamily="34" charset="0"/>
                <a:ea typeface="ＭＳ Ｐゴシック" panose="020B0600070205080204" pitchFamily="34" charset="-128"/>
              </a:rPr>
              <a:t>NOTA: Algunos de los</a:t>
            </a:r>
            <a:r>
              <a:rPr lang="es-NI" altLang="en-US" baseline="0" noProof="0" dirty="0">
                <a:latin typeface="Arial" panose="020B0604020202020204" pitchFamily="34" charset="0"/>
                <a:ea typeface="ＭＳ Ｐゴシック" panose="020B0600070205080204" pitchFamily="34" charset="-128"/>
              </a:rPr>
              <a:t> respiradores en las reservas nacionales que están sacándose para usarse en la emergencia nacional están vencidos. El </a:t>
            </a:r>
            <a:r>
              <a:rPr lang="es-NI" altLang="en-US" noProof="0" dirty="0">
                <a:latin typeface="Arial" panose="020B0604020202020204" pitchFamily="34" charset="0"/>
                <a:ea typeface="ＭＳ Ｐゴシック" panose="020B0600070205080204" pitchFamily="34" charset="-128"/>
              </a:rPr>
              <a:t>NIOSH ha probado lotes y encontró</a:t>
            </a:r>
            <a:r>
              <a:rPr lang="es-NI" altLang="en-US" baseline="0" noProof="0" dirty="0">
                <a:latin typeface="Arial" panose="020B0604020202020204" pitchFamily="34" charset="0"/>
                <a:ea typeface="ＭＳ Ｐゴシック" panose="020B0600070205080204" pitchFamily="34" charset="-128"/>
              </a:rPr>
              <a:t> que la mayoría de ellos todavía es utilizable. También </a:t>
            </a:r>
            <a:r>
              <a:rPr lang="es-NI" altLang="en-US" noProof="0" dirty="0">
                <a:latin typeface="Arial" panose="020B0604020202020204" pitchFamily="34" charset="0"/>
                <a:ea typeface="ＭＳ Ｐゴシック" panose="020B0600070205080204" pitchFamily="34" charset="-128"/>
              </a:rPr>
              <a:t>Cal/OSHA ha emitido una orientación</a:t>
            </a:r>
            <a:r>
              <a:rPr lang="es-NI" altLang="en-US" baseline="0" noProof="0" dirty="0">
                <a:latin typeface="Arial" panose="020B0604020202020204" pitchFamily="34" charset="0"/>
                <a:ea typeface="ＭＳ Ｐゴシック" panose="020B0600070205080204" pitchFamily="34" charset="-128"/>
              </a:rPr>
              <a:t> como la de </a:t>
            </a:r>
            <a:r>
              <a:rPr lang="es-NI" altLang="en-US" noProof="0" dirty="0">
                <a:latin typeface="Arial" panose="020B0604020202020204" pitchFamily="34" charset="0"/>
                <a:ea typeface="ＭＳ Ｐゴシック" panose="020B0600070205080204" pitchFamily="34" charset="-128"/>
              </a:rPr>
              <a:t>NIOSH sobre priorizar el uso de respiradores durante la escasez. Véase</a:t>
            </a:r>
            <a:r>
              <a:rPr lang="es-NI" altLang="en-US" baseline="0" noProof="0" dirty="0">
                <a:latin typeface="Arial" panose="020B0604020202020204" pitchFamily="34" charset="0"/>
                <a:ea typeface="ＭＳ Ｐゴシック" panose="020B0600070205080204" pitchFamily="34" charset="-128"/>
              </a:rPr>
              <a:t> los enlaces en las diapositivas </a:t>
            </a:r>
            <a:r>
              <a:rPr lang="es-NI" altLang="en-US" noProof="0" dirty="0">
                <a:latin typeface="Arial" panose="020B0604020202020204" pitchFamily="34" charset="0"/>
                <a:ea typeface="ＭＳ Ｐゴシック" panose="020B0600070205080204" pitchFamily="34" charset="-128"/>
              </a:rPr>
              <a:t>58 y</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59.</a:t>
            </a: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NOTA: OSHA ha emitido una Guía de Aplicación Temporal</a:t>
            </a:r>
            <a:r>
              <a:rPr lang="es-NI" altLang="en-US" baseline="0" noProof="0" dirty="0">
                <a:latin typeface="Arial" panose="020B0604020202020204" pitchFamily="34" charset="0"/>
                <a:ea typeface="ＭＳ Ｐゴシック" panose="020B0600070205080204" pitchFamily="34" charset="-128"/>
              </a:rPr>
              <a:t> </a:t>
            </a:r>
            <a:r>
              <a:rPr lang="es-NI" altLang="en-US"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Healthcare</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Respiratory</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Protection</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Annual</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Fit-Testing</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for</a:t>
            </a:r>
            <a:r>
              <a:rPr lang="es-NI" altLang="en-US" i="1" noProof="0" dirty="0">
                <a:latin typeface="Arial" panose="020B0604020202020204" pitchFamily="34" charset="0"/>
                <a:ea typeface="ＭＳ Ｐゴシック" panose="020B0600070205080204" pitchFamily="34" charset="-128"/>
              </a:rPr>
              <a:t> N95 </a:t>
            </a:r>
            <a:r>
              <a:rPr lang="es-NI" altLang="en-US" i="1" noProof="0" dirty="0" err="1">
                <a:latin typeface="Arial" panose="020B0604020202020204" pitchFamily="34" charset="0"/>
                <a:ea typeface="ＭＳ Ｐゴシック" panose="020B0600070205080204" pitchFamily="34" charset="-128"/>
              </a:rPr>
              <a:t>Filtering</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Facepieces</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During</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the</a:t>
            </a:r>
            <a:r>
              <a:rPr lang="es-NI" altLang="en-US" i="1" noProof="0" dirty="0">
                <a:latin typeface="Arial" panose="020B0604020202020204" pitchFamily="34" charset="0"/>
                <a:ea typeface="ＭＳ Ｐゴシック" panose="020B0600070205080204" pitchFamily="34" charset="-128"/>
              </a:rPr>
              <a:t> COVID-19 </a:t>
            </a:r>
            <a:r>
              <a:rPr lang="es-NI" altLang="en-US" i="1" noProof="0" dirty="0" err="1">
                <a:latin typeface="Arial" panose="020B0604020202020204" pitchFamily="34" charset="0"/>
                <a:ea typeface="ＭＳ Ｐゴシック" panose="020B0600070205080204" pitchFamily="34" charset="-128"/>
              </a:rPr>
              <a:t>Outbreak</a:t>
            </a:r>
            <a:r>
              <a:rPr lang="es-NI" altLang="en-US" i="1" noProof="0" dirty="0">
                <a:latin typeface="Arial" panose="020B0604020202020204" pitchFamily="34" charset="0"/>
                <a:ea typeface="ＭＳ Ｐゴシック" panose="020B0600070205080204" pitchFamily="34" charset="-128"/>
              </a:rPr>
              <a:t> in </a:t>
            </a:r>
            <a:r>
              <a:rPr lang="es-NI" altLang="en-US" i="1" noProof="0" dirty="0" err="1">
                <a:latin typeface="Arial" panose="020B0604020202020204" pitchFamily="34" charset="0"/>
                <a:ea typeface="ＭＳ Ｐゴシック" panose="020B0600070205080204" pitchFamily="34" charset="-128"/>
              </a:rPr>
              <a:t>recognition</a:t>
            </a:r>
            <a:r>
              <a:rPr lang="es-NI" altLang="en-US" i="1" noProof="0" dirty="0">
                <a:latin typeface="Arial" panose="020B0604020202020204" pitchFamily="34" charset="0"/>
                <a:ea typeface="ＭＳ Ｐゴシック" panose="020B0600070205080204" pitchFamily="34" charset="-128"/>
              </a:rPr>
              <a:t> of </a:t>
            </a:r>
            <a:r>
              <a:rPr lang="es-NI" altLang="en-US" i="1" noProof="0" dirty="0" err="1">
                <a:latin typeface="Arial" panose="020B0604020202020204" pitchFamily="34" charset="0"/>
                <a:ea typeface="ＭＳ Ｐゴシック" panose="020B0600070205080204" pitchFamily="34" charset="-128"/>
              </a:rPr>
              <a:t>the</a:t>
            </a:r>
            <a:r>
              <a:rPr lang="es-NI" altLang="en-US" i="1" noProof="0" dirty="0">
                <a:latin typeface="Arial" panose="020B0604020202020204" pitchFamily="34" charset="0"/>
                <a:ea typeface="ＭＳ Ｐゴシック" panose="020B0600070205080204" pitchFamily="34" charset="-128"/>
              </a:rPr>
              <a:t> </a:t>
            </a:r>
            <a:r>
              <a:rPr lang="es-NI" altLang="en-US" i="1" noProof="0" dirty="0" err="1">
                <a:latin typeface="Arial" panose="020B0604020202020204" pitchFamily="34" charset="0"/>
                <a:ea typeface="ＭＳ Ｐゴシック" panose="020B0600070205080204" pitchFamily="34" charset="-128"/>
              </a:rPr>
              <a:t>shortage</a:t>
            </a:r>
            <a:r>
              <a:rPr lang="es-NI" altLang="en-US" i="1" noProof="0" dirty="0">
                <a:latin typeface="Arial" panose="020B0604020202020204" pitchFamily="34" charset="0"/>
                <a:ea typeface="ＭＳ Ｐゴシック" panose="020B0600070205080204" pitchFamily="34" charset="-128"/>
              </a:rPr>
              <a:t> of N95s</a:t>
            </a:r>
            <a:r>
              <a:rPr lang="es-NI" altLang="en-US" noProof="0" dirty="0">
                <a:latin typeface="Arial" panose="020B0604020202020204" pitchFamily="34" charset="0"/>
                <a:ea typeface="ＭＳ Ｐゴシック" panose="020B0600070205080204" pitchFamily="34" charset="-128"/>
              </a:rPr>
              <a:t>: </a:t>
            </a:r>
            <a:r>
              <a:rPr lang="es-NI" noProof="0" dirty="0">
                <a:hlinkClick r:id="rId3"/>
              </a:rPr>
              <a:t>https://www.osha.gov/memos/2020-03-14/temporary-enforcement-guidance-healthcare-respiratory-protection-annual-fit</a:t>
            </a:r>
            <a:endParaRPr lang="es-NI" noProof="0" dirty="0"/>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Debido a la escasez de PPE, las personas que usen PPE durante capacitaciones deben tener</a:t>
            </a:r>
            <a:r>
              <a:rPr lang="es-NI" altLang="en-US" baseline="0" noProof="0" dirty="0">
                <a:latin typeface="Arial" panose="020B0604020202020204" pitchFamily="34" charset="0"/>
                <a:ea typeface="ＭＳ Ｐゴシック" panose="020B0600070205080204" pitchFamily="34" charset="-128"/>
              </a:rPr>
              <a:t> cuidado de conservar el equipo para usarlo después.</a:t>
            </a:r>
            <a:r>
              <a:rPr lang="es-NI" altLang="en-US" noProof="0" dirty="0">
                <a:latin typeface="Arial" panose="020B0604020202020204" pitchFamily="34" charset="0"/>
                <a:ea typeface="ＭＳ Ｐゴシック" panose="020B0600070205080204" pitchFamily="34" charset="-128"/>
              </a:rPr>
              <a:t> NIOSH y OSHA han publicado orientaciones</a:t>
            </a:r>
            <a:r>
              <a:rPr lang="es-NI" altLang="en-US" baseline="0" noProof="0" dirty="0">
                <a:latin typeface="Arial" panose="020B0604020202020204" pitchFamily="34" charset="0"/>
                <a:ea typeface="ＭＳ Ｐゴシック" panose="020B0600070205080204" pitchFamily="34" charset="-128"/>
              </a:rPr>
              <a:t> que dicen que a fin de conservar el suministro de respiradores </a:t>
            </a:r>
            <a:r>
              <a:rPr lang="es-NI" altLang="en-US" noProof="0" dirty="0">
                <a:latin typeface="Arial" panose="020B0604020202020204" pitchFamily="34" charset="0"/>
                <a:ea typeface="ＭＳ Ｐゴシック" panose="020B0600070205080204" pitchFamily="34" charset="-128"/>
              </a:rPr>
              <a:t>N95, los establecimientos de atención médica</a:t>
            </a:r>
            <a:r>
              <a:rPr lang="es-NI" altLang="en-US" baseline="0" noProof="0" dirty="0">
                <a:latin typeface="Arial" panose="020B0604020202020204" pitchFamily="34" charset="0"/>
                <a:ea typeface="ＭＳ Ｐゴシック" panose="020B0600070205080204" pitchFamily="34" charset="-128"/>
              </a:rPr>
              <a:t> deben entender quiénes de su personal de atención de salud necesitan y quienes no necesitan estar en un programa de protección respiratoria y por consiguiente ser evaluados médicamente, entrenados y hacer pruebas de ajuste. Si la capacitación y la prueba de ajuste se hacen durante dos pasos separados, es posible permitir la reutilización limitada de los respiradores N95 usados por los trabajadores individuales durante ambos pasos.</a:t>
            </a:r>
            <a:r>
              <a:rPr lang="es-NI" altLang="en-US" noProof="0" dirty="0">
                <a:latin typeface="Arial" panose="020B0604020202020204" pitchFamily="34" charset="0"/>
                <a:ea typeface="ＭＳ Ｐゴシック" panose="020B0600070205080204" pitchFamily="34" charset="-128"/>
              </a:rPr>
              <a:t> https://www.cdc.gov/coronavirus/2019-ncov/hcp/respirators-strategy/conventional-capacity-strategies.html </a:t>
            </a:r>
          </a:p>
        </p:txBody>
      </p:sp>
      <p:sp>
        <p:nvSpPr>
          <p:cNvPr id="102404" name="Slide Number Placeholder 3">
            <a:extLst>
              <a:ext uri="{FF2B5EF4-FFF2-40B4-BE49-F238E27FC236}">
                <a16:creationId xmlns:a16="http://schemas.microsoft.com/office/drawing/2014/main" id="{F15622A6-AB60-4880-96D1-A1C63BE6B4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BDA55D75-B8E8-4F1A-A07E-3CF47B9E9BE8}" type="slidenum">
              <a:rPr lang="en-US" altLang="en-US" sz="1200" baseline="0"/>
              <a:pPr/>
              <a:t>59</a:t>
            </a:fld>
            <a:endParaRPr lang="en-US" altLang="en-US" sz="1200" baseline="0" dirty="0"/>
          </a:p>
        </p:txBody>
      </p:sp>
      <p:sp>
        <p:nvSpPr>
          <p:cNvPr id="102405" name="Date Placeholder 4">
            <a:extLst>
              <a:ext uri="{FF2B5EF4-FFF2-40B4-BE49-F238E27FC236}">
                <a16:creationId xmlns:a16="http://schemas.microsoft.com/office/drawing/2014/main" id="{4A520882-9237-4FE6-97D3-48E6E88F3D9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02406" name="Header Placeholder 5">
            <a:extLst>
              <a:ext uri="{FF2B5EF4-FFF2-40B4-BE49-F238E27FC236}">
                <a16:creationId xmlns:a16="http://schemas.microsoft.com/office/drawing/2014/main" id="{13C11EB1-BC15-4436-A375-5869790E515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02407" name="Footer Placeholder 6">
            <a:extLst>
              <a:ext uri="{FF2B5EF4-FFF2-40B4-BE49-F238E27FC236}">
                <a16:creationId xmlns:a16="http://schemas.microsoft.com/office/drawing/2014/main" id="{1E0FE67B-EB69-4B57-996B-BE4D2B38794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19036582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noProof="0" dirty="0"/>
              <a:t>Notas para el instructor:</a:t>
            </a:r>
          </a:p>
          <a:p>
            <a:endParaRPr lang="es-NI" b="1" u="sng" noProof="0" dirty="0"/>
          </a:p>
          <a:p>
            <a:r>
              <a:rPr lang="es-NI" b="0" u="none" noProof="0" dirty="0"/>
              <a:t>Foto: cortesía</a:t>
            </a:r>
            <a:r>
              <a:rPr lang="es-NI" b="0" u="none" baseline="0" noProof="0" dirty="0"/>
              <a:t> de </a:t>
            </a:r>
            <a:r>
              <a:rPr lang="es-NI" b="0" i="1" u="none" noProof="0" dirty="0"/>
              <a:t>defense.gov</a:t>
            </a:r>
          </a:p>
          <a:p>
            <a:endParaRPr lang="es-NI" b="0" u="none" noProof="0" dirty="0"/>
          </a:p>
          <a:p>
            <a:r>
              <a:rPr lang="es-NI" sz="1200" b="0" i="0" u="none" strike="noStrike" kern="1200" noProof="0" dirty="0">
                <a:solidFill>
                  <a:schemeClr val="tx1"/>
                </a:solidFill>
                <a:effectLst/>
                <a:latin typeface="Arial" charset="0"/>
                <a:ea typeface="ＭＳ Ｐゴシック" pitchFamily="48" charset="-128"/>
                <a:cs typeface="+mn-cs"/>
              </a:rPr>
              <a:t>Para capacitación</a:t>
            </a:r>
            <a:r>
              <a:rPr lang="es-NI" sz="1200" b="0" i="0" u="none" strike="noStrike" kern="1200" baseline="0" noProof="0" dirty="0">
                <a:solidFill>
                  <a:schemeClr val="tx1"/>
                </a:solidFill>
                <a:effectLst/>
                <a:latin typeface="Arial" charset="0"/>
                <a:ea typeface="ＭＳ Ｐゴシック" pitchFamily="48" charset="-128"/>
                <a:cs typeface="+mn-cs"/>
              </a:rPr>
              <a:t> de sensibilización, el aprendizaje a distancia será más prevalente en esta emergencia nacional debido a que no se puede tener reuniones de personas en aulas de clases ni instructores viajando. Sin embargo, para ponerse y quitarse el PPE y los respiradores, es necesario el entrenamiento práctico. Muchos estudios han documentado que ponerse y quitarse el PPE en forma inapropiada ha provocado la contaminación de los trabajadores.</a:t>
            </a:r>
            <a:r>
              <a:rPr lang="es-NI" noProof="0" dirty="0"/>
              <a:t> </a:t>
            </a:r>
          </a:p>
          <a:p>
            <a:endParaRPr lang="es-NI" b="0" u="none" noProof="0" dirty="0"/>
          </a:p>
          <a:p>
            <a:r>
              <a:rPr lang="es-NI" b="1" noProof="0" dirty="0"/>
              <a:t>Referencia: </a:t>
            </a:r>
            <a:r>
              <a:rPr lang="es-NI" noProof="0" dirty="0"/>
              <a:t>JAMA </a:t>
            </a:r>
            <a:r>
              <a:rPr lang="es-NI" noProof="0" dirty="0" err="1"/>
              <a:t>Intern</a:t>
            </a:r>
            <a:r>
              <a:rPr lang="es-NI" noProof="0" dirty="0"/>
              <a:t> </a:t>
            </a:r>
            <a:r>
              <a:rPr lang="es-NI" noProof="0" dirty="0" err="1"/>
              <a:t>Med</a:t>
            </a:r>
            <a:r>
              <a:rPr lang="es-NI" noProof="0" dirty="0"/>
              <a:t>. 2015;175(12):1904-1910. doi:10.1001/jamainternmed.2015.4535</a:t>
            </a:r>
          </a:p>
          <a:p>
            <a:r>
              <a:rPr lang="es-NI" noProof="0" dirty="0"/>
              <a:t>Publicado en línea</a:t>
            </a:r>
            <a:r>
              <a:rPr lang="es-NI" baseline="0" noProof="0" dirty="0"/>
              <a:t> el 12 de octubre de </a:t>
            </a:r>
            <a:r>
              <a:rPr lang="es-NI" noProof="0" dirty="0"/>
              <a:t>2015.</a:t>
            </a:r>
          </a:p>
          <a:p>
            <a:endParaRPr lang="es-NI" noProof="0" dirty="0"/>
          </a:p>
          <a:p>
            <a:r>
              <a:rPr lang="es-NI" b="1" noProof="0" dirty="0"/>
              <a:t>CONCLUSIONES y PERTINENCIA </a:t>
            </a:r>
            <a:r>
              <a:rPr lang="es-NI" b="0" noProof="0" dirty="0"/>
              <a:t>Con</a:t>
            </a:r>
            <a:r>
              <a:rPr lang="es-NI" b="0" baseline="0" noProof="0" dirty="0"/>
              <a:t> frecuencia al quitarse guantes o batas contaminadas se contamina la piel y la ropa del personal de salud. Intervenciones educativas que incluyen práctica con retroalimentación visual inmediata sobre contaminación de la piel y la ropa pueden reducir de manera significativa el riesgo de contaminación al quitarse el PPE. </a:t>
            </a:r>
            <a:endParaRPr lang="es-NI" noProof="0" dirty="0"/>
          </a:p>
          <a:p>
            <a:endParaRPr lang="en-US" b="0" u="none" dirty="0"/>
          </a:p>
        </p:txBody>
      </p:sp>
      <p:sp>
        <p:nvSpPr>
          <p:cNvPr id="4" name="Slide Number Placeholder 3"/>
          <p:cNvSpPr>
            <a:spLocks noGrp="1"/>
          </p:cNvSpPr>
          <p:nvPr>
            <p:ph type="sldNum" sz="quarter" idx="10"/>
          </p:nvPr>
        </p:nvSpPr>
        <p:spPr/>
        <p:txBody>
          <a:bodyPr/>
          <a:lstStyle/>
          <a:p>
            <a:pPr>
              <a:defRPr/>
            </a:pPr>
            <a:fld id="{6173BEE4-E025-9C4B-A234-6C8550A55731}" type="slidenum">
              <a:rPr lang="en-US" smtClean="0"/>
              <a:pPr>
                <a:defRPr/>
              </a:pPr>
              <a:t>60</a:t>
            </a:fld>
            <a:endParaRPr lang="en-US" dirty="0"/>
          </a:p>
        </p:txBody>
      </p:sp>
    </p:spTree>
    <p:extLst>
      <p:ext uri="{BB962C8B-B14F-4D97-AF65-F5344CB8AC3E}">
        <p14:creationId xmlns:p14="http://schemas.microsoft.com/office/powerpoint/2010/main" val="16774065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740CB668-71BF-4F74-8514-8784BA8F008A}"/>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AC8D95B6-DF68-4BC7-AEEF-C62B4B1F7C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noProof="0"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sz="1200" b="1"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0" noProof="0" dirty="0"/>
              <a:t>En general</a:t>
            </a:r>
            <a:r>
              <a:rPr lang="es-NI" sz="1200" b="0" baseline="0" noProof="0" dirty="0"/>
              <a:t> no se aconseja compartir el </a:t>
            </a:r>
            <a:r>
              <a:rPr lang="es-NI" sz="1200" b="0" noProof="0" dirty="0"/>
              <a:t>PPE dado</a:t>
            </a:r>
            <a:r>
              <a:rPr lang="es-NI" sz="1200" b="0" baseline="0" noProof="0" dirty="0"/>
              <a:t> que puede propagar la contaminación y afectar el ajuste y la eficacia del equipo. </a:t>
            </a:r>
            <a:endParaRPr lang="es-NI" sz="1200" b="0" noProof="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NI" noProof="0" dirty="0">
                <a:hlinkClick r:id="rId3"/>
              </a:rPr>
              <a:t>https://www.fda.gov/medical-devices/personal-protective-equipment-infection-control/questions-about-personal-protective-equipment-ppe</a:t>
            </a:r>
            <a:endParaRPr lang="es-NI" sz="1200" b="0" noProof="0" dirty="0"/>
          </a:p>
          <a:p>
            <a:endParaRPr lang="en-US" altLang="en-US" dirty="0">
              <a:latin typeface="Arial" panose="020B0604020202020204" pitchFamily="34" charset="0"/>
              <a:ea typeface="ＭＳ Ｐゴシック" panose="020B0600070205080204" pitchFamily="34" charset="-128"/>
            </a:endParaRPr>
          </a:p>
        </p:txBody>
      </p:sp>
      <p:sp>
        <p:nvSpPr>
          <p:cNvPr id="75780" name="Header Placeholder 3">
            <a:extLst>
              <a:ext uri="{FF2B5EF4-FFF2-40B4-BE49-F238E27FC236}">
                <a16:creationId xmlns:a16="http://schemas.microsoft.com/office/drawing/2014/main" id="{6D0AB71B-1E05-4B16-B7AB-F1F9A31A25A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5781" name="Date Placeholder 4">
            <a:extLst>
              <a:ext uri="{FF2B5EF4-FFF2-40B4-BE49-F238E27FC236}">
                <a16:creationId xmlns:a16="http://schemas.microsoft.com/office/drawing/2014/main" id="{429207AB-92BB-4C1F-9A2C-84B1C6F346C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75782" name="Footer Placeholder 5">
            <a:extLst>
              <a:ext uri="{FF2B5EF4-FFF2-40B4-BE49-F238E27FC236}">
                <a16:creationId xmlns:a16="http://schemas.microsoft.com/office/drawing/2014/main" id="{56C806DC-81FD-4593-8867-8C37A9C9E6A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75783" name="Slide Number Placeholder 6">
            <a:extLst>
              <a:ext uri="{FF2B5EF4-FFF2-40B4-BE49-F238E27FC236}">
                <a16:creationId xmlns:a16="http://schemas.microsoft.com/office/drawing/2014/main" id="{64E4A741-A275-43B6-B3C2-1DA2661741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2BC4638-9548-4FA6-836D-67BAD1183012}" type="slidenum">
              <a:rPr lang="en-US" altLang="en-US" sz="1200" baseline="0"/>
              <a:pPr/>
              <a:t>61</a:t>
            </a:fld>
            <a:endParaRPr lang="en-US" altLang="en-US" sz="1200" baseline="0" dirty="0"/>
          </a:p>
        </p:txBody>
      </p:sp>
    </p:spTree>
    <p:extLst>
      <p:ext uri="{BB962C8B-B14F-4D97-AF65-F5344CB8AC3E}">
        <p14:creationId xmlns:p14="http://schemas.microsoft.com/office/powerpoint/2010/main" val="17628912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dirty="0"/>
              <a:t>Notas para el instructor</a:t>
            </a:r>
            <a:r>
              <a:rPr lang="en-US" sz="1200" b="1" dirty="0"/>
              <a:t>:</a:t>
            </a:r>
          </a:p>
          <a:p>
            <a:endParaRPr lang="en-US" dirty="0"/>
          </a:p>
          <a:p>
            <a:r>
              <a:rPr lang="en-US" dirty="0"/>
              <a:t>CDC, </a:t>
            </a:r>
            <a:r>
              <a:rPr lang="en-US" i="1" dirty="0"/>
              <a:t>Get Your Workplace Ready for Pandemic Flu</a:t>
            </a:r>
            <a:r>
              <a:rPr lang="en-US" dirty="0"/>
              <a:t>, 2017, </a:t>
            </a:r>
            <a:r>
              <a:rPr lang="en-US" dirty="0">
                <a:hlinkClick r:id="rId3"/>
              </a:rPr>
              <a:t>https://www.cdc.gov/nonpharmaceutical-interventions/pdf/gr-pan-flu-work-set.pdf</a:t>
            </a:r>
            <a:endParaRPr lang="en-US" dirty="0"/>
          </a:p>
          <a:p>
            <a:r>
              <a:rPr lang="en-US" dirty="0"/>
              <a:t>OSHA, </a:t>
            </a:r>
            <a:r>
              <a:rPr lang="en-US" i="1" dirty="0"/>
              <a:t>Guidance on Preparing for an Influenza Pandemic</a:t>
            </a:r>
            <a:r>
              <a:rPr lang="en-US" dirty="0"/>
              <a:t> (</a:t>
            </a:r>
            <a:r>
              <a:rPr lang="es-NI" noProof="0" dirty="0"/>
              <a:t>Guía</a:t>
            </a:r>
            <a:r>
              <a:rPr lang="es-NI" baseline="0" noProof="0" dirty="0"/>
              <a:t> sobre la preparación para una pandemia de influenza),</a:t>
            </a:r>
            <a:r>
              <a:rPr lang="en-US" dirty="0"/>
              <a:t> 3327-02N 2007, </a:t>
            </a:r>
            <a:r>
              <a:rPr lang="en-US" dirty="0">
                <a:hlinkClick r:id="rId4"/>
              </a:rPr>
              <a:t>https://www.osha.gov/Publications/OSHA3327pandemic.pdf</a:t>
            </a:r>
            <a:endParaRPr lang="en-US" dirty="0"/>
          </a:p>
          <a:p>
            <a:r>
              <a:rPr lang="en-US" dirty="0"/>
              <a:t>OSHA, </a:t>
            </a:r>
            <a:r>
              <a:rPr lang="en-US" i="1" dirty="0"/>
              <a:t>Guidance on Preparing Workplaces for COVID-19</a:t>
            </a:r>
            <a:r>
              <a:rPr lang="en-US" dirty="0"/>
              <a:t> (</a:t>
            </a:r>
            <a:r>
              <a:rPr lang="es-NI" dirty="0"/>
              <a:t>Guía sobre la preparación de los</a:t>
            </a:r>
            <a:r>
              <a:rPr lang="es-NI" baseline="0" dirty="0"/>
              <a:t> lugares de trabajo para el virus </a:t>
            </a:r>
            <a:r>
              <a:rPr lang="en-US" dirty="0"/>
              <a:t>COVID-19), </a:t>
            </a:r>
            <a:r>
              <a:rPr lang="es-NI" dirty="0">
                <a:hlinkClick r:id="rId5"/>
              </a:rPr>
              <a:t>https://www.osha.gov/Publications/OSHA3992.pdf</a:t>
            </a:r>
            <a:endParaRPr lang="es-NI" dirty="0"/>
          </a:p>
          <a:p>
            <a:r>
              <a:rPr lang="en-US" dirty="0"/>
              <a:t>OSHA 3990-03 2020, </a:t>
            </a:r>
            <a:r>
              <a:rPr lang="en-US" dirty="0">
                <a:hlinkClick r:id="rId6"/>
              </a:rPr>
              <a:t>https://www.osha.gov/Publications/OSHA3990.pdf</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62</a:t>
            </a:fld>
            <a:endParaRPr lang="en-US" altLang="en-US" dirty="0"/>
          </a:p>
        </p:txBody>
      </p:sp>
    </p:spTree>
    <p:extLst>
      <p:ext uri="{BB962C8B-B14F-4D97-AF65-F5344CB8AC3E}">
        <p14:creationId xmlns:p14="http://schemas.microsoft.com/office/powerpoint/2010/main" val="40619819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83AAC1ED-7901-48AB-B8EB-34C1B9E3DF79}"/>
              </a:ext>
            </a:extLst>
          </p:cNvPr>
          <p:cNvSpPr>
            <a:spLocks noGrp="1" noRot="1" noChangeAspect="1" noTextEdit="1"/>
          </p:cNvSpPr>
          <p:nvPr>
            <p:ph type="sldImg"/>
          </p:nvPr>
        </p:nvSpPr>
        <p:spPr>
          <a:ln/>
        </p:spPr>
      </p:sp>
      <p:sp>
        <p:nvSpPr>
          <p:cNvPr id="106499" name="Notes Placeholder 2">
            <a:extLst>
              <a:ext uri="{FF2B5EF4-FFF2-40B4-BE49-F238E27FC236}">
                <a16:creationId xmlns:a16="http://schemas.microsoft.com/office/drawing/2014/main" id="{2139524D-9347-4184-9725-11C64E0E634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dirty="0"/>
              <a:t>Notas para el instructor:</a:t>
            </a:r>
          </a:p>
          <a:p>
            <a:endParaRPr lang="es-NI" altLang="en-US" dirty="0">
              <a:latin typeface="Arial" panose="020B0604020202020204" pitchFamily="34" charset="0"/>
              <a:ea typeface="ＭＳ Ｐゴシック" panose="020B0600070205080204" pitchFamily="34" charset="-128"/>
            </a:endParaRPr>
          </a:p>
          <a:p>
            <a:r>
              <a:rPr lang="es-NI" altLang="en-US" dirty="0">
                <a:latin typeface="Arial" panose="020B0604020202020204" pitchFamily="34" charset="0"/>
                <a:ea typeface="ＭＳ Ｐゴシック" panose="020B0600070205080204" pitchFamily="34" charset="-128"/>
              </a:rPr>
              <a:t>Los trabajadores que utilizan productos químicos para limpieza</a:t>
            </a:r>
            <a:r>
              <a:rPr lang="es-NI" altLang="en-US" baseline="0" dirty="0">
                <a:latin typeface="Arial" panose="020B0604020202020204" pitchFamily="34" charset="0"/>
                <a:ea typeface="ＭＳ Ｐゴシック" panose="020B0600070205080204" pitchFamily="34" charset="-128"/>
              </a:rPr>
              <a:t> y desinfección deben entender los riesgos del uso de estas sustancias. La Norma de Comunicación de Riesgos de OSHA,</a:t>
            </a:r>
            <a:r>
              <a:rPr lang="es-NI" altLang="en-US" dirty="0">
                <a:latin typeface="Arial" panose="020B0604020202020204" pitchFamily="34" charset="0"/>
                <a:ea typeface="ＭＳ Ｐゴシック" panose="020B0600070205080204" pitchFamily="34" charset="-128"/>
              </a:rPr>
              <a:t> 1910.1200, requiere que los empleadores:</a:t>
            </a:r>
          </a:p>
          <a:p>
            <a:endParaRPr lang="es-NI" altLang="en-US"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Mantengan una lista de todos los productos</a:t>
            </a:r>
            <a:r>
              <a:rPr lang="es-NI" altLang="en-US" baseline="0" dirty="0">
                <a:latin typeface="Arial" panose="020B0604020202020204" pitchFamily="34" charset="0"/>
                <a:ea typeface="ＭＳ Ｐゴシック" panose="020B0600070205080204" pitchFamily="34" charset="-128"/>
              </a:rPr>
              <a:t> químicos de </a:t>
            </a:r>
            <a:r>
              <a:rPr lang="es-NI" altLang="en-US" baseline="0" noProof="0" dirty="0">
                <a:latin typeface="Arial" panose="020B0604020202020204" pitchFamily="34" charset="0"/>
                <a:ea typeface="ＭＳ Ｐゴシック" panose="020B0600070205080204" pitchFamily="34" charset="-128"/>
              </a:rPr>
              <a:t>alto riesgo en el lugar de trabajo.</a:t>
            </a:r>
            <a:endParaRPr lang="es-NI" altLang="en-US"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Se</a:t>
            </a:r>
            <a:r>
              <a:rPr lang="es-NI" altLang="en-US" baseline="0" dirty="0">
                <a:latin typeface="Arial" panose="020B0604020202020204" pitchFamily="34" charset="0"/>
                <a:ea typeface="ＭＳ Ｐゴシック" panose="020B0600070205080204" pitchFamily="34" charset="-128"/>
              </a:rPr>
              <a:t> aseguren de que todos los envases de los productos químicos estén etiquetados. </a:t>
            </a:r>
            <a:endParaRPr lang="es-NI" altLang="en-US"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Obtengan y pongan a la disposición las hojas de información</a:t>
            </a:r>
            <a:r>
              <a:rPr lang="es-NI" altLang="en-US" baseline="0" dirty="0">
                <a:latin typeface="Arial" panose="020B0604020202020204" pitchFamily="34" charset="0"/>
                <a:ea typeface="ＭＳ Ｐゴシック" panose="020B0600070205080204" pitchFamily="34" charset="-128"/>
              </a:rPr>
              <a:t> química </a:t>
            </a:r>
            <a:r>
              <a:rPr lang="es-NI" altLang="en-US" dirty="0">
                <a:latin typeface="Arial" panose="020B0604020202020204" pitchFamily="34" charset="0"/>
                <a:ea typeface="ＭＳ Ｐゴシック" panose="020B0600070205080204" pitchFamily="34" charset="-128"/>
              </a:rPr>
              <a:t>(hojas</a:t>
            </a:r>
            <a:r>
              <a:rPr lang="es-NI" altLang="en-US" baseline="0" dirty="0">
                <a:latin typeface="Arial" panose="020B0604020202020204" pitchFamily="34" charset="0"/>
                <a:ea typeface="ＭＳ Ｐゴシック" panose="020B0600070205080204" pitchFamily="34" charset="-128"/>
              </a:rPr>
              <a:t> de datos sobre la seguridad de los materiales</a:t>
            </a:r>
            <a:r>
              <a:rPr lang="es-NI" altLang="en-US" dirty="0">
                <a:latin typeface="Arial" panose="020B0604020202020204" pitchFamily="34" charset="0"/>
                <a:ea typeface="ＭＳ Ｐゴシック" panose="020B0600070205080204" pitchFamily="34" charset="-128"/>
              </a:rPr>
              <a:t>) para</a:t>
            </a:r>
            <a:r>
              <a:rPr lang="es-NI" altLang="en-US" baseline="0" dirty="0">
                <a:latin typeface="Arial" panose="020B0604020202020204" pitchFamily="34" charset="0"/>
                <a:ea typeface="ＭＳ Ｐゴシック" panose="020B0600070205080204" pitchFamily="34" charset="-128"/>
              </a:rPr>
              <a:t> todos los productos químicos de alto riesgo en el lugar de trabajo</a:t>
            </a:r>
            <a:r>
              <a:rPr lang="es-NI" altLang="en-US" dirty="0">
                <a:latin typeface="Arial" panose="020B0604020202020204" pitchFamily="34" charset="0"/>
                <a:ea typeface="ＭＳ Ｐゴシック" panose="020B0600070205080204" pitchFamily="34" charset="-128"/>
              </a:rPr>
              <a:t>.</a:t>
            </a: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Brinden </a:t>
            </a:r>
            <a:r>
              <a:rPr lang="es-NI" altLang="en-US" baseline="0" dirty="0">
                <a:latin typeface="Arial" panose="020B0604020202020204" pitchFamily="34" charset="0"/>
                <a:ea typeface="ＭＳ Ｐゴシック" panose="020B0600070205080204" pitchFamily="34" charset="-128"/>
              </a:rPr>
              <a:t>a los trabajadores capacitación sobre productos químicos de alto riesgo, y</a:t>
            </a:r>
            <a:endParaRPr lang="es-NI" altLang="en-US" dirty="0">
              <a:latin typeface="Arial" panose="020B0604020202020204" pitchFamily="34" charset="0"/>
              <a:ea typeface="ＭＳ Ｐゴシック" panose="020B0600070205080204" pitchFamily="34" charset="-128"/>
            </a:endParaRPr>
          </a:p>
          <a:p>
            <a:pPr marL="171450" indent="-171450">
              <a:buFont typeface="Arial" panose="020B0604020202020204" pitchFamily="34" charset="0"/>
              <a:buChar char="•"/>
            </a:pPr>
            <a:r>
              <a:rPr lang="es-NI" altLang="en-US" dirty="0">
                <a:latin typeface="Arial" panose="020B0604020202020204" pitchFamily="34" charset="0"/>
                <a:ea typeface="ＭＳ Ｐゴシック" panose="020B0600070205080204" pitchFamily="34" charset="-128"/>
              </a:rPr>
              <a:t>Diseñen e implementen</a:t>
            </a:r>
            <a:r>
              <a:rPr lang="es-NI" altLang="en-US" baseline="0" dirty="0">
                <a:latin typeface="Arial" panose="020B0604020202020204" pitchFamily="34" charset="0"/>
                <a:ea typeface="ＭＳ Ｐゴシック" panose="020B0600070205080204" pitchFamily="34" charset="-128"/>
              </a:rPr>
              <a:t> un programa escrito sobre cómo informar a los trabajadores sobre los productos químicos de alto riesgo en cada uno de sus lugares de trabajo. </a:t>
            </a:r>
            <a:endParaRPr lang="es-NI"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106500" name="Slide Number Placeholder 3">
            <a:extLst>
              <a:ext uri="{FF2B5EF4-FFF2-40B4-BE49-F238E27FC236}">
                <a16:creationId xmlns:a16="http://schemas.microsoft.com/office/drawing/2014/main" id="{5BCBF895-0C1B-419A-98D7-3810B223D7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374106F-490D-4A30-A9A7-18FC8874EFA8}" type="slidenum">
              <a:rPr lang="en-US" altLang="en-US" sz="1200" baseline="0"/>
              <a:pPr/>
              <a:t>63</a:t>
            </a:fld>
            <a:endParaRPr lang="en-US" altLang="en-US" sz="1200" baseline="0" dirty="0"/>
          </a:p>
        </p:txBody>
      </p:sp>
      <p:sp>
        <p:nvSpPr>
          <p:cNvPr id="106501" name="Date Placeholder 4">
            <a:extLst>
              <a:ext uri="{FF2B5EF4-FFF2-40B4-BE49-F238E27FC236}">
                <a16:creationId xmlns:a16="http://schemas.microsoft.com/office/drawing/2014/main" id="{334CACE0-1154-4F51-BB61-65075A7C4C6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06502" name="Header Placeholder 5">
            <a:extLst>
              <a:ext uri="{FF2B5EF4-FFF2-40B4-BE49-F238E27FC236}">
                <a16:creationId xmlns:a16="http://schemas.microsoft.com/office/drawing/2014/main" id="{A642D416-9216-45DE-ABCE-0826A7C9186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06503" name="Footer Placeholder 6">
            <a:extLst>
              <a:ext uri="{FF2B5EF4-FFF2-40B4-BE49-F238E27FC236}">
                <a16:creationId xmlns:a16="http://schemas.microsoft.com/office/drawing/2014/main" id="{BAFCC10D-49A6-4683-B20F-72E97BBE988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4289424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52102D39-8E45-4E78-BE89-A4EE0B791996}"/>
              </a:ext>
            </a:extLst>
          </p:cNvPr>
          <p:cNvSpPr>
            <a:spLocks noGrp="1" noRot="1" noChangeAspect="1" noTextEdit="1"/>
          </p:cNvSpPr>
          <p:nvPr>
            <p:ph type="sldImg"/>
          </p:nvPr>
        </p:nvSpPr>
        <p:spPr>
          <a:ln/>
        </p:spPr>
      </p:sp>
      <p:sp>
        <p:nvSpPr>
          <p:cNvPr id="108547" name="Notes Placeholder 2">
            <a:extLst>
              <a:ext uri="{FF2B5EF4-FFF2-40B4-BE49-F238E27FC236}">
                <a16:creationId xmlns:a16="http://schemas.microsoft.com/office/drawing/2014/main" id="{49705A1A-45D2-42CD-9CAA-96636106E2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noProof="0"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sz="1200" b="1" noProof="0" dirty="0"/>
          </a:p>
          <a:p>
            <a:r>
              <a:rPr lang="es-NI" altLang="en-US" noProof="0" dirty="0">
                <a:latin typeface="Arial" panose="020B0604020202020204" pitchFamily="34" charset="0"/>
                <a:ea typeface="ＭＳ Ｐゴシック" panose="020B0600070205080204" pitchFamily="34" charset="-128"/>
              </a:rPr>
              <a:t>Los</a:t>
            </a:r>
            <a:r>
              <a:rPr lang="es-NI" altLang="en-US" baseline="0" noProof="0" dirty="0">
                <a:latin typeface="Arial" panose="020B0604020202020204" pitchFamily="34" charset="0"/>
                <a:ea typeface="ＭＳ Ｐゴシック" panose="020B0600070205080204" pitchFamily="34" charset="-128"/>
              </a:rPr>
              <a:t> recipientes portátiles por lo general tienen que estar rotulados</a:t>
            </a:r>
            <a:r>
              <a:rPr lang="es-NI" altLang="en-US" noProof="0" dirty="0">
                <a:latin typeface="Arial" panose="020B0604020202020204" pitchFamily="34" charset="0"/>
                <a:ea typeface="ＭＳ Ｐゴシック" panose="020B0600070205080204" pitchFamily="34" charset="-128"/>
              </a:rPr>
              <a:t>. No se requiere</a:t>
            </a:r>
            <a:r>
              <a:rPr lang="es-NI" altLang="en-US" baseline="0" noProof="0" dirty="0">
                <a:latin typeface="Arial" panose="020B0604020202020204" pitchFamily="34" charset="0"/>
                <a:ea typeface="ＭＳ Ｐゴシック" panose="020B0600070205080204" pitchFamily="34" charset="-128"/>
              </a:rPr>
              <a:t> a los empleadores rotular los recipientes portátiles cuando un trabajador trasvasa un producto químico de un recipiente etiquetado siempre y cuando </a:t>
            </a:r>
            <a:r>
              <a:rPr lang="es-NI" altLang="en-US" noProof="0" dirty="0">
                <a:latin typeface="Arial" panose="020B0604020202020204" pitchFamily="34" charset="0"/>
                <a:ea typeface="ＭＳ Ｐゴシック" panose="020B0600070205080204" pitchFamily="34" charset="-128"/>
              </a:rPr>
              <a:t>ese empleado o</a:t>
            </a:r>
            <a:r>
              <a:rPr lang="es-NI" altLang="en-US" baseline="0" noProof="0" dirty="0">
                <a:latin typeface="Arial" panose="020B0604020202020204" pitchFamily="34" charset="0"/>
                <a:ea typeface="ＭＳ Ｐゴシック" panose="020B0600070205080204" pitchFamily="34" charset="-128"/>
              </a:rPr>
              <a:t> empleada sea la única persona que usa el recipiente portátil durante su turno. </a:t>
            </a:r>
            <a:endParaRPr lang="es-NI" altLang="en-US" noProof="0" dirty="0">
              <a:latin typeface="Arial" panose="020B0604020202020204" pitchFamily="34" charset="0"/>
              <a:ea typeface="ＭＳ Ｐゴシック" panose="020B0600070205080204" pitchFamily="34" charset="-128"/>
            </a:endParaRPr>
          </a:p>
        </p:txBody>
      </p:sp>
      <p:sp>
        <p:nvSpPr>
          <p:cNvPr id="108548" name="Slide Number Placeholder 3">
            <a:extLst>
              <a:ext uri="{FF2B5EF4-FFF2-40B4-BE49-F238E27FC236}">
                <a16:creationId xmlns:a16="http://schemas.microsoft.com/office/drawing/2014/main" id="{D19C666C-752F-4C1A-AD47-194004FCE4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C8C70EF-83F4-4D49-8A45-001B4999565C}" type="slidenum">
              <a:rPr lang="en-US" altLang="en-US" sz="1200" baseline="0"/>
              <a:pPr/>
              <a:t>64</a:t>
            </a:fld>
            <a:endParaRPr lang="en-US" altLang="en-US" sz="1200" baseline="0" dirty="0"/>
          </a:p>
        </p:txBody>
      </p:sp>
      <p:sp>
        <p:nvSpPr>
          <p:cNvPr id="108549" name="Date Placeholder 4">
            <a:extLst>
              <a:ext uri="{FF2B5EF4-FFF2-40B4-BE49-F238E27FC236}">
                <a16:creationId xmlns:a16="http://schemas.microsoft.com/office/drawing/2014/main" id="{C5BC6E76-F59B-4642-9BAA-BADA471B9F3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08550" name="Header Placeholder 5">
            <a:extLst>
              <a:ext uri="{FF2B5EF4-FFF2-40B4-BE49-F238E27FC236}">
                <a16:creationId xmlns:a16="http://schemas.microsoft.com/office/drawing/2014/main" id="{2EE7DC6C-D207-43D5-B596-0697519FCE2E}"/>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08551" name="Footer Placeholder 6">
            <a:extLst>
              <a:ext uri="{FF2B5EF4-FFF2-40B4-BE49-F238E27FC236}">
                <a16:creationId xmlns:a16="http://schemas.microsoft.com/office/drawing/2014/main" id="{558C6670-764D-4F85-BDC4-4644D043BE6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450518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7073D2F5-EFEF-46C6-B516-9D51EA82EC03}"/>
              </a:ext>
            </a:extLst>
          </p:cNvPr>
          <p:cNvSpPr>
            <a:spLocks noGrp="1" noRot="1" noChangeAspect="1" noTextEdit="1"/>
          </p:cNvSpPr>
          <p:nvPr>
            <p:ph type="sldImg"/>
          </p:nvPr>
        </p:nvSpPr>
        <p:spPr>
          <a:ln/>
        </p:spPr>
      </p:sp>
      <p:sp>
        <p:nvSpPr>
          <p:cNvPr id="114691" name="Notes Placeholder 2">
            <a:extLst>
              <a:ext uri="{FF2B5EF4-FFF2-40B4-BE49-F238E27FC236}">
                <a16:creationId xmlns:a16="http://schemas.microsoft.com/office/drawing/2014/main" id="{08D1EA9C-0E9D-4FE0-A36E-8D64CC0427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noProof="0"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sz="1200" b="1" noProof="0" dirty="0"/>
          </a:p>
          <a:p>
            <a:r>
              <a:rPr lang="es-NI" altLang="en-US" noProof="0" dirty="0">
                <a:latin typeface="Arial" panose="020B0604020202020204" pitchFamily="34" charset="0"/>
                <a:ea typeface="ＭＳ Ｐゴシック" panose="020B0600070205080204" pitchFamily="34" charset="-128"/>
              </a:rPr>
              <a:t>El programa OSHA del</a:t>
            </a:r>
            <a:r>
              <a:rPr lang="es-NI" altLang="en-US" baseline="0" noProof="0" dirty="0">
                <a:latin typeface="Arial" panose="020B0604020202020204" pitchFamily="34" charset="0"/>
                <a:ea typeface="ＭＳ Ｐゴシック" panose="020B0600070205080204" pitchFamily="34" charset="-128"/>
              </a:rPr>
              <a:t> estado de </a:t>
            </a:r>
            <a:r>
              <a:rPr lang="es-NI" altLang="en-US" noProof="0" dirty="0">
                <a:latin typeface="Arial" panose="020B0604020202020204" pitchFamily="34" charset="0"/>
                <a:ea typeface="ＭＳ Ｐゴシック" panose="020B0600070205080204" pitchFamily="34" charset="-128"/>
              </a:rPr>
              <a:t>California emitió una norma sobre enfermedades</a:t>
            </a:r>
            <a:r>
              <a:rPr lang="es-NI" altLang="en-US" baseline="0" noProof="0" dirty="0">
                <a:latin typeface="Arial" panose="020B0604020202020204" pitchFamily="34" charset="0"/>
                <a:ea typeface="ＭＳ Ｐゴシック" panose="020B0600070205080204" pitchFamily="34" charset="-128"/>
              </a:rPr>
              <a:t> transmitidas por aerosol (ATD) en el verano de 2009. Aunque solo aplica a ciertos lugares de trabajo en California, es un modelo muy bueno de precauciones que deberían adoptarse en otros lugares.</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La Norma ATD de California</a:t>
            </a:r>
            <a:r>
              <a:rPr lang="es-NI" altLang="en-US" baseline="0" noProof="0" dirty="0">
                <a:latin typeface="Arial" panose="020B0604020202020204" pitchFamily="34" charset="0"/>
                <a:ea typeface="ＭＳ Ｐゴシック" panose="020B0600070205080204" pitchFamily="34" charset="-128"/>
              </a:rPr>
              <a:t> aplica a entornos de establecimientos de salud como hospitales, </a:t>
            </a:r>
            <a:r>
              <a:rPr lang="es-NI" altLang="en-US" noProof="0" dirty="0">
                <a:latin typeface="Arial" panose="020B0604020202020204" pitchFamily="34" charset="0"/>
                <a:ea typeface="ＭＳ Ｐゴシック" panose="020B0600070205080204" pitchFamily="34" charset="-128"/>
              </a:rPr>
              <a:t>centros de enfermería especializada, clínicas, oficinas médicas y</a:t>
            </a:r>
            <a:r>
              <a:rPr lang="es-NI" altLang="en-US" baseline="0" noProof="0" dirty="0">
                <a:latin typeface="Arial" panose="020B0604020202020204" pitchFamily="34" charset="0"/>
                <a:ea typeface="ＭＳ Ｐゴシック" panose="020B0600070205080204" pitchFamily="34" charset="-128"/>
              </a:rPr>
              <a:t> otros centros médicos ambulatorios</a:t>
            </a:r>
            <a:r>
              <a:rPr lang="es-NI" altLang="en-US" noProof="0" dirty="0">
                <a:latin typeface="Arial" panose="020B0604020202020204" pitchFamily="34" charset="0"/>
                <a:ea typeface="ＭＳ Ｐゴシック" panose="020B0600070205080204" pitchFamily="34" charset="-128"/>
              </a:rPr>
              <a:t>, establecimientos de salud de</a:t>
            </a:r>
            <a:r>
              <a:rPr lang="es-NI" altLang="en-US" baseline="0" noProof="0" dirty="0">
                <a:latin typeface="Arial" panose="020B0604020202020204" pitchFamily="34" charset="0"/>
                <a:ea typeface="ＭＳ Ｐゴシック" panose="020B0600070205080204" pitchFamily="34" charset="-128"/>
              </a:rPr>
              <a:t> asistencia prolongada y hospicios y servicios de extensión médica. También cubre paramédicos y servicios médicos de emergencia incluyendo estos servicios cuando son prestados por bomberos y otro personal de auxilio para casos de emergencia y transporte médico. La norma también aplica a establecimientos diseñados para recibir personas que llegan de escenas de un escape descontrolado de sustancias peligrosas, servicios de policía, establecimientos correccionales, centros de rehabilitación de drogas, albergues para personas sin techo y otros entornos.</a:t>
            </a:r>
            <a:endParaRPr lang="es-NI" altLang="en-US" noProof="0" dirty="0">
              <a:latin typeface="Arial" panose="020B0604020202020204" pitchFamily="34" charset="0"/>
              <a:ea typeface="ＭＳ Ｐゴシック" panose="020B0600070205080204" pitchFamily="34" charset="-128"/>
            </a:endParaRPr>
          </a:p>
          <a:p>
            <a:endParaRPr lang="es-NI" altLang="en-US" noProof="0" dirty="0">
              <a:latin typeface="Arial" panose="020B0604020202020204" pitchFamily="34" charset="0"/>
              <a:ea typeface="ＭＳ Ｐゴシック" panose="020B0600070205080204" pitchFamily="34" charset="-128"/>
            </a:endParaRPr>
          </a:p>
          <a:p>
            <a:r>
              <a:rPr lang="es-NI" altLang="en-US" noProof="0" dirty="0">
                <a:latin typeface="Arial" panose="020B0604020202020204" pitchFamily="34" charset="0"/>
                <a:ea typeface="ＭＳ Ｐゴシック" panose="020B0600070205080204" pitchFamily="34" charset="-128"/>
              </a:rPr>
              <a:t>La</a:t>
            </a:r>
            <a:r>
              <a:rPr lang="es-NI" altLang="en-US" baseline="0" noProof="0" dirty="0">
                <a:latin typeface="Arial" panose="020B0604020202020204" pitchFamily="34" charset="0"/>
                <a:ea typeface="ＭＳ Ｐゴシック" panose="020B0600070205080204" pitchFamily="34" charset="-128"/>
              </a:rPr>
              <a:t> norma requiere una variedad de controles de ingeniería, prácticas de trabajo y controles administrativos, y equipo de protección personal dependiendo de la naturaleza del riesgo de exposición. </a:t>
            </a:r>
            <a:endParaRPr lang="es-NI" altLang="en-US" noProof="0" dirty="0">
              <a:latin typeface="Arial" panose="020B0604020202020204" pitchFamily="34" charset="0"/>
              <a:ea typeface="ＭＳ Ｐゴシック" panose="020B0600070205080204" pitchFamily="34" charset="-128"/>
            </a:endParaRPr>
          </a:p>
        </p:txBody>
      </p:sp>
      <p:sp>
        <p:nvSpPr>
          <p:cNvPr id="114692" name="Slide Number Placeholder 3">
            <a:extLst>
              <a:ext uri="{FF2B5EF4-FFF2-40B4-BE49-F238E27FC236}">
                <a16:creationId xmlns:a16="http://schemas.microsoft.com/office/drawing/2014/main" id="{71776BB0-A664-46E5-9229-9CE39DF7C1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94CD0B51-AFC3-4387-B517-53DCAE3C743F}" type="slidenum">
              <a:rPr lang="en-US" altLang="en-US" sz="1200" baseline="0"/>
              <a:pPr/>
              <a:t>65</a:t>
            </a:fld>
            <a:endParaRPr lang="en-US" altLang="en-US" sz="1200" baseline="0" dirty="0"/>
          </a:p>
        </p:txBody>
      </p:sp>
      <p:sp>
        <p:nvSpPr>
          <p:cNvPr id="114693" name="Date Placeholder 4">
            <a:extLst>
              <a:ext uri="{FF2B5EF4-FFF2-40B4-BE49-F238E27FC236}">
                <a16:creationId xmlns:a16="http://schemas.microsoft.com/office/drawing/2014/main" id="{384365F4-7BE8-40D9-B960-5064E628582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14694" name="Header Placeholder 5">
            <a:extLst>
              <a:ext uri="{FF2B5EF4-FFF2-40B4-BE49-F238E27FC236}">
                <a16:creationId xmlns:a16="http://schemas.microsoft.com/office/drawing/2014/main" id="{0FB663A5-400A-452C-9C28-0C3F49FE939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14695" name="Footer Placeholder 6">
            <a:extLst>
              <a:ext uri="{FF2B5EF4-FFF2-40B4-BE49-F238E27FC236}">
                <a16:creationId xmlns:a16="http://schemas.microsoft.com/office/drawing/2014/main" id="{23AD69E0-8046-4ADC-A872-438368F6C7C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6289990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noProof="0"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NI" sz="1200" b="1" noProof="0" dirty="0"/>
          </a:p>
          <a:p>
            <a:r>
              <a:rPr lang="es-NI" noProof="0" dirty="0"/>
              <a:t>Consulte la capacitación de resiliencia para personal de socorro en casos de desastre de NIEHS para oportunidades de capacitación adicionales  https://tools.niehs.nih.gov/wetp/index.cfm?id=2528 </a:t>
            </a:r>
          </a:p>
          <a:p>
            <a:endParaRPr lang="es-NI" noProof="0" dirty="0"/>
          </a:p>
          <a:p>
            <a:r>
              <a:rPr lang="es-NI" noProof="0" dirty="0"/>
              <a:t>Estos</a:t>
            </a:r>
            <a:r>
              <a:rPr lang="es-NI" baseline="0" noProof="0" dirty="0"/>
              <a:t> materiales preparan a los trabajadores para reconocer y entender sus reacciones ante el estrés y eventos traumáticos. El programa interactivo de cuatro horas se centra en estrategias para cuidarse a sí mismo y aborda reacciones positivas y negativas al trauma y el estrés. </a:t>
            </a:r>
            <a:endParaRPr lang="es-NI" noProof="0" dirty="0"/>
          </a:p>
          <a:p>
            <a:endParaRPr lang="es-NI" noProof="0" dirty="0"/>
          </a:p>
          <a:p>
            <a:r>
              <a:rPr lang="es-NI" noProof="0" dirty="0"/>
              <a:t>Cuidarse</a:t>
            </a:r>
            <a:r>
              <a:rPr lang="es-NI" baseline="0" noProof="0" dirty="0"/>
              <a:t> a sí mismo </a:t>
            </a:r>
            <a:r>
              <a:rPr lang="es-NI" noProof="0" dirty="0"/>
              <a:t>incluye:</a:t>
            </a:r>
          </a:p>
          <a:p>
            <a:pPr marL="171450" indent="-171450">
              <a:buFont typeface="Arial" panose="020B0604020202020204" pitchFamily="34" charset="0"/>
              <a:buChar char="•"/>
            </a:pPr>
            <a:r>
              <a:rPr lang="es-NI" noProof="0" dirty="0"/>
              <a:t>Dormir bien. Siete a 8 horas según las directrices federales.</a:t>
            </a:r>
          </a:p>
          <a:p>
            <a:pPr marL="171450" indent="-171450">
              <a:buFont typeface="Arial" panose="020B0604020202020204" pitchFamily="34" charset="0"/>
              <a:buChar char="•"/>
            </a:pPr>
            <a:r>
              <a:rPr lang="es-NI" noProof="0" dirty="0"/>
              <a:t>Comer</a:t>
            </a:r>
            <a:r>
              <a:rPr lang="es-NI" baseline="0" noProof="0" dirty="0"/>
              <a:t> sano. Evitar la cafeína, el azúcar, etc.</a:t>
            </a:r>
            <a:endParaRPr lang="es-NI" noProof="0" dirty="0"/>
          </a:p>
          <a:p>
            <a:pPr marL="171450" indent="-171450">
              <a:buFont typeface="Arial" panose="020B0604020202020204" pitchFamily="34" charset="0"/>
              <a:buChar char="•"/>
            </a:pPr>
            <a:r>
              <a:rPr lang="es-NI" noProof="0" dirty="0"/>
              <a:t>El ejercicio u otras formas de movimiento pueden ayudar a reducir la reacción de estrés.</a:t>
            </a:r>
          </a:p>
          <a:p>
            <a:pPr marL="171450" indent="-171450">
              <a:buFont typeface="Arial" panose="020B0604020202020204" pitchFamily="34" charset="0"/>
              <a:buChar char="•"/>
            </a:pPr>
            <a:r>
              <a:rPr lang="es-NI" noProof="0" dirty="0"/>
              <a:t>Relajarse. Deje de pensar en la crisis y el trabajo.</a:t>
            </a:r>
          </a:p>
          <a:p>
            <a:pPr marL="171450" indent="-171450">
              <a:buFont typeface="Arial" panose="020B0604020202020204" pitchFamily="34" charset="0"/>
              <a:buChar char="•"/>
            </a:pPr>
            <a:endParaRPr lang="es-NI" noProof="0" dirty="0"/>
          </a:p>
          <a:p>
            <a:pPr marL="0" indent="0">
              <a:buFont typeface="Arial" panose="020B0604020202020204" pitchFamily="34" charset="0"/>
              <a:buNone/>
            </a:pPr>
            <a:r>
              <a:rPr lang="es-NI" noProof="0" dirty="0"/>
              <a:t>Es</a:t>
            </a:r>
            <a:r>
              <a:rPr lang="es-NI" baseline="0" noProof="0" dirty="0"/>
              <a:t> muy importante que los trabajadores estén conscientes de los factores de estrés laborales y busquen ayuda profesional de ser necesario. </a:t>
            </a:r>
            <a:endParaRPr lang="es-NI" noProof="0"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66</a:t>
            </a:fld>
            <a:endParaRPr lang="en-US" altLang="en-US" dirty="0"/>
          </a:p>
        </p:txBody>
      </p:sp>
    </p:spTree>
    <p:extLst>
      <p:ext uri="{BB962C8B-B14F-4D97-AF65-F5344CB8AC3E}">
        <p14:creationId xmlns:p14="http://schemas.microsoft.com/office/powerpoint/2010/main" val="41185928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NI" sz="1200" b="1" dirty="0"/>
              <a:t>Notas para el instructor:</a:t>
            </a:r>
          </a:p>
          <a:p>
            <a:pPr>
              <a:lnSpc>
                <a:spcPct val="120000"/>
              </a:lnSpc>
            </a:pPr>
            <a:endParaRPr lang="en-US" baseline="0" dirty="0">
              <a:solidFill>
                <a:srgbClr val="0000FF"/>
              </a:solidFill>
            </a:endParaRPr>
          </a:p>
          <a:p>
            <a:pPr>
              <a:lnSpc>
                <a:spcPct val="120000"/>
              </a:lnSpc>
            </a:pPr>
            <a:r>
              <a:rPr lang="es-NI" sz="1200" b="0" i="0" u="none" strike="noStrike" cap="none" dirty="0">
                <a:solidFill>
                  <a:srgbClr val="0000FF"/>
                </a:solidFill>
                <a:latin typeface="Calibri"/>
                <a:ea typeface="Calibri"/>
                <a:cs typeface="Calibri"/>
                <a:sym typeface="Calibri"/>
              </a:rPr>
              <a:t>Bienvenidos al Módulo de capacitación sobre datos de seguridad para patógenos, ofrecido por (nombre de la organización). Este programa fue desarrollado por el Programa de capacitación para trabajadores de </a:t>
            </a:r>
            <a:r>
              <a:rPr lang="en-US" dirty="0">
                <a:solidFill>
                  <a:srgbClr val="0000FF"/>
                </a:solidFill>
              </a:rPr>
              <a:t>National Institute of Environmental Health Sciences (</a:t>
            </a:r>
            <a:r>
              <a:rPr lang="es-NI" sz="1200" b="0" i="0" u="none" strike="noStrike" cap="none" dirty="0">
                <a:solidFill>
                  <a:srgbClr val="0000FF"/>
                </a:solidFill>
                <a:latin typeface="Calibri"/>
                <a:ea typeface="Calibri"/>
                <a:cs typeface="Calibri"/>
                <a:sym typeface="Calibri"/>
              </a:rPr>
              <a:t>Instituto Nacional de las Ciencias Ambientales, NIEHS) y reconocemos su apoyo.</a:t>
            </a:r>
            <a:endParaRPr lang="en-US" dirty="0">
              <a:solidFill>
                <a:srgbClr val="0000FF"/>
              </a:solidFill>
            </a:endParaRPr>
          </a:p>
          <a:p>
            <a:pPr>
              <a:lnSpc>
                <a:spcPct val="120000"/>
              </a:lnSpc>
            </a:pPr>
            <a:r>
              <a:rPr lang="en-US" dirty="0">
                <a:solidFill>
                  <a:srgbClr val="0000FF"/>
                </a:solidFill>
              </a:rPr>
              <a:t> </a:t>
            </a:r>
          </a:p>
          <a:p>
            <a:pPr marL="0" marR="0" lvl="0" indent="0" algn="l" defTabSz="914400" rtl="0" eaLnBrk="1" fontAlgn="base" latinLnBrk="0" hangingPunct="1">
              <a:lnSpc>
                <a:spcPct val="120000"/>
              </a:lnSpc>
              <a:spcBef>
                <a:spcPct val="30000"/>
              </a:spcBef>
              <a:spcAft>
                <a:spcPct val="0"/>
              </a:spcAft>
              <a:buClrTx/>
              <a:buSzTx/>
              <a:buFontTx/>
              <a:buNone/>
              <a:tabLst/>
              <a:defRPr/>
            </a:pPr>
            <a:r>
              <a:rPr lang="es-NI" sz="1200" b="0" i="0" u="none" strike="noStrike" cap="none" dirty="0">
                <a:solidFill>
                  <a:srgbClr val="0000FF"/>
                </a:solidFill>
                <a:latin typeface="Calibri"/>
                <a:ea typeface="Calibri"/>
                <a:cs typeface="Calibri"/>
                <a:sym typeface="Calibri"/>
              </a:rPr>
              <a:t>En este programa trabajaremos en grupos pequeños y también haremos actividades individuales. Ustedes usarán la Guía de datos de seguridad para patógenos, a la cual nos referiremos como la Guía, durante todo el programa, así como la hoja de trabajo. Escribirán directamente en la hoja de trabajo. El material que se encuentra en la presentación de PowerPoint está en la Guía.</a:t>
            </a:r>
          </a:p>
          <a:p>
            <a:pPr>
              <a:lnSpc>
                <a:spcPct val="120000"/>
              </a:lnSpc>
            </a:pPr>
            <a:r>
              <a:rPr lang="en-US" dirty="0">
                <a:solidFill>
                  <a:srgbClr val="0000FF"/>
                </a:solidFill>
              </a:rPr>
              <a:t> </a:t>
            </a:r>
          </a:p>
          <a:p>
            <a:pPr marL="0" marR="0" lvl="0" indent="0" algn="l" defTabSz="914400" rtl="0" eaLnBrk="1" fontAlgn="base" latinLnBrk="0" hangingPunct="1">
              <a:lnSpc>
                <a:spcPct val="120000"/>
              </a:lnSpc>
              <a:spcBef>
                <a:spcPct val="30000"/>
              </a:spcBef>
              <a:spcAft>
                <a:spcPct val="0"/>
              </a:spcAft>
              <a:buClrTx/>
              <a:buSzTx/>
              <a:buFontTx/>
              <a:buNone/>
              <a:tabLst/>
              <a:defRPr/>
            </a:pPr>
            <a:r>
              <a:rPr lang="es-NI" sz="1200" b="0" i="0" u="none" strike="noStrike" cap="none" dirty="0">
                <a:solidFill>
                  <a:srgbClr val="0000FF"/>
                </a:solidFill>
                <a:latin typeface="Calibri"/>
                <a:ea typeface="Calibri"/>
                <a:cs typeface="Calibri"/>
                <a:sym typeface="Calibri"/>
              </a:rPr>
              <a:t>En la parte de atrás de la Guía, hay una lista de evaluación de riesgos y una lista de referencias. También hemos producido un Glosario, para que puedan buscar la terminología que no</a:t>
            </a:r>
            <a:r>
              <a:rPr lang="es-NI" sz="1200" b="0" i="0" u="none" strike="noStrike" cap="none" baseline="0" dirty="0">
                <a:solidFill>
                  <a:srgbClr val="0000FF"/>
                </a:solidFill>
                <a:latin typeface="Calibri"/>
                <a:ea typeface="Calibri"/>
                <a:cs typeface="Calibri"/>
                <a:sym typeface="Calibri"/>
              </a:rPr>
              <a:t> conocen</a:t>
            </a:r>
            <a:r>
              <a:rPr lang="es-NI" sz="1200" b="0" i="0" u="none" strike="noStrike" cap="none" dirty="0">
                <a:solidFill>
                  <a:srgbClr val="0000FF"/>
                </a:solidFill>
                <a:latin typeface="Calibri"/>
                <a:ea typeface="Calibri"/>
                <a:cs typeface="Calibri"/>
                <a:sym typeface="Calibri"/>
              </a:rPr>
              <a:t>. Hemos creado una página web para que puedan acceder fácilmente</a:t>
            </a:r>
            <a:r>
              <a:rPr lang="es-NI" sz="1200" b="0" i="0" u="none" strike="noStrike" cap="none" baseline="0" dirty="0">
                <a:solidFill>
                  <a:srgbClr val="0000FF"/>
                </a:solidFill>
                <a:latin typeface="Calibri"/>
                <a:ea typeface="Calibri"/>
                <a:cs typeface="Calibri"/>
                <a:sym typeface="Calibri"/>
              </a:rPr>
              <a:t> a </a:t>
            </a:r>
            <a:r>
              <a:rPr lang="es-NI" sz="1200" b="0" i="0" u="none" strike="noStrike" cap="none" dirty="0">
                <a:solidFill>
                  <a:srgbClr val="0000FF"/>
                </a:solidFill>
                <a:latin typeface="Calibri"/>
                <a:ea typeface="Calibri"/>
                <a:cs typeface="Calibri"/>
                <a:sym typeface="Calibri"/>
              </a:rPr>
              <a:t>estos materiales para descargarlos e imprimirlos.</a:t>
            </a:r>
          </a:p>
          <a:p>
            <a:pPr>
              <a:lnSpc>
                <a:spcPct val="120000"/>
              </a:lnSpc>
            </a:pPr>
            <a:r>
              <a:rPr lang="en-US" dirty="0">
                <a:solidFill>
                  <a:srgbClr val="0000FF"/>
                </a:solidFill>
              </a:rPr>
              <a:t> </a:t>
            </a:r>
          </a:p>
          <a:p>
            <a:pPr marL="0" marR="0" lvl="0" indent="0" algn="l" defTabSz="914400" rtl="0" eaLnBrk="1" fontAlgn="base" latinLnBrk="0" hangingPunct="1">
              <a:lnSpc>
                <a:spcPct val="120000"/>
              </a:lnSpc>
              <a:spcBef>
                <a:spcPct val="30000"/>
              </a:spcBef>
              <a:spcAft>
                <a:spcPct val="0"/>
              </a:spcAft>
              <a:buClrTx/>
              <a:buSzTx/>
              <a:buFontTx/>
              <a:buNone/>
              <a:tabLst/>
              <a:defRPr/>
            </a:pPr>
            <a:r>
              <a:rPr lang="es-NI" sz="1200" b="0" i="0" u="none" strike="noStrike" cap="none" dirty="0">
                <a:solidFill>
                  <a:srgbClr val="0000FF"/>
                </a:solidFill>
                <a:latin typeface="Calibri"/>
                <a:ea typeface="Calibri"/>
                <a:cs typeface="Calibri"/>
                <a:sym typeface="Calibri"/>
              </a:rPr>
              <a:t>Empezaremos con un repaso de la agenda y los objetivos del curso.</a:t>
            </a:r>
          </a:p>
          <a:p>
            <a:pPr>
              <a:lnSpc>
                <a:spcPct val="120000"/>
              </a:lnSpc>
            </a:pPr>
            <a:endParaRPr lang="en-US" dirty="0">
              <a:solidFill>
                <a:srgbClr val="0000FF"/>
              </a:solidFill>
            </a:endParaRPr>
          </a:p>
          <a:p>
            <a:pPr>
              <a:lnSpc>
                <a:spcPct val="120000"/>
              </a:lnSpc>
            </a:pPr>
            <a:r>
              <a:rPr lang="es-NI" sz="1200" b="1" i="0" u="none" strike="noStrike" cap="none" dirty="0">
                <a:solidFill>
                  <a:srgbClr val="0000FF"/>
                </a:solidFill>
                <a:latin typeface="Calibri"/>
                <a:ea typeface="Calibri"/>
                <a:cs typeface="Calibri"/>
                <a:sym typeface="Calibri"/>
              </a:rPr>
              <a:t>NOTA: Este material es de dominio público, y exhortamos a los usuarios a adaptar y modificar el material según las necesidades de su organización y de las poblaciones que tomen el curso</a:t>
            </a:r>
            <a:r>
              <a:rPr lang="en-US" b="1" baseline="0" dirty="0">
                <a:solidFill>
                  <a:srgbClr val="0000FF"/>
                </a:solidFill>
              </a:rPr>
              <a:t>.</a:t>
            </a:r>
          </a:p>
          <a:p>
            <a:pPr marL="0" marR="0" lvl="0" indent="0" algn="l" rtl="0">
              <a:lnSpc>
                <a:spcPct val="120000"/>
              </a:lnSpc>
              <a:spcBef>
                <a:spcPts val="0"/>
              </a:spcBef>
              <a:buSzPct val="25000"/>
              <a:buNone/>
            </a:pPr>
            <a:r>
              <a:rPr lang="es-NI" sz="1200" b="0" i="0" u="none" strike="noStrike" cap="none" dirty="0">
                <a:solidFill>
                  <a:srgbClr val="0000FF"/>
                </a:solidFill>
                <a:latin typeface="Calibri"/>
                <a:ea typeface="Calibri"/>
                <a:cs typeface="Calibri"/>
                <a:sym typeface="Calibri"/>
              </a:rPr>
              <a:t> </a:t>
            </a:r>
          </a:p>
          <a:p>
            <a:pPr marL="0" marR="0" lvl="0" indent="0" algn="l" rtl="0">
              <a:lnSpc>
                <a:spcPct val="120000"/>
              </a:lnSpc>
              <a:spcBef>
                <a:spcPts val="0"/>
              </a:spcBef>
              <a:buSzPct val="25000"/>
              <a:buNone/>
            </a:pPr>
            <a:endParaRPr lang="es-NI" sz="1200" b="0" i="0" u="none" strike="noStrike" cap="none" dirty="0">
              <a:solidFill>
                <a:srgbClr val="0000FF"/>
              </a:solidFill>
              <a:latin typeface="Calibri"/>
              <a:ea typeface="Calibri"/>
              <a:cs typeface="Calibri"/>
              <a:sym typeface="Calibri"/>
            </a:endParaRPr>
          </a:p>
          <a:p>
            <a:pPr marL="0" marR="0" lvl="0" indent="0" algn="l" rtl="0">
              <a:lnSpc>
                <a:spcPct val="120000"/>
              </a:lnSpc>
              <a:spcBef>
                <a:spcPts val="0"/>
              </a:spcBef>
              <a:buSzPct val="25000"/>
              <a:buNone/>
            </a:pPr>
            <a:r>
              <a:rPr lang="es-NI" sz="1200" b="0" i="0" u="none" strike="noStrike" cap="none" dirty="0">
                <a:solidFill>
                  <a:srgbClr val="0000FF"/>
                </a:solidFill>
                <a:latin typeface="Calibri"/>
                <a:ea typeface="Calibri"/>
                <a:cs typeface="Calibri"/>
                <a:sym typeface="Calibri"/>
              </a:rPr>
              <a:t> </a:t>
            </a:r>
          </a:p>
          <a:p>
            <a:pPr marL="0" marR="0" lvl="0" indent="0" algn="l" rtl="0">
              <a:lnSpc>
                <a:spcPct val="120000"/>
              </a:lnSpc>
              <a:spcBef>
                <a:spcPts val="0"/>
              </a:spcBef>
              <a:buSzPct val="25000"/>
              <a:buNone/>
            </a:pPr>
            <a:endParaRPr lang="es-NI" sz="1200" b="0" i="0" u="none" strike="noStrike" cap="none" dirty="0">
              <a:solidFill>
                <a:srgbClr val="0000FF"/>
              </a:solidFill>
              <a:latin typeface="Calibri"/>
              <a:ea typeface="Calibri"/>
              <a:cs typeface="Calibri"/>
              <a:sym typeface="Calibri"/>
            </a:endParaRPr>
          </a:p>
          <a:p>
            <a:pPr marL="0" marR="0" lvl="0" indent="0" algn="l" rtl="0">
              <a:lnSpc>
                <a:spcPct val="120000"/>
              </a:lnSpc>
              <a:spcBef>
                <a:spcPts val="0"/>
              </a:spcBef>
              <a:buSzPct val="25000"/>
              <a:buNone/>
            </a:pPr>
            <a:r>
              <a:rPr lang="es-NI" sz="1200" b="0" i="0" u="none" strike="noStrike" cap="none" dirty="0">
                <a:solidFill>
                  <a:srgbClr val="0000FF"/>
                </a:solidFill>
                <a:latin typeface="Calibri"/>
                <a:ea typeface="Calibri"/>
                <a:cs typeface="Calibri"/>
                <a:sym typeface="Calibri"/>
              </a:rPr>
              <a:t> </a:t>
            </a:r>
          </a:p>
          <a:p>
            <a:pPr marL="0" marR="0" lvl="0" indent="0" algn="l" rtl="0">
              <a:lnSpc>
                <a:spcPct val="120000"/>
              </a:lnSpc>
              <a:spcBef>
                <a:spcPts val="0"/>
              </a:spcBef>
              <a:buSzPct val="25000"/>
              <a:buNone/>
            </a:pPr>
            <a:endParaRPr lang="es-NI" sz="1200" b="0" i="0" u="none" strike="noStrike" cap="none" dirty="0">
              <a:solidFill>
                <a:srgbClr val="0000FF"/>
              </a:solidFill>
              <a:latin typeface="Calibri"/>
              <a:ea typeface="Calibri"/>
              <a:cs typeface="Calibri"/>
              <a:sym typeface="Calibri"/>
            </a:endParaRPr>
          </a:p>
          <a:p>
            <a:pPr marL="0" marR="0" lvl="0" indent="0" algn="l" rtl="0">
              <a:lnSpc>
                <a:spcPct val="120000"/>
              </a:lnSpc>
              <a:spcBef>
                <a:spcPts val="0"/>
              </a:spcBef>
              <a:buSzPct val="25000"/>
              <a:buNone/>
            </a:pPr>
            <a:r>
              <a:rPr lang="es-NI" sz="1200" b="1" i="0" u="none" strike="noStrike" cap="none" dirty="0">
                <a:solidFill>
                  <a:srgbClr val="0000FF"/>
                </a:solidFill>
                <a:latin typeface="Calibri"/>
                <a:ea typeface="Calibri"/>
                <a:cs typeface="Calibri"/>
                <a:sym typeface="Calibri"/>
              </a:rPr>
              <a:t>.</a:t>
            </a:r>
          </a:p>
          <a:p>
            <a:pPr>
              <a:lnSpc>
                <a:spcPct val="120000"/>
              </a:lnSpc>
            </a:pPr>
            <a:endParaRPr lang="en-US" b="1" dirty="0">
              <a:solidFill>
                <a:srgbClr val="0000FF"/>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A7E43A-A3D0-4E8D-AD72-5604759CF899}"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3541535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dirty="0"/>
              <a:t>Notas para el instructor:</a:t>
            </a:r>
          </a:p>
          <a:p>
            <a:endParaRPr lang="en-US" dirty="0"/>
          </a:p>
        </p:txBody>
      </p:sp>
      <p:sp>
        <p:nvSpPr>
          <p:cNvPr id="4" name="Slide Number Placeholder 3"/>
          <p:cNvSpPr>
            <a:spLocks noGrp="1"/>
          </p:cNvSpPr>
          <p:nvPr>
            <p:ph type="sldNum" sz="quarter" idx="10"/>
          </p:nvPr>
        </p:nvSpPr>
        <p:spPr/>
        <p:txBody>
          <a:bodyPr/>
          <a:lstStyle/>
          <a:p>
            <a:fld id="{72EDF4A6-6003-496C-88A8-00470603335E}" type="slidenum">
              <a:rPr lang="en-US" smtClean="0"/>
              <a:pPr/>
              <a:t>68</a:t>
            </a:fld>
            <a:endParaRPr lang="en-US" dirty="0"/>
          </a:p>
        </p:txBody>
      </p:sp>
    </p:spTree>
    <p:extLst>
      <p:ext uri="{BB962C8B-B14F-4D97-AF65-F5344CB8AC3E}">
        <p14:creationId xmlns:p14="http://schemas.microsoft.com/office/powerpoint/2010/main" val="25293749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NI" sz="1200" b="1" noProof="0" dirty="0"/>
              <a:t>Notas para el instructor:</a:t>
            </a:r>
          </a:p>
          <a:p>
            <a:pPr defTabSz="931774">
              <a:defRPr/>
            </a:pPr>
            <a:endParaRPr lang="es-NI" sz="1200" b="0" i="0" u="none" strike="noStrike" cap="none" noProof="0" dirty="0">
              <a:solidFill>
                <a:schemeClr val="dk1"/>
              </a:solidFill>
              <a:latin typeface="Calibri"/>
              <a:ea typeface="Calibri"/>
              <a:cs typeface="Calibri"/>
              <a:sym typeface="Calibri"/>
            </a:endParaRPr>
          </a:p>
          <a:p>
            <a:pPr defTabSz="931774">
              <a:defRPr/>
            </a:pPr>
            <a:r>
              <a:rPr lang="es-NI" sz="1200" b="0" i="0" u="none" strike="noStrike" cap="none" noProof="0" dirty="0">
                <a:solidFill>
                  <a:schemeClr val="dk1"/>
                </a:solidFill>
                <a:latin typeface="Calibri"/>
                <a:ea typeface="Calibri"/>
                <a:cs typeface="Calibri"/>
                <a:sym typeface="Calibri"/>
              </a:rPr>
              <a:t>Los 3 objetivos generales del módulo de capacitación sobre datos de seguridad para patógenos se encuentran en la diapositiva.</a:t>
            </a:r>
          </a:p>
          <a:p>
            <a:pPr defTabSz="931774">
              <a:defRPr/>
            </a:pPr>
            <a:endParaRPr lang="es-NI" b="0" baseline="0" noProof="0" dirty="0"/>
          </a:p>
          <a:p>
            <a:pPr defTabSz="931774">
              <a:defRPr/>
            </a:pPr>
            <a:r>
              <a:rPr lang="es-NI" sz="1200" b="0" i="0" u="none" strike="noStrike" cap="none" noProof="0" dirty="0">
                <a:solidFill>
                  <a:schemeClr val="dk1"/>
                </a:solidFill>
                <a:latin typeface="Calibri"/>
                <a:ea typeface="Calibri"/>
                <a:cs typeface="Calibri"/>
                <a:sym typeface="Calibri"/>
              </a:rPr>
              <a:t>Los objetivos pueden adaptarse según las metas de su capacitación y su población/audiencia objetivo.</a:t>
            </a:r>
            <a:endParaRPr lang="es-NI" b="0" baseline="0" noProof="0" dirty="0"/>
          </a:p>
          <a:p>
            <a:pPr defTabSz="931774">
              <a:defRPr/>
            </a:pPr>
            <a:endParaRPr lang="es-NI" sz="1200" b="0" i="0" u="none" strike="noStrike" cap="none" noProof="0" dirty="0">
              <a:solidFill>
                <a:schemeClr val="dk1"/>
              </a:solidFill>
              <a:latin typeface="Calibri"/>
              <a:ea typeface="Calibri"/>
              <a:cs typeface="Calibri"/>
              <a:sym typeface="Calibri"/>
            </a:endParaRPr>
          </a:p>
          <a:p>
            <a:pPr defTabSz="931774">
              <a:defRPr/>
            </a:pPr>
            <a:r>
              <a:rPr lang="es-NI" sz="1200" b="0" i="0" u="none" strike="noStrike" cap="none" noProof="0" dirty="0">
                <a:solidFill>
                  <a:schemeClr val="dk1"/>
                </a:solidFill>
                <a:latin typeface="Calibri"/>
                <a:ea typeface="Calibri"/>
                <a:cs typeface="Calibri"/>
                <a:sym typeface="Calibri"/>
              </a:rPr>
              <a:t>Repase la agenda de capacitación con los participantes para que conozcan la organización del módulo y las actividades.</a:t>
            </a:r>
            <a:endParaRPr lang="es-NI" b="0" baseline="0" noProof="0" dirty="0"/>
          </a:p>
          <a:p>
            <a:pPr marL="0" marR="0" lvl="0" indent="0" algn="l" rtl="0">
              <a:spcBef>
                <a:spcPts val="0"/>
              </a:spcBef>
              <a:buSzPct val="25000"/>
              <a:buNone/>
            </a:pPr>
            <a:endParaRPr lang="es-NI" sz="1200" b="0" i="0" u="none" strike="noStrike" cap="none" dirty="0">
              <a:solidFill>
                <a:schemeClr val="dk1"/>
              </a:solidFill>
              <a:latin typeface="Calibri"/>
              <a:ea typeface="Calibri"/>
              <a:cs typeface="Calibri"/>
              <a:sym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A7E43A-A3D0-4E8D-AD72-5604759CF8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87994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dirty="0"/>
              <a:t>Notas para el instructor:</a:t>
            </a:r>
          </a:p>
          <a:p>
            <a:endParaRPr lang="en-US" dirty="0"/>
          </a:p>
        </p:txBody>
      </p:sp>
      <p:sp>
        <p:nvSpPr>
          <p:cNvPr id="4" name="Slide Number Placeholder 3"/>
          <p:cNvSpPr>
            <a:spLocks noGrp="1"/>
          </p:cNvSpPr>
          <p:nvPr>
            <p:ph type="sldNum" sz="quarter" idx="5"/>
          </p:nvPr>
        </p:nvSpPr>
        <p:spPr/>
        <p:txBody>
          <a:bodyPr/>
          <a:lstStyle/>
          <a:p>
            <a:fld id="{6F0BDFFB-2A02-48B5-AA4F-45A78A8425C6}" type="slidenum">
              <a:rPr lang="en-US" altLang="en-US" smtClean="0"/>
              <a:pPr/>
              <a:t>70</a:t>
            </a:fld>
            <a:endParaRPr lang="en-US" altLang="en-US" dirty="0"/>
          </a:p>
        </p:txBody>
      </p:sp>
    </p:spTree>
    <p:extLst>
      <p:ext uri="{BB962C8B-B14F-4D97-AF65-F5344CB8AC3E}">
        <p14:creationId xmlns:p14="http://schemas.microsoft.com/office/powerpoint/2010/main" val="4257898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F471983D-7A22-4EC1-A9C0-A29062700825}"/>
              </a:ext>
            </a:extLst>
          </p:cNvPr>
          <p:cNvSpPr>
            <a:spLocks noGrp="1" noRot="1" noChangeAspect="1" noTextEdit="1"/>
          </p:cNvSpPr>
          <p:nvPr>
            <p:ph type="sldImg"/>
          </p:nvPr>
        </p:nvSpPr>
        <p:spPr>
          <a:ln/>
        </p:spPr>
      </p:sp>
      <p:sp>
        <p:nvSpPr>
          <p:cNvPr id="116739" name="Notes Placeholder 2">
            <a:extLst>
              <a:ext uri="{FF2B5EF4-FFF2-40B4-BE49-F238E27FC236}">
                <a16:creationId xmlns:a16="http://schemas.microsoft.com/office/drawing/2014/main" id="{7A6D0493-A3EA-4982-BFE4-1C329CA3E52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err="1"/>
              <a:t>Notas</a:t>
            </a:r>
            <a:r>
              <a:rPr lang="en-US" sz="1200" b="1" dirty="0"/>
              <a:t> </a:t>
            </a:r>
            <a:r>
              <a:rPr lang="en-US" sz="1200" b="1" dirty="0" err="1"/>
              <a:t>para</a:t>
            </a:r>
            <a:r>
              <a:rPr lang="en-US" sz="1200" b="1" dirty="0"/>
              <a:t> el instructor:</a:t>
            </a:r>
          </a:p>
          <a:p>
            <a:endParaRPr lang="en-US" altLang="en-US" dirty="0">
              <a:latin typeface="Arial" panose="020B0604020202020204" pitchFamily="34" charset="0"/>
              <a:ea typeface="ＭＳ Ｐゴシック" panose="020B0600070205080204" pitchFamily="34" charset="-128"/>
            </a:endParaRPr>
          </a:p>
        </p:txBody>
      </p:sp>
      <p:sp>
        <p:nvSpPr>
          <p:cNvPr id="116740" name="Slide Number Placeholder 3">
            <a:extLst>
              <a:ext uri="{FF2B5EF4-FFF2-40B4-BE49-F238E27FC236}">
                <a16:creationId xmlns:a16="http://schemas.microsoft.com/office/drawing/2014/main" id="{E95CBDB3-0B7E-467F-A85A-679D9F65D4F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29ABEE6-C2B4-44CC-BE52-03F35E95F7B7}" type="slidenum">
              <a:rPr lang="en-US" altLang="en-US" sz="1200" baseline="0"/>
              <a:pPr/>
              <a:t>71</a:t>
            </a:fld>
            <a:endParaRPr lang="en-US" altLang="en-US" sz="1200" baseline="0" dirty="0"/>
          </a:p>
        </p:txBody>
      </p:sp>
      <p:sp>
        <p:nvSpPr>
          <p:cNvPr id="116741" name="Date Placeholder 4">
            <a:extLst>
              <a:ext uri="{FF2B5EF4-FFF2-40B4-BE49-F238E27FC236}">
                <a16:creationId xmlns:a16="http://schemas.microsoft.com/office/drawing/2014/main" id="{FB4B357E-B568-4782-8FB0-B96D089EAB4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16742" name="Header Placeholder 5">
            <a:extLst>
              <a:ext uri="{FF2B5EF4-FFF2-40B4-BE49-F238E27FC236}">
                <a16:creationId xmlns:a16="http://schemas.microsoft.com/office/drawing/2014/main" id="{2F0AD7A9-7189-4262-B2A5-24A04EF8022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16743" name="Footer Placeholder 6">
            <a:extLst>
              <a:ext uri="{FF2B5EF4-FFF2-40B4-BE49-F238E27FC236}">
                <a16:creationId xmlns:a16="http://schemas.microsoft.com/office/drawing/2014/main" id="{A4951DD2-E1FC-4FEE-A35D-96391225305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34531891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E80FF898-9F88-4328-B4C3-BD880ECD3C79}"/>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1A457B81-1919-4FE1-9374-2CB0B49C26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dirty="0"/>
              <a:t>Notas para el instructor</a:t>
            </a:r>
            <a:r>
              <a:rPr lang="en-US" sz="1200" b="1" dirty="0"/>
              <a:t>:</a:t>
            </a:r>
          </a:p>
          <a:p>
            <a:endParaRPr lang="en-US" altLang="en-US" dirty="0">
              <a:latin typeface="Arial" panose="020B0604020202020204" pitchFamily="34" charset="0"/>
              <a:ea typeface="ＭＳ Ｐゴシック" panose="020B0600070205080204" pitchFamily="34" charset="-128"/>
            </a:endParaRPr>
          </a:p>
        </p:txBody>
      </p:sp>
      <p:sp>
        <p:nvSpPr>
          <p:cNvPr id="118788" name="Slide Number Placeholder 3">
            <a:extLst>
              <a:ext uri="{FF2B5EF4-FFF2-40B4-BE49-F238E27FC236}">
                <a16:creationId xmlns:a16="http://schemas.microsoft.com/office/drawing/2014/main" id="{A717D7DD-7AC3-4C18-BD2A-CB85B80131B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C724983-DA03-4B88-AC15-BC92625EA549}" type="slidenum">
              <a:rPr lang="en-US" altLang="en-US" sz="1200" baseline="0"/>
              <a:pPr/>
              <a:t>72</a:t>
            </a:fld>
            <a:endParaRPr lang="en-US" altLang="en-US" sz="1200" baseline="0" dirty="0"/>
          </a:p>
        </p:txBody>
      </p:sp>
      <p:sp>
        <p:nvSpPr>
          <p:cNvPr id="118789" name="Date Placeholder 4">
            <a:extLst>
              <a:ext uri="{FF2B5EF4-FFF2-40B4-BE49-F238E27FC236}">
                <a16:creationId xmlns:a16="http://schemas.microsoft.com/office/drawing/2014/main" id="{FD912E72-9C81-4378-8B19-3A45B9A3B20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9-25-09</a:t>
            </a:r>
          </a:p>
        </p:txBody>
      </p:sp>
      <p:sp>
        <p:nvSpPr>
          <p:cNvPr id="118790" name="Header Placeholder 5">
            <a:extLst>
              <a:ext uri="{FF2B5EF4-FFF2-40B4-BE49-F238E27FC236}">
                <a16:creationId xmlns:a16="http://schemas.microsoft.com/office/drawing/2014/main" id="{640585DA-0E7C-479F-A812-3B2B9EAC893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
        <p:nvSpPr>
          <p:cNvPr id="118791" name="Footer Placeholder 6">
            <a:extLst>
              <a:ext uri="{FF2B5EF4-FFF2-40B4-BE49-F238E27FC236}">
                <a16:creationId xmlns:a16="http://schemas.microsoft.com/office/drawing/2014/main" id="{16183F29-7E04-4B69-934B-0E49E972364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dirty="0"/>
              <a:t>BORRADOR</a:t>
            </a:r>
          </a:p>
        </p:txBody>
      </p:sp>
    </p:spTree>
    <p:extLst>
      <p:ext uri="{BB962C8B-B14F-4D97-AF65-F5344CB8AC3E}">
        <p14:creationId xmlns:p14="http://schemas.microsoft.com/office/powerpoint/2010/main" val="2861176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4FC80481-AF41-467A-BD8F-BECB30023802}"/>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4F883C1B-516F-4921-906B-0504312359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NI" sz="1200" b="1" dirty="0"/>
              <a:t>Notas para el instructor: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anose="020B0604020202020204" pitchFamily="34" charset="0"/>
                <a:ea typeface="ＭＳ Ｐゴシック" panose="020B0600070205080204" pitchFamily="34" charset="-128"/>
              </a:rPr>
              <a:t>Si </a:t>
            </a:r>
            <a:r>
              <a:rPr lang="es-NI" altLang="en-US" noProof="0" dirty="0">
                <a:latin typeface="Arial" panose="020B0604020202020204" pitchFamily="34" charset="0"/>
                <a:ea typeface="ＭＳ Ｐゴシック" panose="020B0600070205080204" pitchFamily="34" charset="-128"/>
              </a:rPr>
              <a:t>desea</a:t>
            </a:r>
            <a:r>
              <a:rPr lang="es-NI" altLang="en-US" baseline="0" noProof="0" dirty="0">
                <a:latin typeface="Arial" panose="020B0604020202020204" pitchFamily="34" charset="0"/>
                <a:ea typeface="ＭＳ Ｐゴシック" panose="020B0600070205080204" pitchFamily="34" charset="-128"/>
              </a:rPr>
              <a:t> más información, contacte a la </a:t>
            </a:r>
            <a:r>
              <a:rPr lang="en-US" altLang="en-US" dirty="0">
                <a:latin typeface="Arial" panose="020B0604020202020204" pitchFamily="34" charset="0"/>
                <a:ea typeface="ＭＳ Ｐゴシック" panose="020B0600070205080204" pitchFamily="34" charset="-128"/>
              </a:rPr>
              <a:t>National Clearinghouse for Worker Safety and Health Training (</a:t>
            </a:r>
            <a:r>
              <a:rPr lang="es-NI" sz="1200" kern="1200" noProof="0" dirty="0">
                <a:solidFill>
                  <a:schemeClr val="tx1"/>
                </a:solidFill>
                <a:latin typeface="Arial" charset="0"/>
                <a:ea typeface="ＭＳ Ｐゴシック" pitchFamily="48" charset="-128"/>
                <a:cs typeface="+mn-cs"/>
              </a:rPr>
              <a:t>Agencia Nacional de Divulgación de Información de Salud y Seguridad para la Capacitación de Trabajadores)</a:t>
            </a:r>
            <a:r>
              <a:rPr lang="es-NI" altLang="en-US" noProof="0" dirty="0">
                <a:latin typeface="Arial" panose="020B0604020202020204" pitchFamily="34" charset="0"/>
                <a:ea typeface="ＭＳ Ｐゴシック" panose="020B0600070205080204" pitchFamily="34" charset="-128"/>
              </a:rPr>
              <a:t> </a:t>
            </a:r>
            <a:r>
              <a:rPr lang="en-US" altLang="en-US" dirty="0" err="1">
                <a:latin typeface="Arial" panose="020B0604020202020204" pitchFamily="34" charset="0"/>
                <a:ea typeface="ＭＳ Ｐゴシック" panose="020B0600070205080204" pitchFamily="34" charset="-128"/>
              </a:rPr>
              <a:t>en</a:t>
            </a:r>
            <a:r>
              <a:rPr lang="en-US" altLang="en-US" dirty="0">
                <a:latin typeface="Arial" panose="020B0604020202020204" pitchFamily="34" charset="0"/>
                <a:ea typeface="ＭＳ Ｐゴシック" panose="020B0600070205080204" pitchFamily="34" charset="-128"/>
              </a:rPr>
              <a:t> http://tools.niehs.nih.gov/wetp/, 202-331-7733, o info@wetp.org.</a:t>
            </a:r>
          </a:p>
        </p:txBody>
      </p:sp>
    </p:spTree>
    <p:extLst>
      <p:ext uri="{BB962C8B-B14F-4D97-AF65-F5344CB8AC3E}">
        <p14:creationId xmlns:p14="http://schemas.microsoft.com/office/powerpoint/2010/main" val="19448946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497A26-1075-F344-9B82-B962CAD68DA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10" name="Rectangle 6">
            <a:extLst>
              <a:ext uri="{FF2B5EF4-FFF2-40B4-BE49-F238E27FC236}">
                <a16:creationId xmlns:a16="http://schemas.microsoft.com/office/drawing/2014/main" id="{C196CF06-A326-2840-982F-8CE6424E32BF}"/>
              </a:ext>
            </a:extLst>
          </p:cNvPr>
          <p:cNvSpPr txBox="1">
            <a:spLocks noChangeArrowheads="1"/>
          </p:cNvSpPr>
          <p:nvPr userDrawn="1"/>
        </p:nvSpPr>
        <p:spPr bwMode="auto">
          <a:xfrm>
            <a:off x="7086600" y="6324600"/>
            <a:ext cx="1901687"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buFontTx/>
              <a:buNone/>
              <a:defRPr sz="1400" kern="1200">
                <a:solidFill>
                  <a:schemeClr val="tx1"/>
                </a:solidFill>
                <a:latin typeface="Arial" charset="0"/>
                <a:ea typeface="ＭＳ Ｐゴシック" pitchFamily="48" charset="-128"/>
                <a:cs typeface="+mn-cs"/>
              </a:defRPr>
            </a:lvl1pPr>
            <a:lvl2pPr marL="4572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2pPr>
            <a:lvl3pPr marL="9144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3pPr>
            <a:lvl4pPr marL="13716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4pPr>
            <a:lvl5pPr marL="18288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5pPr>
            <a:lvl6pPr marL="2286000" algn="l" defTabSz="914400" rtl="0" eaLnBrk="1" latinLnBrk="0" hangingPunct="1">
              <a:defRPr sz="2000" kern="1200">
                <a:solidFill>
                  <a:schemeClr val="tx1"/>
                </a:solidFill>
                <a:latin typeface="Arial" charset="0"/>
                <a:ea typeface="ＭＳ Ｐゴシック" pitchFamily="48" charset="-128"/>
                <a:cs typeface="+mn-cs"/>
              </a:defRPr>
            </a:lvl6pPr>
            <a:lvl7pPr marL="2743200" algn="l" defTabSz="914400" rtl="0" eaLnBrk="1" latinLnBrk="0" hangingPunct="1">
              <a:defRPr sz="2000" kern="1200">
                <a:solidFill>
                  <a:schemeClr val="tx1"/>
                </a:solidFill>
                <a:latin typeface="Arial" charset="0"/>
                <a:ea typeface="ＭＳ Ｐゴシック" pitchFamily="48" charset="-128"/>
                <a:cs typeface="+mn-cs"/>
              </a:defRPr>
            </a:lvl7pPr>
            <a:lvl8pPr marL="3200400" algn="l" defTabSz="914400" rtl="0" eaLnBrk="1" latinLnBrk="0" hangingPunct="1">
              <a:defRPr sz="2000" kern="1200">
                <a:solidFill>
                  <a:schemeClr val="tx1"/>
                </a:solidFill>
                <a:latin typeface="Arial" charset="0"/>
                <a:ea typeface="ＭＳ Ｐゴシック" pitchFamily="48" charset="-128"/>
                <a:cs typeface="+mn-cs"/>
              </a:defRPr>
            </a:lvl8pPr>
            <a:lvl9pPr marL="3657600" algn="l" defTabSz="914400" rtl="0" eaLnBrk="1" latinLnBrk="0" hangingPunct="1">
              <a:defRPr sz="2000" kern="1200">
                <a:solidFill>
                  <a:schemeClr val="tx1"/>
                </a:solidFill>
                <a:latin typeface="Arial" charset="0"/>
                <a:ea typeface="ＭＳ Ｐゴシック" pitchFamily="48" charset="-128"/>
                <a:cs typeface="+mn-cs"/>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FFFF"/>
                </a:solidFill>
                <a:effectLst>
                  <a:outerShdw blurRad="165100" dist="76200" dir="4440000" algn="tl" rotWithShape="0">
                    <a:prstClr val="black">
                      <a:alpha val="71000"/>
                    </a:prstClr>
                  </a:outerShdw>
                </a:effectLst>
                <a:uLnTx/>
                <a:uFillTx/>
                <a:latin typeface="Arial" charset="0"/>
                <a:ea typeface="ＭＳ Ｐゴシック" pitchFamily="48" charset="-128"/>
                <a:cs typeface="+mn-cs"/>
              </a:rPr>
              <a:t>March 2020</a:t>
            </a:r>
          </a:p>
        </p:txBody>
      </p:sp>
    </p:spTree>
    <p:extLst>
      <p:ext uri="{BB962C8B-B14F-4D97-AF65-F5344CB8AC3E}">
        <p14:creationId xmlns:p14="http://schemas.microsoft.com/office/powerpoint/2010/main" val="86912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106890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E834B45-6E73-43A0-B9C8-FCE158605DCB}"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3545095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2860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860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644431DD-724F-4159-B395-C12D4FF15CA8}"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413573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0F4CE78-FFAF-4B12-B2A8-29344E2F64A5}"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4053981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61E7C8E-40D5-40F1-9F49-5C10A79CFCD7}"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1187238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D0F6153-F15D-43CE-97F3-6776FA6F9197}"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69746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295B4658-CAFF-4055-B519-66BDC20AD36E}"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1742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3E30569-30CD-475E-B3D0-1CF3FC98D918}"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07057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8056E09-53A6-493C-ADD2-D3F4CA2E03F0}"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1095550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14400"/>
            <a:ext cx="1943100" cy="518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914400"/>
            <a:ext cx="56769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9EC9040-1764-4B31-81F6-2062BBE46E4B}"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3365317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286000"/>
            <a:ext cx="38100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2286000"/>
            <a:ext cx="3810000" cy="3810000"/>
          </a:xfrm>
        </p:spPr>
        <p:txBody>
          <a:bodyPr/>
          <a:lstStyle/>
          <a:p>
            <a:endParaRPr lang="en-US" dirty="0"/>
          </a:p>
        </p:txBody>
      </p:sp>
      <p:sp>
        <p:nvSpPr>
          <p:cNvPr id="5" name="Slide Number Placeholder 4"/>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A4B54B5-218E-4E48-90D5-2265F49D628A}"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640613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286000"/>
            <a:ext cx="38100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86000"/>
            <a:ext cx="38100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9B81507-2B4B-498D-97C1-B2B33570B910}"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54302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2286000"/>
            <a:ext cx="38100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2286000"/>
            <a:ext cx="38100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1ABAB12-FFA2-4607-916E-C6DA0EB58D54}"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3858949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286000"/>
            <a:ext cx="38100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2286000"/>
            <a:ext cx="3810000" cy="3810000"/>
          </a:xfrm>
        </p:spPr>
        <p:txBody>
          <a:bodyPr/>
          <a:lstStyle/>
          <a:p>
            <a:endParaRPr lang="en-US" dirty="0"/>
          </a:p>
        </p:txBody>
      </p:sp>
      <p:sp>
        <p:nvSpPr>
          <p:cNvPr id="5" name="Slide Number Placeholder 4"/>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5F9083C-0FBA-41D5-A782-2845CE912A5C}"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47987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286000"/>
            <a:ext cx="77724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267200"/>
            <a:ext cx="77724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2D0D570A-84C1-4550-8393-7CC6CC4B7B58}"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117870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2286000"/>
            <a:ext cx="38100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2286000"/>
            <a:ext cx="38100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85800" y="4267200"/>
            <a:ext cx="77724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2566723-83A5-491D-86E0-CF036BAFC857}"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920451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2286000"/>
            <a:ext cx="7772400" cy="3810000"/>
          </a:xfrm>
        </p:spPr>
        <p:txBody>
          <a:bodyPr/>
          <a:lstStyle/>
          <a:p>
            <a:endParaRPr lang="en-US" dirty="0"/>
          </a:p>
        </p:txBody>
      </p:sp>
      <p:sp>
        <p:nvSpPr>
          <p:cNvPr id="4" name="Slide Number Placeholder 3"/>
          <p:cNvSpPr>
            <a:spLocks noGrp="1"/>
          </p:cNvSpPr>
          <p:nvPr>
            <p:ph type="sldNum" sz="quarter" idx="10"/>
          </p:nvPr>
        </p:nvSpPr>
        <p:spPr>
          <a:xfrm>
            <a:off x="685800" y="6248400"/>
            <a:ext cx="12192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12CCF81-34F2-4368-8402-80A969C4C231}" type="slidenum">
              <a:rPr kumimoji="0" lang="en-US" altLang="en-US" sz="1400" b="0" i="0" u="none" strike="noStrike" kern="1200" cap="none" spc="0" normalizeH="0" baseline="0" noProof="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563004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907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03B816-9BDC-F740-877C-E6A201354225}"/>
              </a:ext>
            </a:extLst>
          </p:cNvPr>
          <p:cNvPicPr>
            <a:picLocks noChangeAspect="1"/>
          </p:cNvPicPr>
          <p:nvPr userDrawn="1"/>
        </p:nvPicPr>
        <p:blipFill>
          <a:blip r:embed="rId21"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1026" name="Rectangle 2"/>
          <p:cNvSpPr>
            <a:spLocks noGrp="1" noChangeArrowheads="1"/>
          </p:cNvSpPr>
          <p:nvPr>
            <p:ph type="title"/>
          </p:nvPr>
        </p:nvSpPr>
        <p:spPr bwMode="auto">
          <a:xfrm>
            <a:off x="228600" y="1143000"/>
            <a:ext cx="86868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228600" y="2057400"/>
            <a:ext cx="86868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0" name="Rectangle 6"/>
          <p:cNvSpPr>
            <a:spLocks noGrp="1" noChangeArrowheads="1"/>
          </p:cNvSpPr>
          <p:nvPr>
            <p:ph type="sldNum" sz="quarter" idx="4"/>
          </p:nvPr>
        </p:nvSpPr>
        <p:spPr bwMode="auto">
          <a:xfrm>
            <a:off x="7696200" y="6477000"/>
            <a:ext cx="1219200"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400"/>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A222B45-48BA-407B-A4F6-AFA10FF57FA0}"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12660233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Lst>
  <p:hf hdr="0" ftr="0" dt="0"/>
  <p:txStyles>
    <p:titleStyle>
      <a:lvl1pPr algn="l" rtl="0" fontAlgn="base">
        <a:spcBef>
          <a:spcPct val="0"/>
        </a:spcBef>
        <a:spcAft>
          <a:spcPct val="0"/>
        </a:spcAft>
        <a:defRPr sz="3200" b="1">
          <a:solidFill>
            <a:srgbClr val="BF1D40"/>
          </a:solidFill>
          <a:latin typeface="+mj-lt"/>
          <a:ea typeface="+mj-ea"/>
          <a:cs typeface="+mj-cs"/>
        </a:defRPr>
      </a:lvl1pPr>
      <a:lvl2pPr algn="ctr" rtl="0" fontAlgn="base">
        <a:spcBef>
          <a:spcPct val="0"/>
        </a:spcBef>
        <a:spcAft>
          <a:spcPct val="0"/>
        </a:spcAft>
        <a:defRPr sz="3000" b="1">
          <a:solidFill>
            <a:srgbClr val="FE6136"/>
          </a:solidFill>
          <a:latin typeface="Arial" charset="0"/>
          <a:ea typeface="ＭＳ Ｐゴシック" pitchFamily="48" charset="-128"/>
        </a:defRPr>
      </a:lvl2pPr>
      <a:lvl3pPr algn="ctr" rtl="0" fontAlgn="base">
        <a:spcBef>
          <a:spcPct val="0"/>
        </a:spcBef>
        <a:spcAft>
          <a:spcPct val="0"/>
        </a:spcAft>
        <a:defRPr sz="3000" b="1">
          <a:solidFill>
            <a:srgbClr val="FE6136"/>
          </a:solidFill>
          <a:latin typeface="Arial" charset="0"/>
          <a:ea typeface="ＭＳ Ｐゴシック" pitchFamily="48" charset="-128"/>
        </a:defRPr>
      </a:lvl3pPr>
      <a:lvl4pPr algn="ctr" rtl="0" fontAlgn="base">
        <a:spcBef>
          <a:spcPct val="0"/>
        </a:spcBef>
        <a:spcAft>
          <a:spcPct val="0"/>
        </a:spcAft>
        <a:defRPr sz="3000" b="1">
          <a:solidFill>
            <a:srgbClr val="FE6136"/>
          </a:solidFill>
          <a:latin typeface="Arial" charset="0"/>
          <a:ea typeface="ＭＳ Ｐゴシック" pitchFamily="48" charset="-128"/>
        </a:defRPr>
      </a:lvl4pPr>
      <a:lvl5pPr algn="ctr" rtl="0" fontAlgn="base">
        <a:spcBef>
          <a:spcPct val="0"/>
        </a:spcBef>
        <a:spcAft>
          <a:spcPct val="0"/>
        </a:spcAft>
        <a:defRPr sz="3000" b="1">
          <a:solidFill>
            <a:srgbClr val="FE6136"/>
          </a:solidFill>
          <a:latin typeface="Arial" charset="0"/>
          <a:ea typeface="ＭＳ Ｐゴシック" pitchFamily="48" charset="-128"/>
        </a:defRPr>
      </a:lvl5pPr>
      <a:lvl6pPr marL="457200" algn="ctr" rtl="0" fontAlgn="base">
        <a:spcBef>
          <a:spcPct val="0"/>
        </a:spcBef>
        <a:spcAft>
          <a:spcPct val="0"/>
        </a:spcAft>
        <a:defRPr sz="3000" b="1">
          <a:solidFill>
            <a:srgbClr val="FE6136"/>
          </a:solidFill>
          <a:latin typeface="Arial" charset="0"/>
          <a:ea typeface="ＭＳ Ｐゴシック" pitchFamily="48" charset="-128"/>
        </a:defRPr>
      </a:lvl6pPr>
      <a:lvl7pPr marL="914400" algn="ctr" rtl="0" fontAlgn="base">
        <a:spcBef>
          <a:spcPct val="0"/>
        </a:spcBef>
        <a:spcAft>
          <a:spcPct val="0"/>
        </a:spcAft>
        <a:defRPr sz="3000" b="1">
          <a:solidFill>
            <a:srgbClr val="FE6136"/>
          </a:solidFill>
          <a:latin typeface="Arial" charset="0"/>
          <a:ea typeface="ＭＳ Ｐゴシック" pitchFamily="48" charset="-128"/>
        </a:defRPr>
      </a:lvl7pPr>
      <a:lvl8pPr marL="1371600" algn="ctr" rtl="0" fontAlgn="base">
        <a:spcBef>
          <a:spcPct val="0"/>
        </a:spcBef>
        <a:spcAft>
          <a:spcPct val="0"/>
        </a:spcAft>
        <a:defRPr sz="3000" b="1">
          <a:solidFill>
            <a:srgbClr val="FE6136"/>
          </a:solidFill>
          <a:latin typeface="Arial" charset="0"/>
          <a:ea typeface="ＭＳ Ｐゴシック" pitchFamily="48" charset="-128"/>
        </a:defRPr>
      </a:lvl8pPr>
      <a:lvl9pPr marL="1828800" algn="ctr" rtl="0" fontAlgn="base">
        <a:spcBef>
          <a:spcPct val="0"/>
        </a:spcBef>
        <a:spcAft>
          <a:spcPct val="0"/>
        </a:spcAft>
        <a:defRPr sz="3000" b="1">
          <a:solidFill>
            <a:srgbClr val="FE6136"/>
          </a:solidFill>
          <a:latin typeface="Arial" charset="0"/>
          <a:ea typeface="ＭＳ Ｐゴシック" pitchFamily="48" charset="-128"/>
        </a:defRPr>
      </a:lvl9pPr>
    </p:titleStyle>
    <p:bodyStyle>
      <a:lvl1pPr marL="238125" indent="-238125" algn="l" rtl="0" fontAlgn="base">
        <a:spcBef>
          <a:spcPct val="20000"/>
        </a:spcBef>
        <a:spcAft>
          <a:spcPct val="0"/>
        </a:spcAft>
        <a:buClr>
          <a:srgbClr val="BF1D40"/>
        </a:buClr>
        <a:buFont typeface="Arial" panose="020B0604020202020204" pitchFamily="34" charset="0"/>
        <a:buChar char="•"/>
        <a:tabLst/>
        <a:defRPr sz="2400">
          <a:solidFill>
            <a:schemeClr val="tx1"/>
          </a:solidFill>
          <a:latin typeface="+mn-lt"/>
          <a:ea typeface="+mn-ea"/>
          <a:cs typeface="+mn-cs"/>
        </a:defRPr>
      </a:lvl1pPr>
      <a:lvl2pPr marL="515938" indent="-277813" algn="l" rtl="0" fontAlgn="base">
        <a:spcBef>
          <a:spcPct val="20000"/>
        </a:spcBef>
        <a:spcAft>
          <a:spcPct val="0"/>
        </a:spcAft>
        <a:buClr>
          <a:srgbClr val="BF1D40"/>
        </a:buClr>
        <a:buFont typeface="Arial" panose="020B0604020202020204" pitchFamily="34" charset="0"/>
        <a:buChar char="•"/>
        <a:tabLst/>
        <a:defRPr sz="2200">
          <a:solidFill>
            <a:schemeClr val="tx1"/>
          </a:solidFill>
          <a:latin typeface="+mn-lt"/>
          <a:ea typeface="+mn-ea"/>
        </a:defRPr>
      </a:lvl2pPr>
      <a:lvl3pPr marL="803275" indent="-287338" algn="l" rtl="0" fontAlgn="base">
        <a:spcBef>
          <a:spcPct val="20000"/>
        </a:spcBef>
        <a:spcAft>
          <a:spcPct val="0"/>
        </a:spcAft>
        <a:buClr>
          <a:srgbClr val="BF1D40"/>
        </a:buClr>
        <a:buFont typeface="Arial" panose="020B0604020202020204" pitchFamily="34" charset="0"/>
        <a:buChar char="•"/>
        <a:tabLst/>
        <a:defRPr sz="2000">
          <a:solidFill>
            <a:schemeClr val="tx1"/>
          </a:solidFill>
          <a:latin typeface="+mn-lt"/>
          <a:ea typeface="+mn-ea"/>
        </a:defRPr>
      </a:lvl3pPr>
      <a:lvl4pPr marL="1031875" indent="-228600" algn="l" rtl="0" fontAlgn="base">
        <a:spcBef>
          <a:spcPct val="20000"/>
        </a:spcBef>
        <a:spcAft>
          <a:spcPct val="0"/>
        </a:spcAft>
        <a:buClr>
          <a:srgbClr val="BF1D40"/>
        </a:buClr>
        <a:buFont typeface="Arial" panose="020B0604020202020204" pitchFamily="34" charset="0"/>
        <a:buChar char="•"/>
        <a:tabLst/>
        <a:defRPr>
          <a:solidFill>
            <a:schemeClr val="tx1"/>
          </a:solidFill>
          <a:latin typeface="+mn-lt"/>
          <a:ea typeface="+mn-ea"/>
        </a:defRPr>
      </a:lvl4pPr>
      <a:lvl5pPr marL="1258888" indent="-227013" algn="l" rtl="0" fontAlgn="base">
        <a:spcBef>
          <a:spcPct val="20000"/>
        </a:spcBef>
        <a:spcAft>
          <a:spcPct val="0"/>
        </a:spcAft>
        <a:buClr>
          <a:srgbClr val="BF1D40"/>
        </a:buClr>
        <a:buFont typeface="Arial" panose="020B0604020202020204" pitchFamily="34" charset="0"/>
        <a:buChar char="•"/>
        <a:tabLst/>
        <a:defRPr>
          <a:solidFill>
            <a:schemeClr val="tx1"/>
          </a:solidFill>
          <a:latin typeface="+mn-lt"/>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xperience.arcgis.com/experience/685d0ace521648f8a5beeeee1b9125cd"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coronavirus/2019-ncov/travelers/index.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coronavirus/2019-ncov/cases-in-us.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www.cdc.gov/coronavirus/2019-ncov/index.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epa.gov/pesticide-registration/list-n-disinfectants-use-against-sars-cov-2"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oronavirus.jhu.edu/map.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dc.gov/coronavirus/2019-ncov/hcp/index.htm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26.emf"/><Relationship Id="rId4" Type="http://schemas.openxmlformats.org/officeDocument/2006/relationships/image" Target="../media/image8.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s://www.osha.gov/pls/oshaweb/owadisp.show_document?p_id=9777&amp;p_table=STANDARDS"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epa.gov/pesticide-registration/list-n-disinfectants-use-against-sars-cov-2" TargetMode="External"/><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4.xml"/><Relationship Id="rId1" Type="http://schemas.openxmlformats.org/officeDocument/2006/relationships/slideLayout" Target="../slideLayouts/slideLayout4.xml"/><Relationship Id="rId5" Type="http://schemas.openxmlformats.org/officeDocument/2006/relationships/comments" Target="../comments/comment1.xml"/><Relationship Id="rId4" Type="http://schemas.openxmlformats.org/officeDocument/2006/relationships/image" Target="../media/image38.jpeg"/></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hyperlink" Target="http://www.dir.ca.gov/Title8/5199.html"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tools.niehs.nih.gov/wetp/index.cfm?id=2554"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hyperlink" Target="https://tools.niehs.nih.gov/wetp/index.cfm?id=2554" TargetMode="External"/><Relationship Id="rId3" Type="http://schemas.openxmlformats.org/officeDocument/2006/relationships/hyperlink" Target="http://www/" TargetMode="External"/><Relationship Id="rId7" Type="http://schemas.openxmlformats.org/officeDocument/2006/relationships/hyperlink" Target="http://www.cdc.gov/NIOSH/"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hyperlink" Target="http://www.osha.gov/" TargetMode="External"/><Relationship Id="rId5" Type="http://schemas.openxmlformats.org/officeDocument/2006/relationships/hyperlink" Target="http://www.who.int/en/" TargetMode="External"/><Relationship Id="rId4" Type="http://schemas.openxmlformats.org/officeDocument/2006/relationships/hyperlink" Target="http://www.cdc.gov/"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Meta y objetivos de aprendizaje</a:t>
            </a:r>
          </a:p>
        </p:txBody>
      </p:sp>
      <p:sp>
        <p:nvSpPr>
          <p:cNvPr id="3" name="Content Placeholder 2"/>
          <p:cNvSpPr>
            <a:spLocks noGrp="1"/>
          </p:cNvSpPr>
          <p:nvPr>
            <p:ph idx="1"/>
          </p:nvPr>
        </p:nvSpPr>
        <p:spPr/>
        <p:txBody>
          <a:bodyPr/>
          <a:lstStyle/>
          <a:p>
            <a:pPr marL="0" lvl="0" indent="0">
              <a:buNone/>
              <a:defRPr/>
            </a:pPr>
            <a:r>
              <a:rPr lang="es-ES" sz="2800" b="1" dirty="0"/>
              <a:t>Meta: </a:t>
            </a:r>
            <a:r>
              <a:rPr lang="es-ES" dirty="0"/>
              <a:t>Aumentar la sensibilización en salud y seguridad para personal de socoro y trabajadores con exposición potencial al COVID-19.</a:t>
            </a:r>
            <a:endParaRPr lang="es-ES" sz="2800" b="1" dirty="0"/>
          </a:p>
          <a:p>
            <a:pPr marL="0" indent="0">
              <a:buNone/>
              <a:defRPr/>
            </a:pPr>
            <a:r>
              <a:rPr lang="es-ES" b="1" dirty="0"/>
              <a:t>Objetivos de aprendizaje: </a:t>
            </a:r>
            <a:r>
              <a:rPr lang="es-ES" dirty="0"/>
              <a:t>Después de finalizar la capacitación los participantes podrán: </a:t>
            </a:r>
            <a:endParaRPr lang="es-ES" sz="2800" dirty="0"/>
          </a:p>
          <a:p>
            <a:pPr marL="404813" indent="-404813">
              <a:buFont typeface="Arial"/>
              <a:buChar char="•"/>
              <a:defRPr/>
            </a:pPr>
            <a:r>
              <a:rPr lang="es-ES" dirty="0"/>
              <a:t>Explicar los factores básicos sobre el COVID-19.</a:t>
            </a:r>
          </a:p>
          <a:p>
            <a:pPr marL="404813" indent="-404813">
              <a:buFont typeface="Arial"/>
              <a:buChar char="•"/>
              <a:defRPr/>
            </a:pPr>
            <a:r>
              <a:rPr lang="es-ES" dirty="0"/>
              <a:t>Evaluar el riesgo de exposición al COVID-19 en el lugar de trabajo.</a:t>
            </a:r>
          </a:p>
          <a:p>
            <a:pPr marL="404813" indent="-404813">
              <a:buFont typeface="Arial"/>
              <a:buChar char="•"/>
              <a:defRPr/>
            </a:pPr>
            <a:r>
              <a:rPr lang="es-ES" dirty="0"/>
              <a:t>Definir pasos clave en la protección del trabajador y el control de la infección. </a:t>
            </a:r>
          </a:p>
          <a:p>
            <a:pPr marL="404813" indent="-404813">
              <a:buFont typeface="Arial"/>
              <a:buChar char="•"/>
              <a:defRPr/>
            </a:pPr>
            <a:r>
              <a:rPr lang="es-ES" altLang="en-US" dirty="0">
                <a:ea typeface="ＭＳ Ｐゴシック" panose="020B0600070205080204" pitchFamily="34" charset="-128"/>
              </a:rPr>
              <a:t>Identificar métodos para la prevención y respuesta a la exposición al COVID-19 en el lugar de trabajo.</a:t>
            </a:r>
            <a:endParaRPr lang="es-ES" dirty="0"/>
          </a:p>
          <a:p>
            <a:pPr lvl="4"/>
            <a:endParaRPr lang="en-US" dirty="0"/>
          </a:p>
        </p:txBody>
      </p:sp>
      <p:sp>
        <p:nvSpPr>
          <p:cNvPr id="4" name="Slide Number Placeholder 3"/>
          <p:cNvSpPr>
            <a:spLocks noGrp="1"/>
          </p:cNvSpPr>
          <p:nvPr>
            <p:ph type="sldNum" sz="quarter" idx="10"/>
          </p:nvPr>
        </p:nvSpPr>
        <p:spPr/>
        <p:txBody>
          <a:bodyPr/>
          <a:lstStyle/>
          <a:p>
            <a:pPr>
              <a:defRPr/>
            </a:pPr>
            <a:fld id="{63BAD099-B316-EE4F-B71B-465B9CC7DC4E}" type="slidenum">
              <a:rPr lang="en-US" smtClean="0"/>
              <a:pPr>
                <a:defRPr/>
              </a:pPr>
              <a:t>2</a:t>
            </a:fld>
            <a:r>
              <a:rPr lang="en-US" dirty="0"/>
              <a:t> </a:t>
            </a:r>
          </a:p>
        </p:txBody>
      </p:sp>
    </p:spTree>
    <p:extLst>
      <p:ext uri="{BB962C8B-B14F-4D97-AF65-F5344CB8AC3E}">
        <p14:creationId xmlns:p14="http://schemas.microsoft.com/office/powerpoint/2010/main" val="730879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49145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295B7C4-B768-B345-B706-EB947EE70A49}" type="slidenum">
              <a:rPr lang="en-US" smtClean="0"/>
              <a:pPr>
                <a:defRPr/>
              </a:pPr>
              <a:t>3</a:t>
            </a:fld>
            <a:endParaRPr lang="en-US" dirty="0">
              <a:solidFill>
                <a:srgbClr val="FFFFFF"/>
              </a:solidFill>
            </a:endParaRPr>
          </a:p>
        </p:txBody>
      </p:sp>
      <p:sp>
        <p:nvSpPr>
          <p:cNvPr id="7" name="Content Placeholder 6" descr="This presentation by itself is not sufficient training for personnel who have potential for occupational exposure to Ebola. &#10;They must practice putting on and taking off PPE and respirators and performing decontamination procedures until they are confident and competent to do so.&#10;"/>
          <p:cNvSpPr>
            <a:spLocks noGrp="1"/>
          </p:cNvSpPr>
          <p:nvPr>
            <p:ph sz="half" idx="2"/>
          </p:nvPr>
        </p:nvSpPr>
        <p:spPr>
          <a:xfrm>
            <a:off x="0" y="1120141"/>
            <a:ext cx="9173609" cy="5966459"/>
          </a:xfrm>
          <a:solidFill>
            <a:srgbClr val="CCCCCC"/>
          </a:solidFill>
          <a:ln>
            <a:noFill/>
          </a:ln>
        </p:spPr>
        <p:style>
          <a:lnRef idx="1">
            <a:schemeClr val="accent4"/>
          </a:lnRef>
          <a:fillRef idx="2">
            <a:schemeClr val="accent4"/>
          </a:fillRef>
          <a:effectRef idx="1">
            <a:schemeClr val="accent4"/>
          </a:effectRef>
          <a:fontRef idx="minor">
            <a:schemeClr val="dk1"/>
          </a:fontRef>
        </p:style>
        <p:txBody>
          <a:bodyPr lIns="3291840" tIns="274320" rIns="274320" bIns="274320">
            <a:noAutofit/>
          </a:bodyPr>
          <a:lstStyle/>
          <a:p>
            <a:pPr marL="0" indent="0" algn="ctr">
              <a:buNone/>
            </a:pPr>
            <a:r>
              <a:rPr lang="es-ES" sz="48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¡ADVERTENCIA!</a:t>
            </a:r>
          </a:p>
          <a:p>
            <a:pPr marL="0" indent="0">
              <a:buNone/>
              <a:tabLst>
                <a:tab pos="8455025" algn="l"/>
              </a:tabLst>
            </a:pPr>
            <a:r>
              <a:rPr lang="es-ES" sz="2200" dirty="0">
                <a:solidFill>
                  <a:schemeClr val="tx1"/>
                </a:solidFill>
                <a:latin typeface="Arial" panose="020B0604020202020204" pitchFamily="34" charset="0"/>
                <a:cs typeface="Arial" panose="020B0604020202020204" pitchFamily="34" charset="0"/>
              </a:rPr>
              <a:t>Esta presentación por sí misma </a:t>
            </a:r>
            <a:r>
              <a:rPr lang="es-ES" sz="2200" b="1" i="1" u="sng" dirty="0">
                <a:solidFill>
                  <a:schemeClr val="tx1"/>
                </a:solidFill>
                <a:latin typeface="Arial" panose="020B0604020202020204" pitchFamily="34" charset="0"/>
                <a:cs typeface="Arial" panose="020B0604020202020204" pitchFamily="34" charset="0"/>
              </a:rPr>
              <a:t>no es </a:t>
            </a:r>
            <a:r>
              <a:rPr lang="es-ES" sz="2200" dirty="0">
                <a:solidFill>
                  <a:schemeClr val="tx1"/>
                </a:solidFill>
                <a:latin typeface="Arial" panose="020B0604020202020204" pitchFamily="34" charset="0"/>
                <a:cs typeface="Arial" panose="020B0604020202020204" pitchFamily="34" charset="0"/>
              </a:rPr>
              <a:t>capacitación suficiente para el personal con potencial de exposición ocupacional al SARS Coronavirus-2. </a:t>
            </a:r>
          </a:p>
          <a:p>
            <a:pPr marL="0" indent="0">
              <a:buNone/>
              <a:tabLst>
                <a:tab pos="8455025" algn="l"/>
              </a:tabLst>
            </a:pPr>
            <a:endParaRPr lang="es-ES" sz="1100" dirty="0">
              <a:solidFill>
                <a:schemeClr val="tx1"/>
              </a:solidFill>
              <a:latin typeface="Arial" panose="020B0604020202020204" pitchFamily="34" charset="0"/>
              <a:cs typeface="Arial" panose="020B0604020202020204" pitchFamily="34" charset="0"/>
            </a:endParaRPr>
          </a:p>
          <a:p>
            <a:pPr marL="0" indent="0">
              <a:buNone/>
              <a:tabLst>
                <a:tab pos="8455025" algn="l"/>
              </a:tabLst>
            </a:pPr>
            <a:r>
              <a:rPr lang="es-ES" sz="2200" dirty="0">
                <a:solidFill>
                  <a:schemeClr val="tx1"/>
                </a:solidFill>
                <a:latin typeface="Arial" panose="020B0604020202020204" pitchFamily="34" charset="0"/>
                <a:cs typeface="Arial" panose="020B0604020202020204" pitchFamily="34" charset="0"/>
              </a:rPr>
              <a:t>Debe capacitarse al personal acerca de las políticas y procedimientos específicos al sitio de su empleador. La capacitación debe incluir </a:t>
            </a:r>
            <a:r>
              <a:rPr lang="es-ES" sz="2200" b="1" i="1" u="sng" dirty="0">
                <a:solidFill>
                  <a:schemeClr val="tx1"/>
                </a:solidFill>
                <a:latin typeface="Arial" panose="020B0604020202020204" pitchFamily="34" charset="0"/>
                <a:cs typeface="Arial" panose="020B0604020202020204" pitchFamily="34" charset="0"/>
              </a:rPr>
              <a:t>práctica</a:t>
            </a:r>
            <a:r>
              <a:rPr lang="es-ES" sz="2200" dirty="0">
                <a:solidFill>
                  <a:schemeClr val="tx1"/>
                </a:solidFill>
                <a:latin typeface="Arial" panose="020B0604020202020204" pitchFamily="34" charset="0"/>
                <a:cs typeface="Arial" panose="020B0604020202020204" pitchFamily="34" charset="0"/>
              </a:rPr>
              <a:t> sobre cómo ponerse y quitarse el equipo de protección personal (PPE) y respiradores, y realizar procedimientos de descontaminación hasta que pueda demostrarse competencia y confianza al hacerlo. </a:t>
            </a:r>
          </a:p>
        </p:txBody>
      </p:sp>
      <p:sp>
        <p:nvSpPr>
          <p:cNvPr id="10" name="Octagon 9" descr="Stop sign">
            <a:extLst>
              <a:ext uri="{FF2B5EF4-FFF2-40B4-BE49-F238E27FC236}">
                <a16:creationId xmlns:a16="http://schemas.microsoft.com/office/drawing/2014/main" id="{462C7A9B-C317-D04B-85DD-284F9D83E72F}"/>
              </a:ext>
            </a:extLst>
          </p:cNvPr>
          <p:cNvSpPr>
            <a:spLocks noChangeAspect="1"/>
          </p:cNvSpPr>
          <p:nvPr/>
        </p:nvSpPr>
        <p:spPr>
          <a:xfrm>
            <a:off x="457200" y="2422373"/>
            <a:ext cx="2642616" cy="2642616"/>
          </a:xfrm>
          <a:prstGeom prst="octagon">
            <a:avLst/>
          </a:prstGeom>
          <a:blipFill>
            <a:blip r:embed="rId3" cstate="print"/>
            <a:stretch>
              <a:fillRect l="-5363" t="-5363" r="-5363" b="-5363"/>
            </a:stretch>
          </a:blip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hidden="1">
            <a:extLst>
              <a:ext uri="{FF2B5EF4-FFF2-40B4-BE49-F238E27FC236}">
                <a16:creationId xmlns:a16="http://schemas.microsoft.com/office/drawing/2014/main" id="{6CB7803D-E351-4565-B893-FF95B30C3296}"/>
              </a:ext>
            </a:extLst>
          </p:cNvPr>
          <p:cNvSpPr>
            <a:spLocks noGrp="1"/>
          </p:cNvSpPr>
          <p:nvPr>
            <p:ph type="title"/>
          </p:nvPr>
        </p:nvSpPr>
        <p:spPr/>
        <p:txBody>
          <a:bodyPr/>
          <a:lstStyle/>
          <a:p>
            <a:r>
              <a:rPr lang="en-US" dirty="0">
                <a:solidFill>
                  <a:schemeClr val="bg1">
                    <a:lumMod val="85000"/>
                  </a:schemeClr>
                </a:solidFill>
              </a:rPr>
              <a:t>Caution</a:t>
            </a:r>
          </a:p>
        </p:txBody>
      </p:sp>
    </p:spTree>
    <p:extLst>
      <p:ext uri="{BB962C8B-B14F-4D97-AF65-F5344CB8AC3E}">
        <p14:creationId xmlns:p14="http://schemas.microsoft.com/office/powerpoint/2010/main" val="1914749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3DC9D61-2885-4CF9-B5CA-9FF59469474F}"/>
              </a:ext>
            </a:extLst>
          </p:cNvPr>
          <p:cNvSpPr>
            <a:spLocks noGrp="1"/>
          </p:cNvSpPr>
          <p:nvPr>
            <p:ph type="title"/>
          </p:nvPr>
        </p:nvSpPr>
        <p:spPr/>
        <p:txBody>
          <a:bodyPr/>
          <a:lstStyle/>
          <a:p>
            <a:r>
              <a:rPr lang="es-ES" altLang="en-US" dirty="0">
                <a:ea typeface="ＭＳ Ｐゴシック" panose="020B0600070205080204" pitchFamily="34" charset="-128"/>
              </a:rPr>
              <a:t>Responsabilidades del empleador y del trabajador</a:t>
            </a:r>
          </a:p>
        </p:txBody>
      </p:sp>
      <p:sp>
        <p:nvSpPr>
          <p:cNvPr id="17411" name="Content Placeholder 2">
            <a:extLst>
              <a:ext uri="{FF2B5EF4-FFF2-40B4-BE49-F238E27FC236}">
                <a16:creationId xmlns:a16="http://schemas.microsoft.com/office/drawing/2014/main" id="{5B677C21-AEE0-4748-835C-0A3C683CE9C8}"/>
              </a:ext>
            </a:extLst>
          </p:cNvPr>
          <p:cNvSpPr>
            <a:spLocks noGrp="1"/>
          </p:cNvSpPr>
          <p:nvPr>
            <p:ph idx="1"/>
          </p:nvPr>
        </p:nvSpPr>
        <p:spPr/>
        <p:txBody>
          <a:bodyPr/>
          <a:lstStyle/>
          <a:p>
            <a:pPr>
              <a:buFontTx/>
              <a:buNone/>
            </a:pPr>
            <a:r>
              <a:rPr lang="es-ES" altLang="en-US" sz="2000" dirty="0">
                <a:ea typeface="ＭＳ Ｐゴシック" panose="020B0600070205080204" pitchFamily="34" charset="-128"/>
              </a:rPr>
              <a:t>Los empleadores y los trabajadores tienen responsabilidades bajo la Ley OSH.</a:t>
            </a:r>
          </a:p>
          <a:p>
            <a:pPr>
              <a:buFontTx/>
              <a:buNone/>
            </a:pPr>
            <a:r>
              <a:rPr lang="es-ES" altLang="en-US" sz="2000" dirty="0">
                <a:ea typeface="ＭＳ Ｐゴシック" panose="020B0600070205080204" pitchFamily="34" charset="-128"/>
              </a:rPr>
              <a:t> • La Ley sobre Seguridad y Salud Ocupacional requiere que los empleadores </a:t>
            </a:r>
            <a:r>
              <a:rPr lang="es-ES" sz="2000" dirty="0"/>
              <a:t>proporcionen a sus trabajadores un lugar de trabajo seguro y saludable libre de riesgos reconocidos y sigan las normas de OSHA. Las responsabilidades de los empleadores también incluyen proporcionar formación, exámenes médicos y mantener registros.</a:t>
            </a:r>
            <a:r>
              <a:rPr lang="es-ES" altLang="en-US" sz="2000" dirty="0">
                <a:ea typeface="ＭＳ Ｐゴシック" panose="020B0600070205080204" pitchFamily="34" charset="-128"/>
              </a:rPr>
              <a:t> </a:t>
            </a:r>
          </a:p>
          <a:p>
            <a:pPr marL="169863" indent="-169863">
              <a:buFontTx/>
              <a:buNone/>
            </a:pPr>
            <a:r>
              <a:rPr lang="es-ES" altLang="en-US" sz="2000" dirty="0">
                <a:ea typeface="ＭＳ Ｐゴシック" panose="020B0600070205080204" pitchFamily="34" charset="-128"/>
              </a:rPr>
              <a:t>• Los trabajadores deben participar en la formulación y la implementación de las políticas de seguridad y salud del empleador y ayudar a asegurar que sean adecuadas y se implementen. Esto incluye promover el uso de todas las herramientas y equipos necesarios; observar prácticas de trabajo seguras e informar sobre las condiciones de riesgo. Los trabajadores tienen derecho a informar las condiciones de riesgo a OSHA si los empleadores no las corrigen. </a:t>
            </a:r>
          </a:p>
        </p:txBody>
      </p:sp>
      <p:sp>
        <p:nvSpPr>
          <p:cNvPr id="2" name="Slide Number Placeholder 1">
            <a:extLst>
              <a:ext uri="{FF2B5EF4-FFF2-40B4-BE49-F238E27FC236}">
                <a16:creationId xmlns:a16="http://schemas.microsoft.com/office/drawing/2014/main" id="{A3A28738-D0AA-4166-BCE9-B3059922BCCD}"/>
              </a:ext>
            </a:extLst>
          </p:cNvPr>
          <p:cNvSpPr>
            <a:spLocks noGrp="1"/>
          </p:cNvSpPr>
          <p:nvPr>
            <p:ph type="sldNum" sz="quarter" idx="10"/>
          </p:nvPr>
        </p:nvSpPr>
        <p:spPr/>
        <p:txBody>
          <a:bodyPr/>
          <a:lstStyle/>
          <a:p>
            <a:fld id="{E4D25CCA-84D6-4E84-B1C7-B334DD86A6AB}" type="slidenum">
              <a:rPr lang="en-US" altLang="en-US" smtClean="0"/>
              <a:pPr/>
              <a:t>4</a:t>
            </a:fld>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E91B8D-92D7-467B-9C16-57DAA722BBB5}"/>
              </a:ext>
            </a:extLst>
          </p:cNvPr>
          <p:cNvSpPr>
            <a:spLocks noGrp="1"/>
          </p:cNvSpPr>
          <p:nvPr>
            <p:ph type="title"/>
          </p:nvPr>
        </p:nvSpPr>
        <p:spPr/>
        <p:txBody>
          <a:bodyPr/>
          <a:lstStyle/>
          <a:p>
            <a:r>
              <a:rPr lang="es-ES" dirty="0"/>
              <a:t>Mapa de distribución en el mundo</a:t>
            </a:r>
          </a:p>
        </p:txBody>
      </p:sp>
      <p:sp>
        <p:nvSpPr>
          <p:cNvPr id="6" name="Slide Number Placeholder 5">
            <a:extLst>
              <a:ext uri="{FF2B5EF4-FFF2-40B4-BE49-F238E27FC236}">
                <a16:creationId xmlns:a16="http://schemas.microsoft.com/office/drawing/2014/main" id="{8B181F7C-E169-484C-8199-5F07492A52D9}"/>
              </a:ext>
            </a:extLst>
          </p:cNvPr>
          <p:cNvSpPr>
            <a:spLocks noGrp="1"/>
          </p:cNvSpPr>
          <p:nvPr>
            <p:ph type="sldNum" sz="quarter" idx="10"/>
          </p:nvPr>
        </p:nvSpPr>
        <p:spPr/>
        <p:txBody>
          <a:bodyPr/>
          <a:lstStyle/>
          <a:p>
            <a:fld id="{E4D25CCA-84D6-4E84-B1C7-B334DD86A6AB}" type="slidenum">
              <a:rPr lang="en-US" altLang="en-US" smtClean="0"/>
              <a:pPr/>
              <a:t>5</a:t>
            </a:fld>
            <a:endParaRPr lang="en-US" altLang="en-US" dirty="0"/>
          </a:p>
        </p:txBody>
      </p:sp>
      <p:sp>
        <p:nvSpPr>
          <p:cNvPr id="2" name="TextBox 1">
            <a:extLst>
              <a:ext uri="{FF2B5EF4-FFF2-40B4-BE49-F238E27FC236}">
                <a16:creationId xmlns:a16="http://schemas.microsoft.com/office/drawing/2014/main" id="{A7FBFDE6-B9EB-4DF9-B2EE-BC96CE7C57E3}"/>
              </a:ext>
            </a:extLst>
          </p:cNvPr>
          <p:cNvSpPr txBox="1"/>
          <p:nvPr/>
        </p:nvSpPr>
        <p:spPr>
          <a:xfrm>
            <a:off x="609600" y="6255082"/>
            <a:ext cx="8305800" cy="523220"/>
          </a:xfrm>
          <a:prstGeom prst="rect">
            <a:avLst/>
          </a:prstGeom>
          <a:noFill/>
        </p:spPr>
        <p:txBody>
          <a:bodyPr wrap="square" rtlCol="0">
            <a:spAutoFit/>
          </a:bodyPr>
          <a:lstStyle/>
          <a:p>
            <a:pPr>
              <a:buNone/>
            </a:pPr>
            <a:r>
              <a:rPr lang="es-NI" sz="1400" dirty="0"/>
              <a:t>Para ver datos actualizados consulte: </a:t>
            </a:r>
            <a:r>
              <a:rPr lang="en-US" sz="1400" dirty="0">
                <a:hlinkClick r:id="rId3"/>
              </a:rPr>
              <a:t>https://experience.arcgis.com/experience/685d0ace521648f8a5beeeee1b9125cd</a:t>
            </a:r>
            <a:endParaRPr lang="en-US" sz="1400" dirty="0"/>
          </a:p>
        </p:txBody>
      </p:sp>
      <p:pic>
        <p:nvPicPr>
          <p:cNvPr id="8" name="Content Placeholder 7" descr="Worldwide distribution map">
            <a:extLst>
              <a:ext uri="{FF2B5EF4-FFF2-40B4-BE49-F238E27FC236}">
                <a16:creationId xmlns:a16="http://schemas.microsoft.com/office/drawing/2014/main" id="{0BAFAC44-9EF0-4BD0-87E0-70E564EF3855}"/>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990599" y="1905000"/>
            <a:ext cx="7415543" cy="417058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CA5749B-8133-4E5F-9AB0-44E06E51034E}"/>
              </a:ext>
            </a:extLst>
          </p:cNvPr>
          <p:cNvSpPr>
            <a:spLocks noGrp="1"/>
          </p:cNvSpPr>
          <p:nvPr>
            <p:ph type="title"/>
          </p:nvPr>
        </p:nvSpPr>
        <p:spPr>
          <a:xfrm>
            <a:off x="685800" y="914400"/>
            <a:ext cx="7772400" cy="914400"/>
          </a:xfrm>
        </p:spPr>
        <p:txBody>
          <a:bodyPr/>
          <a:lstStyle/>
          <a:p>
            <a:r>
              <a:rPr lang="es-ES" altLang="en-US" dirty="0">
                <a:ea typeface="ＭＳ Ｐゴシック" panose="020B0600070205080204" pitchFamily="34" charset="-128"/>
              </a:rPr>
              <a:t>¿Cuánto podría llegar a extenderse?</a:t>
            </a:r>
          </a:p>
        </p:txBody>
      </p:sp>
      <p:sp>
        <p:nvSpPr>
          <p:cNvPr id="21507" name="Content Placeholder 2">
            <a:extLst>
              <a:ext uri="{FF2B5EF4-FFF2-40B4-BE49-F238E27FC236}">
                <a16:creationId xmlns:a16="http://schemas.microsoft.com/office/drawing/2014/main" id="{884A537A-B966-4C4B-966F-EA07E42E326F}"/>
              </a:ext>
            </a:extLst>
          </p:cNvPr>
          <p:cNvSpPr>
            <a:spLocks noGrp="1"/>
          </p:cNvSpPr>
          <p:nvPr>
            <p:ph idx="1"/>
          </p:nvPr>
        </p:nvSpPr>
        <p:spPr>
          <a:xfrm>
            <a:off x="685800" y="1828800"/>
            <a:ext cx="7772400" cy="4495800"/>
          </a:xfrm>
        </p:spPr>
        <p:txBody>
          <a:bodyPr/>
          <a:lstStyle/>
          <a:p>
            <a:r>
              <a:rPr lang="es-ES" altLang="en-US" sz="2100" dirty="0">
                <a:ea typeface="ＭＳ Ｐゴシック" panose="020B0600070205080204" pitchFamily="34" charset="-128"/>
              </a:rPr>
              <a:t>El 11 de marzo de 2020, la Organización Mundial de la Salud (OMS) caracterizó al COVID-19 como una pandemia. </a:t>
            </a:r>
          </a:p>
          <a:p>
            <a:r>
              <a:rPr lang="es-ES" altLang="en-US" sz="2100" dirty="0">
                <a:ea typeface="ＭＳ Ｐゴシック" panose="020B0600070205080204" pitchFamily="34" charset="-128"/>
              </a:rPr>
              <a:t>Ha causado una grave enfermedad y muerte. Se propaga persona a persona en todo el mundo en forma continua. </a:t>
            </a:r>
          </a:p>
          <a:p>
            <a:r>
              <a:rPr lang="es-ES" altLang="en-US" sz="2100" dirty="0">
                <a:ea typeface="ＭＳ Ｐゴシック" panose="020B0600070205080204" pitchFamily="34" charset="-128"/>
              </a:rPr>
              <a:t>Presenta un riesgo especialmente alto para los adultos mayores (60 o más), para personas con condiciones médicas preexistentes como hipertensión, problemas cardíacos, enfermedades pulmonares, diabetes, trastornos autoinmunes, y ciertos trabajadores. </a:t>
            </a:r>
          </a:p>
          <a:p>
            <a:r>
              <a:rPr lang="es-ES" altLang="en-US" sz="2100" dirty="0">
                <a:ea typeface="ＭＳ Ｐゴシック" panose="020B0600070205080204" pitchFamily="34" charset="-128"/>
              </a:rPr>
              <a:t>Algunos modelos predicen que de 70 a 150 millones de personas en EE.UU. podrían contagiarse durante la pandemia. </a:t>
            </a:r>
          </a:p>
          <a:p>
            <a:endParaRPr lang="en-US" altLang="en-US" dirty="0">
              <a:ea typeface="ＭＳ Ｐゴシック" panose="020B0600070205080204" pitchFamily="34" charset="-128"/>
            </a:endParaRPr>
          </a:p>
          <a:p>
            <a:pPr marL="0" indent="0">
              <a:buNone/>
            </a:pPr>
            <a:endParaRPr lang="en-US" altLang="en-US"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CED07F50-F6FF-4387-AF70-4778AC09C493}"/>
              </a:ext>
            </a:extLst>
          </p:cNvPr>
          <p:cNvSpPr>
            <a:spLocks noGrp="1"/>
          </p:cNvSpPr>
          <p:nvPr>
            <p:ph type="sldNum" sz="quarter" idx="10"/>
          </p:nvPr>
        </p:nvSpPr>
        <p:spPr/>
        <p:txBody>
          <a:bodyPr/>
          <a:lstStyle/>
          <a:p>
            <a:fld id="{E4D25CCA-84D6-4E84-B1C7-B334DD86A6AB}" type="slidenum">
              <a:rPr lang="en-US" altLang="en-US" smtClean="0"/>
              <a:pPr/>
              <a:t>6</a:t>
            </a:fld>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2540-547A-473C-A216-3520C905605F}"/>
              </a:ext>
            </a:extLst>
          </p:cNvPr>
          <p:cNvSpPr>
            <a:spLocks noGrp="1"/>
          </p:cNvSpPr>
          <p:nvPr>
            <p:ph type="title"/>
          </p:nvPr>
        </p:nvSpPr>
        <p:spPr>
          <a:xfrm>
            <a:off x="228600" y="1345163"/>
            <a:ext cx="8648700" cy="533400"/>
          </a:xfrm>
        </p:spPr>
        <p:txBody>
          <a:bodyPr/>
          <a:lstStyle/>
          <a:p>
            <a:r>
              <a:rPr lang="es-ES" dirty="0"/>
              <a:t>Situación de EE.UU. a marzo de 2020</a:t>
            </a:r>
          </a:p>
        </p:txBody>
      </p:sp>
      <p:sp>
        <p:nvSpPr>
          <p:cNvPr id="3" name="Content Placeholder 2">
            <a:extLst>
              <a:ext uri="{FF2B5EF4-FFF2-40B4-BE49-F238E27FC236}">
                <a16:creationId xmlns:a16="http://schemas.microsoft.com/office/drawing/2014/main" id="{F3DC4F4D-C1B1-4B77-A0DC-E2BDE96978B9}"/>
              </a:ext>
            </a:extLst>
          </p:cNvPr>
          <p:cNvSpPr>
            <a:spLocks noGrp="1"/>
          </p:cNvSpPr>
          <p:nvPr>
            <p:ph idx="1"/>
          </p:nvPr>
        </p:nvSpPr>
        <p:spPr>
          <a:xfrm>
            <a:off x="304800" y="1905000"/>
            <a:ext cx="8572500" cy="3810000"/>
          </a:xfrm>
        </p:spPr>
        <p:txBody>
          <a:bodyPr/>
          <a:lstStyle/>
          <a:p>
            <a:r>
              <a:rPr lang="es-ES" sz="2200" dirty="0"/>
              <a:t>Expertos predicen que se propagará en forma exponencial al igual que lo ha hecho en otros países. </a:t>
            </a:r>
          </a:p>
          <a:p>
            <a:r>
              <a:rPr lang="es-ES" sz="2200" dirty="0"/>
              <a:t>Las personas con riesgo alto de exposición incluyen: </a:t>
            </a:r>
          </a:p>
          <a:p>
            <a:pPr lvl="1"/>
            <a:r>
              <a:rPr lang="es-ES" sz="2000" dirty="0"/>
              <a:t>Quienes tienen contactos cercano con personas con COVID-19.</a:t>
            </a:r>
          </a:p>
          <a:p>
            <a:pPr lvl="1"/>
            <a:r>
              <a:rPr lang="es-ES" sz="2000" dirty="0"/>
              <a:t>Trabajadores de salud que atienden a pacientes con COVID-19.</a:t>
            </a:r>
          </a:p>
          <a:p>
            <a:pPr lvl="1"/>
            <a:r>
              <a:rPr lang="es-ES" sz="2000" dirty="0"/>
              <a:t>Viajeros que regresan de </a:t>
            </a:r>
            <a:r>
              <a:rPr lang="es-ES" sz="2000" dirty="0">
                <a:hlinkClick r:id="rId3"/>
              </a:rPr>
              <a:t>lugares en el extranjero</a:t>
            </a:r>
            <a:r>
              <a:rPr lang="es-ES" sz="2000" dirty="0"/>
              <a:t> donde hay propagación comunitaria.</a:t>
            </a:r>
          </a:p>
          <a:p>
            <a:r>
              <a:rPr lang="es-ES" sz="2200" dirty="0"/>
              <a:t>Todo el país está practicando el distanciamiento social que ha llevado al cierre masivo de escuelas, agencias y empleo. </a:t>
            </a:r>
          </a:p>
        </p:txBody>
      </p:sp>
      <p:sp>
        <p:nvSpPr>
          <p:cNvPr id="4" name="Slide Number Placeholder 3">
            <a:extLst>
              <a:ext uri="{FF2B5EF4-FFF2-40B4-BE49-F238E27FC236}">
                <a16:creationId xmlns:a16="http://schemas.microsoft.com/office/drawing/2014/main" id="{067E7ED7-026A-4813-BAB2-312CFA689469}"/>
              </a:ext>
            </a:extLst>
          </p:cNvPr>
          <p:cNvSpPr>
            <a:spLocks noGrp="1"/>
          </p:cNvSpPr>
          <p:nvPr>
            <p:ph type="sldNum" sz="quarter" idx="10"/>
          </p:nvPr>
        </p:nvSpPr>
        <p:spPr/>
        <p:txBody>
          <a:bodyPr/>
          <a:lstStyle/>
          <a:p>
            <a:fld id="{E4D25CCA-84D6-4E84-B1C7-B334DD86A6AB}" type="slidenum">
              <a:rPr lang="en-US" altLang="en-US" smtClean="0"/>
              <a:pPr/>
              <a:t>7</a:t>
            </a:fld>
            <a:endParaRPr lang="en-US" altLang="en-US" dirty="0"/>
          </a:p>
        </p:txBody>
      </p:sp>
    </p:spTree>
    <p:extLst>
      <p:ext uri="{BB962C8B-B14F-4D97-AF65-F5344CB8AC3E}">
        <p14:creationId xmlns:p14="http://schemas.microsoft.com/office/powerpoint/2010/main" val="296905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9438-D30F-41B1-A0E3-88D25F77D3D9}"/>
              </a:ext>
            </a:extLst>
          </p:cNvPr>
          <p:cNvSpPr>
            <a:spLocks noGrp="1"/>
          </p:cNvSpPr>
          <p:nvPr>
            <p:ph type="title"/>
          </p:nvPr>
        </p:nvSpPr>
        <p:spPr/>
        <p:txBody>
          <a:bodyPr/>
          <a:lstStyle/>
          <a:p>
            <a:r>
              <a:rPr lang="es-ES" dirty="0"/>
              <a:t>Mapa de distribución en EE.UU. al 16/3/2020</a:t>
            </a:r>
          </a:p>
        </p:txBody>
      </p:sp>
      <p:sp>
        <p:nvSpPr>
          <p:cNvPr id="4" name="Slide Number Placeholder 3">
            <a:extLst>
              <a:ext uri="{FF2B5EF4-FFF2-40B4-BE49-F238E27FC236}">
                <a16:creationId xmlns:a16="http://schemas.microsoft.com/office/drawing/2014/main" id="{0F4E824B-4EEB-4893-B01F-310AAD1789A1}"/>
              </a:ext>
            </a:extLst>
          </p:cNvPr>
          <p:cNvSpPr>
            <a:spLocks noGrp="1"/>
          </p:cNvSpPr>
          <p:nvPr>
            <p:ph type="sldNum" sz="quarter" idx="10"/>
          </p:nvPr>
        </p:nvSpPr>
        <p:spPr/>
        <p:txBody>
          <a:bodyPr/>
          <a:lstStyle/>
          <a:p>
            <a:fld id="{E4D25CCA-84D6-4E84-B1C7-B334DD86A6AB}" type="slidenum">
              <a:rPr lang="en-US" altLang="en-US" smtClean="0"/>
              <a:pPr/>
              <a:t>8</a:t>
            </a:fld>
            <a:endParaRPr lang="en-US" altLang="en-US" dirty="0"/>
          </a:p>
        </p:txBody>
      </p:sp>
      <p:sp>
        <p:nvSpPr>
          <p:cNvPr id="6" name="TextBox 5">
            <a:extLst>
              <a:ext uri="{FF2B5EF4-FFF2-40B4-BE49-F238E27FC236}">
                <a16:creationId xmlns:a16="http://schemas.microsoft.com/office/drawing/2014/main" id="{2DA265CB-9A7B-4543-97C5-D80BA768E192}"/>
              </a:ext>
            </a:extLst>
          </p:cNvPr>
          <p:cNvSpPr txBox="1"/>
          <p:nvPr/>
        </p:nvSpPr>
        <p:spPr>
          <a:xfrm>
            <a:off x="838200" y="6261563"/>
            <a:ext cx="7772400" cy="461665"/>
          </a:xfrm>
          <a:prstGeom prst="rect">
            <a:avLst/>
          </a:prstGeom>
          <a:noFill/>
        </p:spPr>
        <p:txBody>
          <a:bodyPr wrap="square" rtlCol="0">
            <a:spAutoFit/>
          </a:bodyPr>
          <a:lstStyle/>
          <a:p>
            <a:pPr>
              <a:buNone/>
            </a:pPr>
            <a:r>
              <a:rPr lang="es-NI" sz="1200" dirty="0"/>
              <a:t>Para ver actualizaciones consulte: </a:t>
            </a:r>
            <a:r>
              <a:rPr lang="en-US" sz="1200" dirty="0">
                <a:hlinkClick r:id="rId3"/>
              </a:rPr>
              <a:t>https://www.cdc.gov/coronavirus/2019-ncov/cases-in-us.html#2019coronavirus-summary </a:t>
            </a:r>
            <a:endParaRPr lang="en-US" sz="1200" dirty="0"/>
          </a:p>
        </p:txBody>
      </p:sp>
      <p:pic>
        <p:nvPicPr>
          <p:cNvPr id="7" name="Content Placeholder 6" descr="Map that shows distribution of COVID-19 cases in the US">
            <a:extLst>
              <a:ext uri="{FF2B5EF4-FFF2-40B4-BE49-F238E27FC236}">
                <a16:creationId xmlns:a16="http://schemas.microsoft.com/office/drawing/2014/main" id="{21F7FCA5-1AF6-49FD-9B76-D7F153FBC5D9}"/>
              </a:ext>
            </a:extLst>
          </p:cNvPr>
          <p:cNvPicPr>
            <a:picLocks noGrp="1" noChangeAspect="1"/>
          </p:cNvPicPr>
          <p:nvPr>
            <p:ph idx="1"/>
          </p:nvPr>
        </p:nvPicPr>
        <p:blipFill rotWithShape="1">
          <a:blip r:embed="rId4" cstate="print"/>
          <a:srcRect l="4417" t="17241" r="35883" b="29310"/>
          <a:stretch/>
        </p:blipFill>
        <p:spPr>
          <a:xfrm>
            <a:off x="381000" y="2057400"/>
            <a:ext cx="8335706" cy="4197944"/>
          </a:xfrm>
          <a:prstGeom prst="rect">
            <a:avLst/>
          </a:prstGeom>
          <a:ln w="25400">
            <a:solidFill>
              <a:schemeClr val="accent1"/>
            </a:solidFill>
          </a:ln>
        </p:spPr>
      </p:pic>
    </p:spTree>
    <p:extLst>
      <p:ext uri="{BB962C8B-B14F-4D97-AF65-F5344CB8AC3E}">
        <p14:creationId xmlns:p14="http://schemas.microsoft.com/office/powerpoint/2010/main" val="1731464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00FF6C-4B6E-4097-A1D8-A28642EE6E55}"/>
              </a:ext>
            </a:extLst>
          </p:cNvPr>
          <p:cNvSpPr>
            <a:spLocks noGrp="1"/>
          </p:cNvSpPr>
          <p:nvPr>
            <p:ph type="sldNum" sz="quarter" idx="10"/>
          </p:nvPr>
        </p:nvSpPr>
        <p:spPr/>
        <p:txBody>
          <a:bodyPr/>
          <a:lstStyle/>
          <a:p>
            <a:fld id="{E4D25CCA-84D6-4E84-B1C7-B334DD86A6AB}" type="slidenum">
              <a:rPr lang="en-US" altLang="en-US" smtClean="0"/>
              <a:pPr/>
              <a:t>9</a:t>
            </a:fld>
            <a:endParaRPr lang="en-US" altLang="en-US" dirty="0"/>
          </a:p>
        </p:txBody>
      </p:sp>
      <p:sp>
        <p:nvSpPr>
          <p:cNvPr id="23555" name="Content Placeholder 2">
            <a:extLst>
              <a:ext uri="{FF2B5EF4-FFF2-40B4-BE49-F238E27FC236}">
                <a16:creationId xmlns:a16="http://schemas.microsoft.com/office/drawing/2014/main" id="{2D59032C-0804-45E5-AC63-79195CCBAE95}"/>
              </a:ext>
            </a:extLst>
          </p:cNvPr>
          <p:cNvSpPr>
            <a:spLocks noGrp="1"/>
          </p:cNvSpPr>
          <p:nvPr>
            <p:ph idx="1"/>
          </p:nvPr>
        </p:nvSpPr>
        <p:spPr>
          <a:xfrm>
            <a:off x="685800" y="2209800"/>
            <a:ext cx="7772400" cy="4038600"/>
          </a:xfrm>
        </p:spPr>
        <p:txBody>
          <a:bodyPr/>
          <a:lstStyle/>
          <a:p>
            <a:r>
              <a:rPr lang="es-ES" altLang="en-US" sz="2000" dirty="0">
                <a:ea typeface="ＭＳ Ｐゴシック" panose="020B0600070205080204" pitchFamily="34" charset="-128"/>
              </a:rPr>
              <a:t>Informarnos y prepararnos.</a:t>
            </a:r>
          </a:p>
          <a:p>
            <a:r>
              <a:rPr lang="es-ES" altLang="en-US" sz="2000" dirty="0">
                <a:ea typeface="ＭＳ Ｐゴシック" panose="020B0600070205080204" pitchFamily="34" charset="-128"/>
              </a:rPr>
              <a:t>Lavarnos las manos con frecuencia.</a:t>
            </a:r>
          </a:p>
          <a:p>
            <a:r>
              <a:rPr lang="es-ES" altLang="en-US" sz="2000" dirty="0">
                <a:ea typeface="ＭＳ Ｐゴシック" panose="020B0600070205080204" pitchFamily="34" charset="-128"/>
              </a:rPr>
              <a:t>Usar desinfectante para manos a base de alcohol.</a:t>
            </a:r>
          </a:p>
          <a:p>
            <a:r>
              <a:rPr lang="es-ES" altLang="en-US" sz="2000" dirty="0">
                <a:ea typeface="ＭＳ Ｐゴシック" panose="020B0600070205080204" pitchFamily="34" charset="-128"/>
              </a:rPr>
              <a:t>Evitar tocarnos los ojos, nariz y boca con las manos sin lavarse. </a:t>
            </a:r>
          </a:p>
          <a:p>
            <a:r>
              <a:rPr lang="es-ES" altLang="en-US" sz="2000" dirty="0">
                <a:ea typeface="ＭＳ Ｐゴシック" panose="020B0600070205080204" pitchFamily="34" charset="-128"/>
              </a:rPr>
              <a:t>Quedarnos en casa si estamos enfermos.</a:t>
            </a:r>
          </a:p>
          <a:p>
            <a:r>
              <a:rPr lang="es-ES" altLang="en-US" sz="2000" dirty="0">
                <a:ea typeface="ＭＳ Ｐゴシック" panose="020B0600070205080204" pitchFamily="34" charset="-128"/>
              </a:rPr>
              <a:t>Toser o estornudar en un pañuelo desechable o en el codo.</a:t>
            </a:r>
          </a:p>
          <a:p>
            <a:r>
              <a:rPr lang="es-ES" altLang="en-US" sz="2000" dirty="0">
                <a:ea typeface="ＭＳ Ｐゴシック" panose="020B0600070205080204" pitchFamily="34" charset="-128"/>
              </a:rPr>
              <a:t>Limpiar y desinfectar objetos y superficies que tocamos con frecuencia como teléfonos celulares. </a:t>
            </a:r>
          </a:p>
          <a:p>
            <a:r>
              <a:rPr lang="es-ES" altLang="en-US" sz="2000" dirty="0">
                <a:ea typeface="ＭＳ Ｐゴシック" panose="020B0600070205080204" pitchFamily="34" charset="-128"/>
              </a:rPr>
              <a:t>Prepararnos en caso de que la escuela o guardería de nuestros hijos, o nuestro lugar de trabajo se cierren temporalmente</a:t>
            </a:r>
            <a:r>
              <a:rPr lang="en-US" altLang="en-US" sz="2000" dirty="0">
                <a:ea typeface="ＭＳ Ｐゴシック" panose="020B0600070205080204" pitchFamily="34" charset="-128"/>
              </a:rPr>
              <a:t>.</a:t>
            </a:r>
          </a:p>
        </p:txBody>
      </p:sp>
      <p:pic>
        <p:nvPicPr>
          <p:cNvPr id="4" name="Picture 3" descr="Do not cover your sneeze with hands,. cover with elbow">
            <a:extLst>
              <a:ext uri="{FF2B5EF4-FFF2-40B4-BE49-F238E27FC236}">
                <a16:creationId xmlns:a16="http://schemas.microsoft.com/office/drawing/2014/main" id="{C9DDF1B2-46EB-4BF7-A2FE-6FA4B6FF4B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1349696"/>
            <a:ext cx="3587962" cy="1622104"/>
          </a:xfrm>
          <a:prstGeom prst="rect">
            <a:avLst/>
          </a:prstGeom>
        </p:spPr>
      </p:pic>
      <p:sp>
        <p:nvSpPr>
          <p:cNvPr id="23554" name="Title 1">
            <a:extLst>
              <a:ext uri="{FF2B5EF4-FFF2-40B4-BE49-F238E27FC236}">
                <a16:creationId xmlns:a16="http://schemas.microsoft.com/office/drawing/2014/main" id="{25132F3E-F097-4270-AC83-B6EDD096A693}"/>
              </a:ext>
            </a:extLst>
          </p:cNvPr>
          <p:cNvSpPr>
            <a:spLocks noGrp="1"/>
          </p:cNvSpPr>
          <p:nvPr>
            <p:ph type="title"/>
          </p:nvPr>
        </p:nvSpPr>
        <p:spPr/>
        <p:txBody>
          <a:bodyPr/>
          <a:lstStyle/>
          <a:p>
            <a:r>
              <a:rPr lang="es-ES" altLang="en-US" dirty="0">
                <a:ea typeface="ＭＳ Ｐゴシック" panose="020B0600070205080204" pitchFamily="34" charset="-128"/>
              </a:rPr>
              <a:t>¿Qué podemos hacer?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87AE-E9B7-44E0-A25A-C743ACF26277}"/>
              </a:ext>
            </a:extLst>
          </p:cNvPr>
          <p:cNvSpPr>
            <a:spLocks noGrp="1"/>
          </p:cNvSpPr>
          <p:nvPr>
            <p:ph type="title"/>
          </p:nvPr>
        </p:nvSpPr>
        <p:spPr/>
        <p:txBody>
          <a:bodyPr/>
          <a:lstStyle/>
          <a:p>
            <a:r>
              <a:rPr lang="es-ES" dirty="0"/>
              <a:t>Cinco pasos para el lavado de manos de la forma correcta</a:t>
            </a:r>
          </a:p>
        </p:txBody>
      </p:sp>
      <p:sp>
        <p:nvSpPr>
          <p:cNvPr id="3" name="Content Placeholder 2">
            <a:extLst>
              <a:ext uri="{FF2B5EF4-FFF2-40B4-BE49-F238E27FC236}">
                <a16:creationId xmlns:a16="http://schemas.microsoft.com/office/drawing/2014/main" id="{2976E99F-168A-4B90-BE3B-F1C9E0164537}"/>
              </a:ext>
            </a:extLst>
          </p:cNvPr>
          <p:cNvSpPr>
            <a:spLocks noGrp="1"/>
          </p:cNvSpPr>
          <p:nvPr>
            <p:ph sz="half" idx="1"/>
          </p:nvPr>
        </p:nvSpPr>
        <p:spPr>
          <a:xfrm>
            <a:off x="381000" y="1981200"/>
            <a:ext cx="5870291" cy="3810000"/>
          </a:xfrm>
        </p:spPr>
        <p:txBody>
          <a:bodyPr/>
          <a:lstStyle/>
          <a:p>
            <a:r>
              <a:rPr lang="es-ES" sz="2000" b="1" dirty="0"/>
              <a:t>Mójese</a:t>
            </a:r>
            <a:r>
              <a:rPr lang="es-ES" sz="2000" dirty="0"/>
              <a:t> las manos con agua limpia, (caliente o fría), cierre el grifo y enjabóneselas.</a:t>
            </a:r>
          </a:p>
          <a:p>
            <a:r>
              <a:rPr lang="es-ES" sz="2000" b="1" dirty="0"/>
              <a:t>Frótese</a:t>
            </a:r>
            <a:r>
              <a:rPr lang="es-ES" sz="2000" dirty="0"/>
              <a:t> las manos con el jabón hasta que haga espuma. Frótese la espuma por el dorso de las manos, entre los dedos y debajo de las uñas.</a:t>
            </a:r>
          </a:p>
          <a:p>
            <a:r>
              <a:rPr lang="es-ES" sz="2000" b="1" dirty="0"/>
              <a:t>Restriéguese </a:t>
            </a:r>
            <a:r>
              <a:rPr lang="es-ES" sz="2000" dirty="0"/>
              <a:t>las manos durante al menos 20 segundos. ¿Necesita algo para medir el tiempo? Tararee dos veces la canción de “Feliz cumpleaños” de principio a fin.</a:t>
            </a:r>
          </a:p>
          <a:p>
            <a:r>
              <a:rPr lang="es-ES" sz="2000" b="1" dirty="0"/>
              <a:t>Enjuáguese </a:t>
            </a:r>
            <a:r>
              <a:rPr lang="es-ES" sz="2000" dirty="0"/>
              <a:t>bien las manos con agua limpia.</a:t>
            </a:r>
          </a:p>
          <a:p>
            <a:r>
              <a:rPr lang="es-ES" sz="2000" b="1" dirty="0"/>
              <a:t>Séqueselas</a:t>
            </a:r>
            <a:r>
              <a:rPr lang="es-ES" sz="2000" dirty="0"/>
              <a:t> con una toalla limpia o al aire.</a:t>
            </a:r>
          </a:p>
          <a:p>
            <a:pPr marL="0" indent="0">
              <a:buNone/>
            </a:pPr>
            <a:endParaRPr lang="es-ES" dirty="0"/>
          </a:p>
        </p:txBody>
      </p:sp>
      <p:pic>
        <p:nvPicPr>
          <p:cNvPr id="9" name="Content Placeholder 8" descr="Hand washing">
            <a:extLst>
              <a:ext uri="{FF2B5EF4-FFF2-40B4-BE49-F238E27FC236}">
                <a16:creationId xmlns:a16="http://schemas.microsoft.com/office/drawing/2014/main" id="{AD658D60-AD2A-401E-B2AF-8A046E31720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403691" y="2362200"/>
            <a:ext cx="2747236" cy="3113018"/>
          </a:xfrm>
        </p:spPr>
      </p:pic>
      <p:sp>
        <p:nvSpPr>
          <p:cNvPr id="4" name="Slide Number Placeholder 3">
            <a:extLst>
              <a:ext uri="{FF2B5EF4-FFF2-40B4-BE49-F238E27FC236}">
                <a16:creationId xmlns:a16="http://schemas.microsoft.com/office/drawing/2014/main" id="{86F2D477-BFA7-4A5B-93F0-6433BBD61E0C}"/>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057849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E7A38D4-B403-47CF-B5C6-B25ECCD2D728}"/>
              </a:ext>
            </a:extLst>
          </p:cNvPr>
          <p:cNvSpPr>
            <a:spLocks noGrp="1"/>
          </p:cNvSpPr>
          <p:nvPr>
            <p:ph type="title"/>
          </p:nvPr>
        </p:nvSpPr>
        <p:spPr/>
        <p:txBody>
          <a:bodyPr/>
          <a:lstStyle/>
          <a:p>
            <a:r>
              <a:rPr lang="es-ES" altLang="en-US" dirty="0">
                <a:ea typeface="ＭＳ Ｐゴシック" panose="020B0600070205080204" pitchFamily="34" charset="-128"/>
              </a:rPr>
              <a:t>Principio de precaución</a:t>
            </a:r>
          </a:p>
        </p:txBody>
      </p:sp>
      <p:sp>
        <p:nvSpPr>
          <p:cNvPr id="25603" name="Content Placeholder 2">
            <a:extLst>
              <a:ext uri="{FF2B5EF4-FFF2-40B4-BE49-F238E27FC236}">
                <a16:creationId xmlns:a16="http://schemas.microsoft.com/office/drawing/2014/main" id="{DEA502D9-05E5-4FF0-8C28-FC447D19A75F}"/>
              </a:ext>
            </a:extLst>
          </p:cNvPr>
          <p:cNvSpPr>
            <a:spLocks noGrp="1"/>
          </p:cNvSpPr>
          <p:nvPr>
            <p:ph idx="1"/>
          </p:nvPr>
        </p:nvSpPr>
        <p:spPr>
          <a:xfrm>
            <a:off x="381000" y="2286000"/>
            <a:ext cx="7543800" cy="3505200"/>
          </a:xfrm>
        </p:spPr>
        <p:txBody>
          <a:bodyPr/>
          <a:lstStyle/>
          <a:p>
            <a:pPr marL="0" indent="0" algn="ctr">
              <a:buNone/>
            </a:pPr>
            <a:r>
              <a:rPr lang="es-ES" altLang="en-US" sz="2800" dirty="0">
                <a:ea typeface="ＭＳ Ｐゴシック" panose="020B0600070205080204" pitchFamily="34" charset="-128"/>
              </a:rPr>
              <a:t>Cuando se trata de la seguridad del trabajador, nos debe guiar el </a:t>
            </a:r>
            <a:r>
              <a:rPr lang="es-ES" altLang="en-US" sz="2800" dirty="0">
                <a:solidFill>
                  <a:srgbClr val="FF0000"/>
                </a:solidFill>
                <a:ea typeface="ＭＳ Ｐゴシック" panose="020B0600070205080204" pitchFamily="34" charset="-128"/>
              </a:rPr>
              <a:t>‘principio de precaución’ </a:t>
            </a:r>
            <a:r>
              <a:rPr lang="es-ES" altLang="en-US" sz="2800" dirty="0">
                <a:ea typeface="ＭＳ Ｐゴシック" panose="020B0600070205080204" pitchFamily="34" charset="-128"/>
              </a:rPr>
              <a:t>de que los pasos razonables para reducir el riesgo no deben esperar a la certeza científica sobre la naturaleza del peligro o riesgo. </a:t>
            </a:r>
          </a:p>
          <a:p>
            <a:pPr marL="0" indent="0">
              <a:buNone/>
            </a:pPr>
            <a:endParaRPr lang="en-US" altLang="en-US" sz="3200" dirty="0">
              <a:solidFill>
                <a:srgbClr val="FF0000"/>
              </a:solidFill>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A4DCE08B-48CD-47FE-BC8D-D265E8A2EFDE}"/>
              </a:ext>
            </a:extLst>
          </p:cNvPr>
          <p:cNvSpPr>
            <a:spLocks noGrp="1"/>
          </p:cNvSpPr>
          <p:nvPr>
            <p:ph type="sldNum" sz="quarter" idx="10"/>
          </p:nvPr>
        </p:nvSpPr>
        <p:spPr/>
        <p:txBody>
          <a:bodyPr/>
          <a:lstStyle/>
          <a:p>
            <a:fld id="{E4D25CCA-84D6-4E84-B1C7-B334DD86A6AB}" type="slidenum">
              <a:rPr lang="en-US" altLang="en-US" smtClean="0"/>
              <a:pPr/>
              <a:t>11</a:t>
            </a:fld>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1BBC7A8-7CBB-41FD-82AC-BB350FC6D31F}"/>
              </a:ext>
            </a:extLst>
          </p:cNvPr>
          <p:cNvSpPr>
            <a:spLocks noGrp="1"/>
          </p:cNvSpPr>
          <p:nvPr>
            <p:ph type="title"/>
          </p:nvPr>
        </p:nvSpPr>
        <p:spPr>
          <a:xfrm>
            <a:off x="685800" y="2590800"/>
            <a:ext cx="7772400" cy="2209800"/>
          </a:xfrm>
        </p:spPr>
        <p:txBody>
          <a:bodyPr/>
          <a:lstStyle/>
          <a:p>
            <a:r>
              <a:rPr lang="es-NI" altLang="en-US" sz="3600" dirty="0">
                <a:ea typeface="ＭＳ Ｐゴシック" panose="020B0600070205080204" pitchFamily="34" charset="-128"/>
              </a:rPr>
              <a:t>Módulo 1: </a:t>
            </a:r>
            <a:br>
              <a:rPr lang="es-NI" altLang="en-US" sz="3600" dirty="0">
                <a:ea typeface="ＭＳ Ｐゴシック" panose="020B0600070205080204" pitchFamily="34" charset="-128"/>
              </a:rPr>
            </a:br>
            <a:r>
              <a:rPr lang="es-NI" altLang="en-US" sz="3600" dirty="0">
                <a:ea typeface="ＭＳ Ｐゴシック" panose="020B0600070205080204" pitchFamily="34" charset="-128"/>
              </a:rPr>
              <a:t>CONCEPTOS BÁSICOS </a:t>
            </a:r>
            <a:br>
              <a:rPr lang="es-NI" altLang="en-US" sz="3600" dirty="0">
                <a:ea typeface="ＭＳ Ｐゴシック" panose="020B0600070205080204" pitchFamily="34" charset="-128"/>
              </a:rPr>
            </a:br>
            <a:r>
              <a:rPr lang="es-NI" altLang="en-US" sz="3600" dirty="0">
                <a:ea typeface="ＭＳ Ｐゴシック" panose="020B0600070205080204" pitchFamily="34" charset="-128"/>
              </a:rPr>
              <a:t>SOBRE EL COVID-19 </a:t>
            </a:r>
          </a:p>
        </p:txBody>
      </p:sp>
      <p:sp>
        <p:nvSpPr>
          <p:cNvPr id="2" name="Slide Number Placeholder 1">
            <a:extLst>
              <a:ext uri="{FF2B5EF4-FFF2-40B4-BE49-F238E27FC236}">
                <a16:creationId xmlns:a16="http://schemas.microsoft.com/office/drawing/2014/main" id="{36EAC556-1FBF-4751-B300-795AEA1C266C}"/>
              </a:ext>
            </a:extLst>
          </p:cNvPr>
          <p:cNvSpPr>
            <a:spLocks noGrp="1"/>
          </p:cNvSpPr>
          <p:nvPr>
            <p:ph type="sldNum" sz="quarter" idx="10"/>
          </p:nvPr>
        </p:nvSpPr>
        <p:spPr/>
        <p:txBody>
          <a:bodyPr/>
          <a:lstStyle/>
          <a:p>
            <a:fld id="{0E834B45-6E73-43A0-B9C8-FCE158605DCB}" type="slidenum">
              <a:rPr lang="en-US" altLang="en-US" smtClean="0"/>
              <a:pPr/>
              <a:t>12</a:t>
            </a:fld>
            <a:endParaRPr lang="en-US" altLang="en-US" dirty="0"/>
          </a:p>
        </p:txBody>
      </p:sp>
      <p:pic>
        <p:nvPicPr>
          <p:cNvPr id="27651" name="Content Placeholder 4" descr="Man in full PPE examining eggs">
            <a:extLst>
              <a:ext uri="{FF2B5EF4-FFF2-40B4-BE49-F238E27FC236}">
                <a16:creationId xmlns:a16="http://schemas.microsoft.com/office/drawing/2014/main" id="{690FA618-BBE5-4E0A-8A31-F809C22E8B9E}"/>
              </a:ext>
            </a:extLst>
          </p:cNvPr>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30637" r="31517"/>
          <a:stretch/>
        </p:blipFill>
        <p:spPr>
          <a:xfrm>
            <a:off x="6248400" y="1743075"/>
            <a:ext cx="2895600" cy="44196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404AF5F4-CCD6-4D68-936A-54E736A3FBB8}"/>
              </a:ext>
            </a:extLst>
          </p:cNvPr>
          <p:cNvSpPr>
            <a:spLocks noGrp="1"/>
          </p:cNvSpPr>
          <p:nvPr>
            <p:ph type="title"/>
          </p:nvPr>
        </p:nvSpPr>
        <p:spPr/>
        <p:txBody>
          <a:bodyPr/>
          <a:lstStyle/>
          <a:p>
            <a:r>
              <a:rPr lang="es-ES" altLang="en-US" dirty="0">
                <a:ea typeface="ＭＳ Ｐゴシック" panose="020B0600070205080204" pitchFamily="34" charset="-128"/>
              </a:rPr>
              <a:t>¿Qué es el SARS-CoV-2? </a:t>
            </a:r>
          </a:p>
        </p:txBody>
      </p:sp>
      <p:pic>
        <p:nvPicPr>
          <p:cNvPr id="4" name="Content Placeholder 3" descr="SARS-COV-2 virus">
            <a:extLst>
              <a:ext uri="{FF2B5EF4-FFF2-40B4-BE49-F238E27FC236}">
                <a16:creationId xmlns:a16="http://schemas.microsoft.com/office/drawing/2014/main" id="{49215772-4544-4A0F-8DB6-044D7C358C37}"/>
              </a:ext>
            </a:extLst>
          </p:cNvPr>
          <p:cNvPicPr>
            <a:picLocks noGrp="1" noChangeAspect="1"/>
          </p:cNvPicPr>
          <p:nvPr>
            <p:ph sz="half" idx="1"/>
          </p:nvPr>
        </p:nvPicPr>
        <p:blipFill rotWithShape="1">
          <a:blip r:embed="rId3" cstate="print"/>
          <a:srcRect l="14989"/>
          <a:stretch/>
        </p:blipFill>
        <p:spPr>
          <a:xfrm>
            <a:off x="533400" y="2438400"/>
            <a:ext cx="3276600" cy="2838675"/>
          </a:xfrm>
          <a:prstGeom prst="rect">
            <a:avLst/>
          </a:prstGeom>
        </p:spPr>
      </p:pic>
      <p:sp>
        <p:nvSpPr>
          <p:cNvPr id="29699" name="Content Placeholder 3">
            <a:extLst>
              <a:ext uri="{FF2B5EF4-FFF2-40B4-BE49-F238E27FC236}">
                <a16:creationId xmlns:a16="http://schemas.microsoft.com/office/drawing/2014/main" id="{3D5B2636-EF71-4589-BD0A-37F754E6DFB9}"/>
              </a:ext>
            </a:extLst>
          </p:cNvPr>
          <p:cNvSpPr>
            <a:spLocks noGrp="1"/>
          </p:cNvSpPr>
          <p:nvPr>
            <p:ph sz="half" idx="2"/>
          </p:nvPr>
        </p:nvSpPr>
        <p:spPr>
          <a:xfrm>
            <a:off x="3962400" y="1905000"/>
            <a:ext cx="4953000" cy="4191000"/>
          </a:xfrm>
        </p:spPr>
        <p:txBody>
          <a:bodyPr/>
          <a:lstStyle/>
          <a:p>
            <a:pPr marL="0" indent="0">
              <a:buNone/>
            </a:pPr>
            <a:r>
              <a:rPr lang="es-ES" altLang="en-US" sz="2200" dirty="0">
                <a:ea typeface="ＭＳ Ｐゴシック" panose="020B0600070205080204" pitchFamily="34" charset="-128"/>
              </a:rPr>
              <a:t>El SARS-CoV-2 es el virus que causa la enfermedad por el coronavirus 2019 (COVID-19)</a:t>
            </a:r>
          </a:p>
          <a:p>
            <a:r>
              <a:rPr lang="es-ES" altLang="en-US" sz="2200" dirty="0">
                <a:ea typeface="ＭＳ Ｐゴシック" panose="020B0600070205080204" pitchFamily="34" charset="-128"/>
              </a:rPr>
              <a:t>SARS = Síndrome respiratorio agudo severo</a:t>
            </a:r>
          </a:p>
          <a:p>
            <a:r>
              <a:rPr lang="es-ES" altLang="en-US" sz="2200" dirty="0">
                <a:ea typeface="ＭＳ Ｐゴシック" panose="020B0600070205080204" pitchFamily="34" charset="-128"/>
              </a:rPr>
              <a:t>Se propaga con facilidad de persona a persona particularmente cuando alguien estornuda</a:t>
            </a:r>
          </a:p>
          <a:p>
            <a:r>
              <a:rPr lang="es-ES" altLang="en-US" sz="2200" dirty="0">
                <a:ea typeface="ＭＳ Ｐゴシック" panose="020B0600070205080204" pitchFamily="34" charset="-128"/>
              </a:rPr>
              <a:t>Los humanos tienen poca o ninguna inmunidad</a:t>
            </a:r>
          </a:p>
          <a:p>
            <a:pPr marL="0" indent="0">
              <a:buNone/>
            </a:pPr>
            <a:endParaRPr lang="es-ES" altLang="en-US" sz="1600" dirty="0">
              <a:ea typeface="ＭＳ Ｐゴシック" panose="020B0600070205080204" pitchFamily="34" charset="-128"/>
            </a:endParaRPr>
          </a:p>
          <a:p>
            <a:pPr marL="0" indent="0">
              <a:buNone/>
            </a:pPr>
            <a:r>
              <a:rPr lang="es-ES" altLang="en-US" sz="1600" dirty="0">
                <a:ea typeface="ＭＳ Ｐゴシック" panose="020B0600070205080204" pitchFamily="34" charset="-128"/>
              </a:rPr>
              <a:t>Información detallada: </a:t>
            </a:r>
            <a:r>
              <a:rPr lang="en-US" altLang="en-US" sz="1600" dirty="0">
                <a:ea typeface="ＭＳ Ｐゴシック" panose="020B0600070205080204" pitchFamily="34" charset="-128"/>
                <a:hlinkClick r:id="rId4"/>
              </a:rPr>
              <a:t>https://www.cdc.gov/coronavirus/2019-ncov/index.html</a:t>
            </a:r>
            <a:endParaRPr lang="en-US" altLang="en-US" sz="16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D819DB24-EF0A-4E1F-8193-D46792EC49BE}"/>
              </a:ext>
            </a:extLst>
          </p:cNvPr>
          <p:cNvSpPr>
            <a:spLocks noGrp="1"/>
          </p:cNvSpPr>
          <p:nvPr>
            <p:ph type="sldNum" sz="quarter" idx="10"/>
          </p:nvPr>
        </p:nvSpPr>
        <p:spPr/>
        <p:txBody>
          <a:bodyPr/>
          <a:lstStyle/>
          <a:p>
            <a:fld id="{644431DD-724F-4159-B395-C12D4FF15CA8}" type="slidenum">
              <a:rPr lang="en-US" altLang="en-US" smtClean="0"/>
              <a:pPr/>
              <a:t>13</a:t>
            </a:fld>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1657DA-3C09-40C3-BEBE-143CEAE31B5A}"/>
              </a:ext>
            </a:extLst>
          </p:cNvPr>
          <p:cNvSpPr>
            <a:spLocks noGrp="1"/>
          </p:cNvSpPr>
          <p:nvPr>
            <p:ph type="sldNum" sz="quarter" idx="10"/>
          </p:nvPr>
        </p:nvSpPr>
        <p:spPr/>
        <p:txBody>
          <a:bodyPr/>
          <a:lstStyle/>
          <a:p>
            <a:fld id="{644431DD-724F-4159-B395-C12D4FF15CA8}" type="slidenum">
              <a:rPr lang="en-US" altLang="en-US" smtClean="0"/>
              <a:pPr/>
              <a:t>14</a:t>
            </a:fld>
            <a:endParaRPr lang="en-US" altLang="en-US" dirty="0"/>
          </a:p>
        </p:txBody>
      </p:sp>
      <p:pic>
        <p:nvPicPr>
          <p:cNvPr id="31748" name="Content Placeholder 5" descr="Man sneezing and the spray of his sneeze">
            <a:extLst>
              <a:ext uri="{FF2B5EF4-FFF2-40B4-BE49-F238E27FC236}">
                <a16:creationId xmlns:a16="http://schemas.microsoft.com/office/drawing/2014/main" id="{A9A29DB1-7267-4938-A0F1-B45BBDC8DDFA}"/>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5143" b="18190"/>
          <a:stretch/>
        </p:blipFill>
        <p:spPr>
          <a:xfrm>
            <a:off x="232410" y="4038600"/>
            <a:ext cx="3505200" cy="2438400"/>
          </a:xfrm>
        </p:spPr>
      </p:pic>
      <p:sp>
        <p:nvSpPr>
          <p:cNvPr id="31747" name="Content Placeholder 10">
            <a:extLst>
              <a:ext uri="{FF2B5EF4-FFF2-40B4-BE49-F238E27FC236}">
                <a16:creationId xmlns:a16="http://schemas.microsoft.com/office/drawing/2014/main" id="{72ABC0CA-EE15-4933-AB67-6D11BD9631E0}"/>
              </a:ext>
            </a:extLst>
          </p:cNvPr>
          <p:cNvSpPr>
            <a:spLocks noGrp="1"/>
          </p:cNvSpPr>
          <p:nvPr>
            <p:ph sz="half" idx="2"/>
          </p:nvPr>
        </p:nvSpPr>
        <p:spPr>
          <a:xfrm>
            <a:off x="3810000" y="1828800"/>
            <a:ext cx="4999383" cy="3962400"/>
          </a:xfrm>
        </p:spPr>
        <p:txBody>
          <a:bodyPr/>
          <a:lstStyle/>
          <a:p>
            <a:r>
              <a:rPr lang="es-ES" altLang="en-US" sz="2000" b="1" u="sng" dirty="0" err="1">
                <a:ea typeface="ＭＳ Ｐゴシック" panose="020B0600070205080204" pitchFamily="34" charset="-128"/>
              </a:rPr>
              <a:t>Gotículas</a:t>
            </a:r>
            <a:r>
              <a:rPr lang="es-ES" altLang="en-US" sz="2000" dirty="0">
                <a:ea typeface="ＭＳ Ｐゴシック" panose="020B0600070205080204" pitchFamily="34" charset="-128"/>
              </a:rPr>
              <a:t> – secreciones respiratorias que salen al toser o estornudar y caen sobre superficies mucosas (nariz, boca, y ojos)</a:t>
            </a:r>
          </a:p>
          <a:p>
            <a:pPr lvl="1"/>
            <a:r>
              <a:rPr lang="es-ES" altLang="en-US" sz="2000" b="1" u="sng" dirty="0">
                <a:ea typeface="ＭＳ Ｐゴシック" panose="020B0600070205080204" pitchFamily="34" charset="-128"/>
              </a:rPr>
              <a:t>Aerosoles</a:t>
            </a:r>
            <a:r>
              <a:rPr lang="es-ES" altLang="en-US" sz="2000" b="1" dirty="0">
                <a:ea typeface="ＭＳ Ｐゴシック" panose="020B0600070205080204" pitchFamily="34" charset="-128"/>
              </a:rPr>
              <a:t> – </a:t>
            </a:r>
            <a:r>
              <a:rPr lang="es-ES" altLang="en-US" sz="2000" dirty="0">
                <a:ea typeface="ＭＳ Ｐゴシック" panose="020B0600070205080204" pitchFamily="34" charset="-128"/>
              </a:rPr>
              <a:t>una partícula sólida o </a:t>
            </a:r>
            <a:r>
              <a:rPr lang="es-ES" altLang="en-US" sz="2000" dirty="0" err="1">
                <a:ea typeface="ＭＳ Ｐゴシック" panose="020B0600070205080204" pitchFamily="34" charset="-128"/>
              </a:rPr>
              <a:t>gotícula</a:t>
            </a:r>
            <a:r>
              <a:rPr lang="es-ES" altLang="en-US" sz="2000" dirty="0">
                <a:ea typeface="ＭＳ Ｐゴシック" panose="020B0600070205080204" pitchFamily="34" charset="-128"/>
              </a:rPr>
              <a:t> de líquido suspendida en el aire</a:t>
            </a:r>
          </a:p>
          <a:p>
            <a:r>
              <a:rPr lang="es-ES" altLang="en-US" sz="2000" b="1" u="sng" dirty="0">
                <a:ea typeface="ＭＳ Ｐゴシック" panose="020B0600070205080204" pitchFamily="34" charset="-128"/>
              </a:rPr>
              <a:t>Contacto</a:t>
            </a:r>
            <a:r>
              <a:rPr lang="es-ES" altLang="en-US" sz="2000" dirty="0">
                <a:ea typeface="ＭＳ Ｐゴシック" panose="020B0600070205080204" pitchFamily="34" charset="-128"/>
              </a:rPr>
              <a:t> –Tocar algo que tenga el virus SARS-2 y luego tocarse la boca, la nariz o los ojos</a:t>
            </a:r>
          </a:p>
          <a:p>
            <a:r>
              <a:rPr lang="es-ES" altLang="en-US" sz="2000" b="1" u="sng" dirty="0">
                <a:ea typeface="ＭＳ Ｐゴシック" panose="020B0600070205080204" pitchFamily="34" charset="-128"/>
              </a:rPr>
              <a:t>Otras rutas posibles</a:t>
            </a:r>
            <a:r>
              <a:rPr lang="es-ES" altLang="en-US" sz="2000" dirty="0">
                <a:ea typeface="ＭＳ Ｐゴシック" panose="020B0600070205080204" pitchFamily="34" charset="-128"/>
              </a:rPr>
              <a:t>: A través de materia fecal</a:t>
            </a:r>
          </a:p>
        </p:txBody>
      </p:sp>
      <p:sp>
        <p:nvSpPr>
          <p:cNvPr id="3" name="TextBox 2">
            <a:extLst>
              <a:ext uri="{FF2B5EF4-FFF2-40B4-BE49-F238E27FC236}">
                <a16:creationId xmlns:a16="http://schemas.microsoft.com/office/drawing/2014/main" id="{E7B26333-4D17-469A-92F5-7359F886ACC1}"/>
              </a:ext>
            </a:extLst>
          </p:cNvPr>
          <p:cNvSpPr txBox="1"/>
          <p:nvPr/>
        </p:nvSpPr>
        <p:spPr>
          <a:xfrm>
            <a:off x="457200" y="1752600"/>
            <a:ext cx="3314700" cy="1692771"/>
          </a:xfrm>
          <a:prstGeom prst="rect">
            <a:avLst/>
          </a:prstGeom>
          <a:noFill/>
        </p:spPr>
        <p:txBody>
          <a:bodyPr wrap="square" rtlCol="0">
            <a:spAutoFit/>
          </a:bodyPr>
          <a:lstStyle/>
          <a:p>
            <a:pPr>
              <a:buNone/>
            </a:pPr>
            <a:r>
              <a:rPr lang="es-ES" altLang="en-US" dirty="0"/>
              <a:t>El COVID-19 se propaga de persona a persona principalmente al toser, estornudar y posiblemente hablar y respirar</a:t>
            </a:r>
            <a:r>
              <a:rPr lang="es-ES" altLang="en-US" sz="2400" dirty="0"/>
              <a:t>. </a:t>
            </a:r>
            <a:endParaRPr lang="es-ES" sz="2400" dirty="0"/>
          </a:p>
        </p:txBody>
      </p:sp>
      <p:sp>
        <p:nvSpPr>
          <p:cNvPr id="31746" name="Title 1">
            <a:extLst>
              <a:ext uri="{FF2B5EF4-FFF2-40B4-BE49-F238E27FC236}">
                <a16:creationId xmlns:a16="http://schemas.microsoft.com/office/drawing/2014/main" id="{E4BF4A50-DD50-44E1-BAA4-6944760AFD44}"/>
              </a:ext>
            </a:extLst>
          </p:cNvPr>
          <p:cNvSpPr>
            <a:spLocks noGrp="1"/>
          </p:cNvSpPr>
          <p:nvPr>
            <p:ph type="title"/>
          </p:nvPr>
        </p:nvSpPr>
        <p:spPr>
          <a:xfrm>
            <a:off x="334617" y="959632"/>
            <a:ext cx="7696200" cy="1143000"/>
          </a:xfrm>
        </p:spPr>
        <p:txBody>
          <a:bodyPr/>
          <a:lstStyle/>
          <a:p>
            <a:r>
              <a:rPr lang="es-ES" altLang="en-US" dirty="0">
                <a:ea typeface="ＭＳ Ｐゴシック" panose="020B0600070205080204" pitchFamily="34" charset="-128"/>
              </a:rPr>
              <a:t>Transmisión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671BD0-5C77-4016-96B4-6CFC901D1AE5}"/>
              </a:ext>
            </a:extLst>
          </p:cNvPr>
          <p:cNvSpPr>
            <a:spLocks noGrp="1"/>
          </p:cNvSpPr>
          <p:nvPr>
            <p:ph type="title"/>
          </p:nvPr>
        </p:nvSpPr>
        <p:spPr/>
        <p:txBody>
          <a:bodyPr/>
          <a:lstStyle/>
          <a:p>
            <a:r>
              <a:rPr lang="es-ES" dirty="0"/>
              <a:t>Periodo de incubación</a:t>
            </a:r>
          </a:p>
        </p:txBody>
      </p:sp>
      <p:sp>
        <p:nvSpPr>
          <p:cNvPr id="6" name="Content Placeholder 5">
            <a:extLst>
              <a:ext uri="{FF2B5EF4-FFF2-40B4-BE49-F238E27FC236}">
                <a16:creationId xmlns:a16="http://schemas.microsoft.com/office/drawing/2014/main" id="{DB667D22-5BDE-4634-B6E7-4C5D6075F920}"/>
              </a:ext>
            </a:extLst>
          </p:cNvPr>
          <p:cNvSpPr>
            <a:spLocks noGrp="1"/>
          </p:cNvSpPr>
          <p:nvPr>
            <p:ph idx="1"/>
          </p:nvPr>
        </p:nvSpPr>
        <p:spPr/>
        <p:txBody>
          <a:bodyPr/>
          <a:lstStyle/>
          <a:p>
            <a:r>
              <a:rPr lang="es-ES" dirty="0"/>
              <a:t>El periodo de incubación es el tiempo entre la exposición a un virus y la aparición de síntomas. </a:t>
            </a:r>
          </a:p>
          <a:p>
            <a:r>
              <a:rPr lang="es-ES" dirty="0"/>
              <a:t>Con el COVID- 19 los síntomas pueden aparecer de 2 a 14 días después de la exposición.</a:t>
            </a:r>
          </a:p>
          <a:p>
            <a:r>
              <a:rPr lang="es-ES" dirty="0"/>
              <a:t>Las personas son más contagiosas cuando son más sintomáticas.</a:t>
            </a:r>
          </a:p>
          <a:p>
            <a:r>
              <a:rPr lang="es-ES" dirty="0"/>
              <a:t>Incertidumbres científicas: </a:t>
            </a:r>
          </a:p>
          <a:p>
            <a:pPr lvl="1"/>
            <a:r>
              <a:rPr lang="es-ES" dirty="0"/>
              <a:t>Las personas infectadas podrían ser contagiosas antes de desarrollar síntomas o incluso si nunca desarrollan síntomas.</a:t>
            </a:r>
          </a:p>
        </p:txBody>
      </p:sp>
      <p:sp>
        <p:nvSpPr>
          <p:cNvPr id="2" name="Slide Number Placeholder 1">
            <a:extLst>
              <a:ext uri="{FF2B5EF4-FFF2-40B4-BE49-F238E27FC236}">
                <a16:creationId xmlns:a16="http://schemas.microsoft.com/office/drawing/2014/main" id="{989DB3D2-B714-452C-BB06-8D2AE5F6484D}"/>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3805335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D4F42179-1FEA-4583-816D-595FA9B63705}"/>
              </a:ext>
            </a:extLst>
          </p:cNvPr>
          <p:cNvSpPr>
            <a:spLocks noGrp="1"/>
          </p:cNvSpPr>
          <p:nvPr>
            <p:ph type="title"/>
          </p:nvPr>
        </p:nvSpPr>
        <p:spPr/>
        <p:txBody>
          <a:bodyPr/>
          <a:lstStyle/>
          <a:p>
            <a:r>
              <a:rPr lang="es-ES" altLang="en-US" dirty="0">
                <a:ea typeface="ＭＳ Ｐゴシック" panose="020B0600070205080204" pitchFamily="34" charset="-128"/>
              </a:rPr>
              <a:t>El COVID-19 puede provocar síntomas de leves a severos</a:t>
            </a:r>
          </a:p>
        </p:txBody>
      </p:sp>
      <p:sp>
        <p:nvSpPr>
          <p:cNvPr id="33795" name="Content Placeholder 2">
            <a:extLst>
              <a:ext uri="{FF2B5EF4-FFF2-40B4-BE49-F238E27FC236}">
                <a16:creationId xmlns:a16="http://schemas.microsoft.com/office/drawing/2014/main" id="{4B726869-AA4E-44EA-932D-C6B1273EBC05}"/>
              </a:ext>
            </a:extLst>
          </p:cNvPr>
          <p:cNvSpPr>
            <a:spLocks noGrp="1"/>
          </p:cNvSpPr>
          <p:nvPr>
            <p:ph sz="half" idx="1"/>
          </p:nvPr>
        </p:nvSpPr>
        <p:spPr>
          <a:xfrm>
            <a:off x="685800" y="2220883"/>
            <a:ext cx="3810000" cy="3189317"/>
          </a:xfrm>
        </p:spPr>
        <p:txBody>
          <a:bodyPr/>
          <a:lstStyle/>
          <a:p>
            <a:pPr marL="0" indent="0">
              <a:buNone/>
            </a:pPr>
            <a:r>
              <a:rPr lang="es-ES" altLang="en-US" sz="2200" u="sng" dirty="0">
                <a:ea typeface="ＭＳ Ｐゴシック" panose="020B0600070205080204" pitchFamily="34" charset="-128"/>
              </a:rPr>
              <a:t>Los síntomas más comunes incluyen:</a:t>
            </a:r>
          </a:p>
          <a:p>
            <a:r>
              <a:rPr lang="es-ES" altLang="en-US" sz="2200" dirty="0">
                <a:ea typeface="ＭＳ Ｐゴシック" panose="020B0600070205080204" pitchFamily="34" charset="-128"/>
              </a:rPr>
              <a:t>Fiebre</a:t>
            </a:r>
          </a:p>
          <a:p>
            <a:r>
              <a:rPr lang="es-ES" altLang="en-US" sz="2200" dirty="0">
                <a:ea typeface="ＭＳ Ｐゴシック" panose="020B0600070205080204" pitchFamily="34" charset="-128"/>
              </a:rPr>
              <a:t>Tos</a:t>
            </a:r>
          </a:p>
          <a:p>
            <a:r>
              <a:rPr lang="es-ES" altLang="en-US" sz="2200" dirty="0">
                <a:ea typeface="ＭＳ Ｐゴシック" panose="020B0600070205080204" pitchFamily="34" charset="-128"/>
              </a:rPr>
              <a:t>Dificultad para respirar</a:t>
            </a:r>
          </a:p>
          <a:p>
            <a:pPr marL="0" indent="0">
              <a:buNone/>
            </a:pPr>
            <a:endParaRPr lang="en-US" altLang="en-US" sz="2200" dirty="0">
              <a:ea typeface="ＭＳ Ｐゴシック" panose="020B0600070205080204" pitchFamily="34" charset="-128"/>
            </a:endParaRPr>
          </a:p>
          <a:p>
            <a:pPr>
              <a:buFontTx/>
              <a:buNone/>
            </a:pPr>
            <a:endParaRPr lang="en-US" altLang="en-US" sz="2200" dirty="0">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C4C9DE8B-92BA-4F0D-B1C2-680B1F78C796}"/>
              </a:ext>
            </a:extLst>
          </p:cNvPr>
          <p:cNvSpPr>
            <a:spLocks noGrp="1"/>
          </p:cNvSpPr>
          <p:nvPr>
            <p:ph sz="half" idx="2"/>
          </p:nvPr>
        </p:nvSpPr>
        <p:spPr>
          <a:xfrm>
            <a:off x="4648200" y="2220883"/>
            <a:ext cx="4191000" cy="2902835"/>
          </a:xfrm>
        </p:spPr>
        <p:txBody>
          <a:bodyPr/>
          <a:lstStyle/>
          <a:p>
            <a:pPr marL="0" indent="0">
              <a:buNone/>
            </a:pPr>
            <a:r>
              <a:rPr lang="es-ES" altLang="en-US" sz="2200" u="sng" dirty="0">
                <a:ea typeface="ＭＳ Ｐゴシック" panose="020B0600070205080204" pitchFamily="34" charset="-128"/>
              </a:rPr>
              <a:t>Otros síntomas podrían incluir:</a:t>
            </a:r>
          </a:p>
          <a:p>
            <a:r>
              <a:rPr lang="es-ES" altLang="en-US" sz="2200" dirty="0">
                <a:ea typeface="ＭＳ Ｐゴシック" panose="020B0600070205080204" pitchFamily="34" charset="-128"/>
              </a:rPr>
              <a:t>Dolor de garganta</a:t>
            </a:r>
          </a:p>
          <a:p>
            <a:r>
              <a:rPr lang="es-ES" altLang="en-US" sz="2200" dirty="0">
                <a:ea typeface="ＭＳ Ｐゴシック" panose="020B0600070205080204" pitchFamily="34" charset="-128"/>
              </a:rPr>
              <a:t>Secreción o congestión nasal</a:t>
            </a:r>
          </a:p>
          <a:p>
            <a:r>
              <a:rPr lang="es-ES" altLang="en-US" sz="2200" dirty="0">
                <a:ea typeface="ＭＳ Ｐゴシック" panose="020B0600070205080204" pitchFamily="34" charset="-128"/>
              </a:rPr>
              <a:t>Dolores en el cuerpo</a:t>
            </a:r>
          </a:p>
          <a:p>
            <a:r>
              <a:rPr lang="es-ES" altLang="en-US" sz="2200" dirty="0">
                <a:ea typeface="ＭＳ Ｐゴシック" panose="020B0600070205080204" pitchFamily="34" charset="-128"/>
              </a:rPr>
              <a:t>Dolor de cabeza</a:t>
            </a:r>
          </a:p>
          <a:p>
            <a:r>
              <a:rPr lang="es-ES" altLang="en-US" sz="2200" dirty="0">
                <a:ea typeface="ＭＳ Ｐゴシック" panose="020B0600070205080204" pitchFamily="34" charset="-128"/>
              </a:rPr>
              <a:t>Escalofríos</a:t>
            </a:r>
          </a:p>
          <a:p>
            <a:r>
              <a:rPr lang="es-ES" altLang="en-US" sz="2200" dirty="0">
                <a:ea typeface="ＭＳ Ｐゴシック" panose="020B0600070205080204" pitchFamily="34" charset="-128"/>
              </a:rPr>
              <a:t>Fatiga</a:t>
            </a:r>
          </a:p>
          <a:p>
            <a:endParaRPr lang="en-US" sz="2200" dirty="0"/>
          </a:p>
        </p:txBody>
      </p:sp>
      <p:sp>
        <p:nvSpPr>
          <p:cNvPr id="5" name="Slide Number Placeholder 4">
            <a:extLst>
              <a:ext uri="{FF2B5EF4-FFF2-40B4-BE49-F238E27FC236}">
                <a16:creationId xmlns:a16="http://schemas.microsoft.com/office/drawing/2014/main" id="{9D926783-BEFF-4D9F-9F74-62997C39C442}"/>
              </a:ext>
            </a:extLst>
          </p:cNvPr>
          <p:cNvSpPr>
            <a:spLocks noGrp="1"/>
          </p:cNvSpPr>
          <p:nvPr>
            <p:ph type="sldNum" sz="quarter" idx="10"/>
          </p:nvPr>
        </p:nvSpPr>
        <p:spPr/>
        <p:txBody>
          <a:bodyPr/>
          <a:lstStyle/>
          <a:p>
            <a:fld id="{644431DD-724F-4159-B395-C12D4FF15CA8}" type="slidenum">
              <a:rPr lang="en-US" altLang="en-US" smtClean="0"/>
              <a:pPr/>
              <a:t>16</a:t>
            </a:fld>
            <a:endParaRPr lang="en-US" altLang="en-US" dirty="0"/>
          </a:p>
        </p:txBody>
      </p:sp>
    </p:spTree>
    <p:extLst>
      <p:ext uri="{BB962C8B-B14F-4D97-AF65-F5344CB8AC3E}">
        <p14:creationId xmlns:p14="http://schemas.microsoft.com/office/powerpoint/2010/main" val="4112047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74EC46-1244-4964-A9DA-8D2A898F65FC}"/>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
        <p:nvSpPr>
          <p:cNvPr id="3" name="Content Placeholder 2">
            <a:extLst>
              <a:ext uri="{FF2B5EF4-FFF2-40B4-BE49-F238E27FC236}">
                <a16:creationId xmlns:a16="http://schemas.microsoft.com/office/drawing/2014/main" id="{9903E02D-FCC6-4D2E-B9B7-F0D47A7CD5D4}"/>
              </a:ext>
            </a:extLst>
          </p:cNvPr>
          <p:cNvSpPr>
            <a:spLocks noGrp="1"/>
          </p:cNvSpPr>
          <p:nvPr>
            <p:ph idx="1"/>
          </p:nvPr>
        </p:nvSpPr>
        <p:spPr/>
        <p:txBody>
          <a:bodyPr/>
          <a:lstStyle/>
          <a:p>
            <a:r>
              <a:rPr lang="es-ES" dirty="0"/>
              <a:t>La mayor parte de la gente tendrá síntomas leves y debe recuperarse en casa y </a:t>
            </a:r>
            <a:r>
              <a:rPr lang="es-ES" b="1" dirty="0"/>
              <a:t>NO</a:t>
            </a:r>
            <a:r>
              <a:rPr lang="es-ES" dirty="0"/>
              <a:t> acudir al hospital o a la sala de emergencia.</a:t>
            </a:r>
          </a:p>
          <a:p>
            <a:r>
              <a:rPr lang="es-ES" dirty="0"/>
              <a:t>Busque atención médica de inmediato si tiene:</a:t>
            </a:r>
          </a:p>
          <a:p>
            <a:pPr lvl="1"/>
            <a:r>
              <a:rPr lang="es-ES" dirty="0"/>
              <a:t>Dificultad para respirar o falta de aliento.</a:t>
            </a:r>
          </a:p>
          <a:p>
            <a:pPr lvl="1"/>
            <a:r>
              <a:rPr lang="es-ES" dirty="0"/>
              <a:t>Dolor persistente o presión en el pecho.</a:t>
            </a:r>
          </a:p>
          <a:p>
            <a:pPr lvl="1"/>
            <a:r>
              <a:rPr lang="es-ES" dirty="0"/>
              <a:t>Confusión o letargo (somnolencia).</a:t>
            </a:r>
          </a:p>
          <a:p>
            <a:pPr lvl="1"/>
            <a:r>
              <a:rPr lang="es-ES" dirty="0"/>
              <a:t>Labios o cara morados.</a:t>
            </a:r>
          </a:p>
          <a:p>
            <a:endParaRPr lang="en-US" dirty="0"/>
          </a:p>
        </p:txBody>
      </p:sp>
      <p:pic>
        <p:nvPicPr>
          <p:cNvPr id="8" name="Picture 7" descr="sign outside a hospital that says stop">
            <a:extLst>
              <a:ext uri="{FF2B5EF4-FFF2-40B4-BE49-F238E27FC236}">
                <a16:creationId xmlns:a16="http://schemas.microsoft.com/office/drawing/2014/main" id="{A748B552-ECD9-43C4-B4FF-77A998A7E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3581400"/>
            <a:ext cx="2295525" cy="2295525"/>
          </a:xfrm>
          <a:prstGeom prst="rect">
            <a:avLst/>
          </a:prstGeom>
        </p:spPr>
      </p:pic>
      <p:sp>
        <p:nvSpPr>
          <p:cNvPr id="2" name="Title 1">
            <a:extLst>
              <a:ext uri="{FF2B5EF4-FFF2-40B4-BE49-F238E27FC236}">
                <a16:creationId xmlns:a16="http://schemas.microsoft.com/office/drawing/2014/main" id="{475D5F2E-7BBC-40EA-BE1C-790BDD851600}"/>
              </a:ext>
            </a:extLst>
          </p:cNvPr>
          <p:cNvSpPr>
            <a:spLocks noGrp="1"/>
          </p:cNvSpPr>
          <p:nvPr>
            <p:ph type="title"/>
          </p:nvPr>
        </p:nvSpPr>
        <p:spPr/>
        <p:txBody>
          <a:bodyPr/>
          <a:lstStyle/>
          <a:p>
            <a:pPr algn="ctr"/>
            <a:r>
              <a:rPr lang="es-ES" dirty="0"/>
              <a:t>Síntomas graves – señales de advertencia de emergencia para el COVID-19</a:t>
            </a:r>
          </a:p>
        </p:txBody>
      </p:sp>
    </p:spTree>
    <p:extLst>
      <p:ext uri="{BB962C8B-B14F-4D97-AF65-F5344CB8AC3E}">
        <p14:creationId xmlns:p14="http://schemas.microsoft.com/office/powerpoint/2010/main" val="1284046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3BAD099-B316-EE4F-B71B-465B9CC7DC4E}" type="slidenum">
              <a:rPr lang="en-US" smtClean="0"/>
              <a:pPr>
                <a:defRPr/>
              </a:pPr>
              <a:t>18</a:t>
            </a:fld>
            <a:r>
              <a:rPr lang="en-US" dirty="0"/>
              <a:t> </a:t>
            </a:r>
          </a:p>
        </p:txBody>
      </p:sp>
      <p:sp>
        <p:nvSpPr>
          <p:cNvPr id="3" name="Content Placeholder 2"/>
          <p:cNvSpPr>
            <a:spLocks noGrp="1"/>
          </p:cNvSpPr>
          <p:nvPr>
            <p:ph idx="1"/>
          </p:nvPr>
        </p:nvSpPr>
        <p:spPr>
          <a:noFill/>
        </p:spPr>
        <p:txBody>
          <a:bodyPr/>
          <a:lstStyle/>
          <a:p>
            <a:pPr marL="342900" indent="-342900">
              <a:buFont typeface="Arial" panose="020B0604020202020204" pitchFamily="34" charset="0"/>
              <a:buChar char="•"/>
            </a:pPr>
            <a:r>
              <a:rPr lang="es-ES" sz="2400" dirty="0"/>
              <a:t>Una persona que muestra signos o síntomas </a:t>
            </a:r>
            <a:r>
              <a:rPr lang="es-ES" b="1" dirty="0"/>
              <a:t>y</a:t>
            </a:r>
            <a:r>
              <a:rPr lang="es-ES" sz="2400" dirty="0"/>
              <a:t> tiene factores de riesgo potencial como sigue:</a:t>
            </a:r>
          </a:p>
          <a:p>
            <a:endParaRPr lang="en-US" dirty="0"/>
          </a:p>
          <a:p>
            <a:endParaRPr lang="en-US" dirty="0"/>
          </a:p>
        </p:txBody>
      </p:sp>
      <p:graphicFrame>
        <p:nvGraphicFramePr>
          <p:cNvPr id="5" name="Diagram 4" descr="&quot;&quot;"/>
          <p:cNvGraphicFramePr/>
          <p:nvPr>
            <p:extLst>
              <p:ext uri="{D42A27DB-BD31-4B8C-83A1-F6EECF244321}">
                <p14:modId xmlns:p14="http://schemas.microsoft.com/office/powerpoint/2010/main" val="1172942187"/>
              </p:ext>
            </p:extLst>
          </p:nvPr>
        </p:nvGraphicFramePr>
        <p:xfrm>
          <a:off x="1219200" y="2285845"/>
          <a:ext cx="6858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s-ES" dirty="0"/>
              <a:t>¿Qué es una persona bajo investigación?</a:t>
            </a:r>
          </a:p>
        </p:txBody>
      </p:sp>
    </p:spTree>
    <p:extLst>
      <p:ext uri="{BB962C8B-B14F-4D97-AF65-F5344CB8AC3E}">
        <p14:creationId xmlns:p14="http://schemas.microsoft.com/office/powerpoint/2010/main" val="4159653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63BAD099-B316-EE4F-B71B-465B9CC7DC4E}" type="slidenum">
              <a:rPr lang="en-US" smtClean="0"/>
              <a:pPr>
                <a:defRPr/>
              </a:pPr>
              <a:t>19</a:t>
            </a:fld>
            <a:r>
              <a:rPr lang="en-US" dirty="0"/>
              <a:t> </a:t>
            </a:r>
          </a:p>
        </p:txBody>
      </p:sp>
      <p:sp>
        <p:nvSpPr>
          <p:cNvPr id="3" name="Content Placeholder 2"/>
          <p:cNvSpPr>
            <a:spLocks noGrp="1"/>
          </p:cNvSpPr>
          <p:nvPr>
            <p:ph idx="1"/>
          </p:nvPr>
        </p:nvSpPr>
        <p:spPr>
          <a:xfrm>
            <a:off x="304800" y="2057400"/>
            <a:ext cx="8610600" cy="4419600"/>
          </a:xfrm>
        </p:spPr>
        <p:txBody>
          <a:bodyPr/>
          <a:lstStyle/>
          <a:p>
            <a:pPr marL="0" indent="0">
              <a:buNone/>
            </a:pPr>
            <a:r>
              <a:rPr lang="es-NI" dirty="0"/>
              <a:t>Un caso confirmado es un caso sospechoso con evidencia de infección por el virus SARS CoV-2 diagnosticada confirmada por un laboratorio.</a:t>
            </a:r>
          </a:p>
          <a:p>
            <a:endParaRPr lang="en-US" dirty="0"/>
          </a:p>
        </p:txBody>
      </p:sp>
      <p:pic>
        <p:nvPicPr>
          <p:cNvPr id="6" name="Picture 5" descr="COVID-19 testing kit">
            <a:extLst>
              <a:ext uri="{FF2B5EF4-FFF2-40B4-BE49-F238E27FC236}">
                <a16:creationId xmlns:a16="http://schemas.microsoft.com/office/drawing/2014/main" id="{AECA3558-3B8F-417D-8F35-4C8B5A147D82}"/>
              </a:ext>
            </a:extLst>
          </p:cNvPr>
          <p:cNvPicPr>
            <a:picLocks noChangeAspect="1"/>
          </p:cNvPicPr>
          <p:nvPr/>
        </p:nvPicPr>
        <p:blipFill>
          <a:blip r:embed="rId3" cstate="print"/>
          <a:stretch>
            <a:fillRect/>
          </a:stretch>
        </p:blipFill>
        <p:spPr>
          <a:xfrm>
            <a:off x="2356541" y="3429000"/>
            <a:ext cx="3657600" cy="2439619"/>
          </a:xfrm>
          <a:prstGeom prst="rect">
            <a:avLst/>
          </a:prstGeom>
        </p:spPr>
      </p:pic>
      <p:sp>
        <p:nvSpPr>
          <p:cNvPr id="7" name="TextBox 6">
            <a:extLst>
              <a:ext uri="{FF2B5EF4-FFF2-40B4-BE49-F238E27FC236}">
                <a16:creationId xmlns:a16="http://schemas.microsoft.com/office/drawing/2014/main" id="{DE922FE5-E2B1-4F4D-BA96-BA459D698DD4}"/>
              </a:ext>
            </a:extLst>
          </p:cNvPr>
          <p:cNvSpPr txBox="1"/>
          <p:nvPr/>
        </p:nvSpPr>
        <p:spPr>
          <a:xfrm>
            <a:off x="2198482" y="6034310"/>
            <a:ext cx="5363520" cy="276999"/>
          </a:xfrm>
          <a:prstGeom prst="rect">
            <a:avLst/>
          </a:prstGeom>
          <a:noFill/>
        </p:spPr>
        <p:txBody>
          <a:bodyPr wrap="none" rtlCol="0">
            <a:spAutoFit/>
          </a:bodyPr>
          <a:lstStyle/>
          <a:p>
            <a:pPr>
              <a:buNone/>
            </a:pPr>
            <a:r>
              <a:rPr lang="es-NI" sz="1200" dirty="0"/>
              <a:t>Centros para el Control y la Prevención de Enfermedades de EE.UU. vía AP</a:t>
            </a:r>
          </a:p>
        </p:txBody>
      </p:sp>
      <p:sp>
        <p:nvSpPr>
          <p:cNvPr id="2" name="Title 1"/>
          <p:cNvSpPr>
            <a:spLocks noGrp="1"/>
          </p:cNvSpPr>
          <p:nvPr>
            <p:ph type="title"/>
          </p:nvPr>
        </p:nvSpPr>
        <p:spPr/>
        <p:txBody>
          <a:bodyPr/>
          <a:lstStyle/>
          <a:p>
            <a:r>
              <a:rPr lang="es-NI" dirty="0"/>
              <a:t>Caso confirmado</a:t>
            </a:r>
          </a:p>
        </p:txBody>
      </p:sp>
    </p:spTree>
    <p:extLst>
      <p:ext uri="{BB962C8B-B14F-4D97-AF65-F5344CB8AC3E}">
        <p14:creationId xmlns:p14="http://schemas.microsoft.com/office/powerpoint/2010/main" val="4242686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D6BA-503D-461C-9DC6-A6A0CA2B6C8E}"/>
              </a:ext>
            </a:extLst>
          </p:cNvPr>
          <p:cNvSpPr>
            <a:spLocks noGrp="1"/>
          </p:cNvSpPr>
          <p:nvPr>
            <p:ph type="title"/>
          </p:nvPr>
        </p:nvSpPr>
        <p:spPr>
          <a:xfrm>
            <a:off x="228600" y="1295400"/>
            <a:ext cx="8686800" cy="914400"/>
          </a:xfrm>
        </p:spPr>
        <p:txBody>
          <a:bodyPr/>
          <a:lstStyle/>
          <a:p>
            <a:pPr algn="ctr"/>
            <a:r>
              <a:rPr lang="es-NI" dirty="0"/>
              <a:t>¿Cuánto tiempo sobrevive el SARS-CoV-2 fuera del organismo?</a:t>
            </a:r>
          </a:p>
        </p:txBody>
      </p:sp>
      <p:sp>
        <p:nvSpPr>
          <p:cNvPr id="3" name="Content Placeholder 2">
            <a:extLst>
              <a:ext uri="{FF2B5EF4-FFF2-40B4-BE49-F238E27FC236}">
                <a16:creationId xmlns:a16="http://schemas.microsoft.com/office/drawing/2014/main" id="{E32EBD4A-65A5-4BCB-9FEA-F6C15C6AA0C6}"/>
              </a:ext>
            </a:extLst>
          </p:cNvPr>
          <p:cNvSpPr>
            <a:spLocks noGrp="1"/>
          </p:cNvSpPr>
          <p:nvPr>
            <p:ph idx="1"/>
          </p:nvPr>
        </p:nvSpPr>
        <p:spPr/>
        <p:txBody>
          <a:bodyPr/>
          <a:lstStyle/>
          <a:p>
            <a:endParaRPr lang="en-US" dirty="0"/>
          </a:p>
          <a:p>
            <a:r>
              <a:rPr lang="es-NI" dirty="0"/>
              <a:t>Todavía no está claro cuánto tiempo puede vivir el coronavirus en las superficies, pero parece comportarse como otros coronavirus.</a:t>
            </a:r>
          </a:p>
          <a:p>
            <a:pPr lvl="1"/>
            <a:r>
              <a:rPr lang="es-NI" dirty="0"/>
              <a:t>Los virus pueden permanecer en las superficies por unas cuantas horas y hasta varios días, según las condiciones y el tipo de superficie.</a:t>
            </a:r>
          </a:p>
          <a:p>
            <a:r>
              <a:rPr lang="es-NI" dirty="0"/>
              <a:t>Es probable que pueda eliminarse con un desinfectante sencillo como los que aparecen esta la lista registrada de la EPA: </a:t>
            </a:r>
          </a:p>
          <a:p>
            <a:pPr marL="0" indent="0" algn="ctr">
              <a:buNone/>
            </a:pPr>
            <a:r>
              <a:rPr lang="es-NI" dirty="0">
                <a:hlinkClick r:id="rId3"/>
              </a:rPr>
              <a:t>https://www.epa.gov/pesticide-registration/list-n-disinfectants-use-against-sars-cov-2</a:t>
            </a:r>
            <a:endParaRPr lang="es-NI" dirty="0"/>
          </a:p>
          <a:p>
            <a:endParaRPr lang="en-US" dirty="0"/>
          </a:p>
          <a:p>
            <a:endParaRPr lang="en-US" dirty="0"/>
          </a:p>
          <a:p>
            <a:endParaRPr lang="en-US" dirty="0"/>
          </a:p>
          <a:p>
            <a:pPr marL="0" indent="0">
              <a:buNone/>
            </a:pPr>
            <a:endParaRPr lang="en-US" dirty="0"/>
          </a:p>
          <a:p>
            <a:pPr marL="0" indent="0">
              <a:buNone/>
            </a:pPr>
            <a:r>
              <a:rPr lang="es-NI" dirty="0"/>
              <a:t>Se están haciendo investigaciones actualmente para aprender más.</a:t>
            </a:r>
          </a:p>
        </p:txBody>
      </p:sp>
      <p:sp>
        <p:nvSpPr>
          <p:cNvPr id="4" name="Slide Number Placeholder 3">
            <a:extLst>
              <a:ext uri="{FF2B5EF4-FFF2-40B4-BE49-F238E27FC236}">
                <a16:creationId xmlns:a16="http://schemas.microsoft.com/office/drawing/2014/main" id="{1C93B08B-673C-40A8-846C-40DA875A3017}"/>
              </a:ext>
            </a:extLst>
          </p:cNvPr>
          <p:cNvSpPr>
            <a:spLocks noGrp="1"/>
          </p:cNvSpPr>
          <p:nvPr>
            <p:ph type="sldNum" sz="quarter" idx="10"/>
          </p:nvPr>
        </p:nvSpPr>
        <p:spPr/>
        <p:txBody>
          <a:bodyPr/>
          <a:lstStyle/>
          <a:p>
            <a:fld id="{E4D25CCA-84D6-4E84-B1C7-B334DD86A6AB}" type="slidenum">
              <a:rPr lang="en-US" altLang="en-US" smtClean="0"/>
              <a:pPr/>
              <a:t>20</a:t>
            </a:fld>
            <a:endParaRPr lang="en-US" altLang="en-US" dirty="0"/>
          </a:p>
        </p:txBody>
      </p:sp>
    </p:spTree>
    <p:extLst>
      <p:ext uri="{BB962C8B-B14F-4D97-AF65-F5344CB8AC3E}">
        <p14:creationId xmlns:p14="http://schemas.microsoft.com/office/powerpoint/2010/main" val="1876565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D92E5A-A29A-4871-8F21-2C2E89AA3B77}"/>
              </a:ext>
            </a:extLst>
          </p:cNvPr>
          <p:cNvSpPr>
            <a:spLocks noGrp="1"/>
          </p:cNvSpPr>
          <p:nvPr>
            <p:ph type="sldNum" sz="quarter" idx="10"/>
          </p:nvPr>
        </p:nvSpPr>
        <p:spPr/>
        <p:txBody>
          <a:bodyPr/>
          <a:lstStyle/>
          <a:p>
            <a:fld id="{E4D25CCA-84D6-4E84-B1C7-B334DD86A6AB}" type="slidenum">
              <a:rPr lang="en-US" altLang="en-US" smtClean="0"/>
              <a:pPr/>
              <a:t>21</a:t>
            </a:fld>
            <a:endParaRPr lang="en-US" altLang="en-US" dirty="0"/>
          </a:p>
        </p:txBody>
      </p:sp>
      <p:sp>
        <p:nvSpPr>
          <p:cNvPr id="3" name="Rectangle 2" descr="&quot;&quot;">
            <a:extLst>
              <a:ext uri="{FF2B5EF4-FFF2-40B4-BE49-F238E27FC236}">
                <a16:creationId xmlns:a16="http://schemas.microsoft.com/office/drawing/2014/main" id="{DBAE75B0-68F2-41BC-A8FF-1F6D3672EC37}"/>
              </a:ext>
            </a:extLst>
          </p:cNvPr>
          <p:cNvSpPr/>
          <p:nvPr/>
        </p:nvSpPr>
        <p:spPr bwMode="auto">
          <a:xfrm>
            <a:off x="533400" y="4800600"/>
            <a:ext cx="8382000" cy="1371600"/>
          </a:xfrm>
          <a:prstGeom prst="rect">
            <a:avLst/>
          </a:prstGeom>
          <a:solidFill>
            <a:schemeClr val="bg1">
              <a:lumMod val="85000"/>
            </a:schemeClr>
          </a:solidFill>
          <a:ln>
            <a:noFill/>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en-US" sz="2000" b="0" i="0" u="none" strike="noStrike" cap="none" normalizeH="0" baseline="0" dirty="0">
              <a:ln>
                <a:noFill/>
              </a:ln>
              <a:solidFill>
                <a:schemeClr val="tx1"/>
              </a:solidFill>
              <a:effectLst/>
              <a:latin typeface="Arial" charset="0"/>
              <a:ea typeface="ＭＳ Ｐゴシック" pitchFamily="48" charset="-128"/>
            </a:endParaRPr>
          </a:p>
        </p:txBody>
      </p:sp>
      <p:sp>
        <p:nvSpPr>
          <p:cNvPr id="35843" name="Content Placeholder 2">
            <a:extLst>
              <a:ext uri="{FF2B5EF4-FFF2-40B4-BE49-F238E27FC236}">
                <a16:creationId xmlns:a16="http://schemas.microsoft.com/office/drawing/2014/main" id="{35A07603-49A7-4713-B837-19FBABE07279}"/>
              </a:ext>
            </a:extLst>
          </p:cNvPr>
          <p:cNvSpPr>
            <a:spLocks noGrp="1"/>
          </p:cNvSpPr>
          <p:nvPr>
            <p:ph idx="1"/>
          </p:nvPr>
        </p:nvSpPr>
        <p:spPr>
          <a:xfrm>
            <a:off x="457200" y="2057400"/>
            <a:ext cx="8458200" cy="2743201"/>
          </a:xfrm>
        </p:spPr>
        <p:txBody>
          <a:bodyPr/>
          <a:lstStyle/>
          <a:p>
            <a:pPr marL="0" indent="0">
              <a:buNone/>
            </a:pPr>
            <a:r>
              <a:rPr lang="es-NI" altLang="en-US" dirty="0">
                <a:ea typeface="ＭＳ Ｐゴシック" panose="020B0600070205080204" pitchFamily="34" charset="-128"/>
              </a:rPr>
              <a:t>El COVID-19 constituye un mayor riesgo de convertirse en una enfermedad grave para las personas que padecen de condiciones de salud preexistentes:</a:t>
            </a:r>
          </a:p>
          <a:p>
            <a:r>
              <a:rPr lang="es-NI" altLang="en-US" sz="2200" dirty="0">
                <a:ea typeface="ＭＳ Ｐゴシック" panose="020B0600070205080204" pitchFamily="34" charset="-128"/>
              </a:rPr>
              <a:t>Enfermedades del corazón</a:t>
            </a:r>
          </a:p>
          <a:p>
            <a:r>
              <a:rPr lang="es-NI" altLang="en-US" sz="2200" dirty="0">
                <a:ea typeface="ＭＳ Ｐゴシック" panose="020B0600070205080204" pitchFamily="34" charset="-128"/>
              </a:rPr>
              <a:t>Enfermedades pulmonares como asma</a:t>
            </a:r>
          </a:p>
          <a:p>
            <a:r>
              <a:rPr lang="es-NI" altLang="en-US" sz="2200" dirty="0">
                <a:ea typeface="ＭＳ Ｐゴシック" panose="020B0600070205080204" pitchFamily="34" charset="-128"/>
              </a:rPr>
              <a:t>Diabetes</a:t>
            </a:r>
          </a:p>
          <a:p>
            <a:r>
              <a:rPr lang="es-NI" altLang="en-US" sz="2200" dirty="0">
                <a:ea typeface="ＭＳ Ｐゴシック" panose="020B0600070205080204" pitchFamily="34" charset="-128"/>
              </a:rPr>
              <a:t>Sistemas inmunitarios debilitados</a:t>
            </a:r>
          </a:p>
          <a:p>
            <a:pPr marL="0" indent="0" algn="ctr">
              <a:buNone/>
            </a:pPr>
            <a:endParaRPr lang="es-NI" altLang="en-US" sz="2000" dirty="0">
              <a:ea typeface="ＭＳ Ｐゴシック" panose="020B0600070205080204" pitchFamily="34" charset="-128"/>
            </a:endParaRPr>
          </a:p>
          <a:p>
            <a:pPr marL="0" indent="0" algn="ctr">
              <a:buNone/>
            </a:pPr>
            <a:r>
              <a:rPr lang="es-NI" altLang="en-US" sz="2000" dirty="0">
                <a:ea typeface="ＭＳ Ｐゴシック" panose="020B0600070205080204" pitchFamily="34" charset="-128"/>
              </a:rPr>
              <a:t>Los adultos mayores tienen tasas más altas de enfermedad grave por el COVID-19. Entre los niños y los adultos más jóvenes, ha habido menos enfermedades graves y menos muertes. Debido a que el COVID-19 es una enfermedad nueva existen muchas interrogantes científicas como el impacto sobre las mujeres embarazadas y sus fetos. </a:t>
            </a:r>
            <a:endParaRPr lang="es-NI" altLang="en-US" dirty="0">
              <a:ea typeface="ＭＳ Ｐゴシック" panose="020B0600070205080204" pitchFamily="34" charset="-128"/>
            </a:endParaRPr>
          </a:p>
        </p:txBody>
      </p:sp>
      <p:sp>
        <p:nvSpPr>
          <p:cNvPr id="35842" name="Title 1">
            <a:extLst>
              <a:ext uri="{FF2B5EF4-FFF2-40B4-BE49-F238E27FC236}">
                <a16:creationId xmlns:a16="http://schemas.microsoft.com/office/drawing/2014/main" id="{08D960B2-E7AD-4DD0-8504-C0A93560FB94}"/>
              </a:ext>
            </a:extLst>
          </p:cNvPr>
          <p:cNvSpPr>
            <a:spLocks noGrp="1"/>
          </p:cNvSpPr>
          <p:nvPr>
            <p:ph type="title"/>
          </p:nvPr>
        </p:nvSpPr>
        <p:spPr/>
        <p:txBody>
          <a:bodyPr/>
          <a:lstStyle/>
          <a:p>
            <a:r>
              <a:rPr lang="es-NI" altLang="en-US" dirty="0">
                <a:ea typeface="ＭＳ Ｐゴシック" panose="020B0600070205080204" pitchFamily="34" charset="-128"/>
              </a:rPr>
              <a:t>Mayor riesgo de convertirse en enfermedad grave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D00351-61AF-4452-B093-56F871F37D3A}"/>
              </a:ext>
            </a:extLst>
          </p:cNvPr>
          <p:cNvSpPr>
            <a:spLocks noGrp="1"/>
          </p:cNvSpPr>
          <p:nvPr>
            <p:ph type="sldNum" sz="quarter" idx="10"/>
          </p:nvPr>
        </p:nvSpPr>
        <p:spPr/>
        <p:txBody>
          <a:bodyPr/>
          <a:lstStyle/>
          <a:p>
            <a:fld id="{E4D25CCA-84D6-4E84-B1C7-B334DD86A6AB}" type="slidenum">
              <a:rPr lang="en-US" altLang="en-US" smtClean="0"/>
              <a:pPr/>
              <a:t>22</a:t>
            </a:fld>
            <a:endParaRPr lang="en-US" altLang="en-US" dirty="0"/>
          </a:p>
        </p:txBody>
      </p:sp>
      <p:graphicFrame>
        <p:nvGraphicFramePr>
          <p:cNvPr id="5" name="Table 5" descr="&quot;&quot;">
            <a:extLst>
              <a:ext uri="{FF2B5EF4-FFF2-40B4-BE49-F238E27FC236}">
                <a16:creationId xmlns:a16="http://schemas.microsoft.com/office/drawing/2014/main" id="{86128B7C-6914-40CE-8C88-7EC620002F21}"/>
              </a:ext>
            </a:extLst>
          </p:cNvPr>
          <p:cNvGraphicFramePr>
            <a:graphicFrameLocks noGrp="1"/>
          </p:cNvGraphicFramePr>
          <p:nvPr>
            <p:ph idx="1"/>
            <p:extLst>
              <p:ext uri="{D42A27DB-BD31-4B8C-83A1-F6EECF244321}">
                <p14:modId xmlns:p14="http://schemas.microsoft.com/office/powerpoint/2010/main" val="1305768634"/>
              </p:ext>
            </p:extLst>
          </p:nvPr>
        </p:nvGraphicFramePr>
        <p:xfrm>
          <a:off x="228600" y="2057400"/>
          <a:ext cx="8686800" cy="2763520"/>
        </p:xfrm>
        <a:graphic>
          <a:graphicData uri="http://schemas.openxmlformats.org/drawingml/2006/table">
            <a:tbl>
              <a:tblPr firstRow="1" bandRow="1">
                <a:tableStyleId>{073A0DAA-6AF3-43AB-8588-CEC1D06C72B9}</a:tableStyleId>
              </a:tblPr>
              <a:tblGrid>
                <a:gridCol w="2171700">
                  <a:extLst>
                    <a:ext uri="{9D8B030D-6E8A-4147-A177-3AD203B41FA5}">
                      <a16:colId xmlns:a16="http://schemas.microsoft.com/office/drawing/2014/main" val="3422034504"/>
                    </a:ext>
                  </a:extLst>
                </a:gridCol>
                <a:gridCol w="2171700">
                  <a:extLst>
                    <a:ext uri="{9D8B030D-6E8A-4147-A177-3AD203B41FA5}">
                      <a16:colId xmlns:a16="http://schemas.microsoft.com/office/drawing/2014/main" val="3230609029"/>
                    </a:ext>
                  </a:extLst>
                </a:gridCol>
                <a:gridCol w="2171700">
                  <a:extLst>
                    <a:ext uri="{9D8B030D-6E8A-4147-A177-3AD203B41FA5}">
                      <a16:colId xmlns:a16="http://schemas.microsoft.com/office/drawing/2014/main" val="4002833314"/>
                    </a:ext>
                  </a:extLst>
                </a:gridCol>
                <a:gridCol w="2171700">
                  <a:extLst>
                    <a:ext uri="{9D8B030D-6E8A-4147-A177-3AD203B41FA5}">
                      <a16:colId xmlns:a16="http://schemas.microsoft.com/office/drawing/2014/main" val="3668063878"/>
                    </a:ext>
                  </a:extLst>
                </a:gridCol>
              </a:tblGrid>
              <a:tr h="370840">
                <a:tc>
                  <a:txBody>
                    <a:bodyPr/>
                    <a:lstStyle/>
                    <a:p>
                      <a:endParaRPr lang="en-US" dirty="0"/>
                    </a:p>
                  </a:txBody>
                  <a:tcPr/>
                </a:tc>
                <a:tc>
                  <a:txBody>
                    <a:bodyPr/>
                    <a:lstStyle/>
                    <a:p>
                      <a:r>
                        <a:rPr lang="en-US" dirty="0"/>
                        <a:t>SARS 1, 5/7/2003</a:t>
                      </a:r>
                    </a:p>
                  </a:txBody>
                  <a:tcPr/>
                </a:tc>
                <a:tc>
                  <a:txBody>
                    <a:bodyPr/>
                    <a:lstStyle/>
                    <a:p>
                      <a:r>
                        <a:rPr lang="en-US" dirty="0"/>
                        <a:t>MERS, </a:t>
                      </a:r>
                      <a:r>
                        <a:rPr lang="es-NI" noProof="0" dirty="0"/>
                        <a:t>actualmente</a:t>
                      </a:r>
                    </a:p>
                  </a:txBody>
                  <a:tcPr/>
                </a:tc>
                <a:tc>
                  <a:txBody>
                    <a:bodyPr/>
                    <a:lstStyle/>
                    <a:p>
                      <a:r>
                        <a:rPr lang="en-US" dirty="0">
                          <a:solidFill>
                            <a:schemeClr val="bg1"/>
                          </a:solidFill>
                        </a:rPr>
                        <a:t>SARS 2, </a:t>
                      </a:r>
                      <a:r>
                        <a:rPr lang="es-NI" noProof="0" dirty="0"/>
                        <a:t>actualmente</a:t>
                      </a:r>
                      <a:endParaRPr lang="es-NI" noProof="0" dirty="0">
                        <a:solidFill>
                          <a:schemeClr val="bg1"/>
                        </a:solidFill>
                      </a:endParaRPr>
                    </a:p>
                  </a:txBody>
                  <a:tcPr/>
                </a:tc>
                <a:extLst>
                  <a:ext uri="{0D108BD9-81ED-4DB2-BD59-A6C34878D82A}">
                    <a16:rowId xmlns:a16="http://schemas.microsoft.com/office/drawing/2014/main" val="4223568688"/>
                  </a:ext>
                </a:extLst>
              </a:tr>
              <a:tr h="370840">
                <a:tc>
                  <a:txBody>
                    <a:bodyPr/>
                    <a:lstStyle/>
                    <a:p>
                      <a:r>
                        <a:rPr lang="es-NI" noProof="0"/>
                        <a:t># de casos</a:t>
                      </a:r>
                    </a:p>
                  </a:txBody>
                  <a:tcPr/>
                </a:tc>
                <a:tc>
                  <a:txBody>
                    <a:bodyPr/>
                    <a:lstStyle/>
                    <a:p>
                      <a:r>
                        <a:rPr lang="es-NI" noProof="0"/>
                        <a:t>8,422</a:t>
                      </a:r>
                    </a:p>
                  </a:txBody>
                  <a:tcPr/>
                </a:tc>
                <a:tc>
                  <a:txBody>
                    <a:bodyPr/>
                    <a:lstStyle/>
                    <a:p>
                      <a:r>
                        <a:rPr lang="es-NI" noProof="0"/>
                        <a:t>2,494</a:t>
                      </a:r>
                    </a:p>
                  </a:txBody>
                  <a:tcPr/>
                </a:tc>
                <a:tc>
                  <a:txBody>
                    <a:bodyPr/>
                    <a:lstStyle/>
                    <a:p>
                      <a:r>
                        <a:rPr lang="es-NI" noProof="0">
                          <a:solidFill>
                            <a:srgbClr val="C00000"/>
                          </a:solidFill>
                        </a:rPr>
                        <a:t>196,106</a:t>
                      </a:r>
                    </a:p>
                  </a:txBody>
                  <a:tcPr/>
                </a:tc>
                <a:extLst>
                  <a:ext uri="{0D108BD9-81ED-4DB2-BD59-A6C34878D82A}">
                    <a16:rowId xmlns:a16="http://schemas.microsoft.com/office/drawing/2014/main" val="3209901795"/>
                  </a:ext>
                </a:extLst>
              </a:tr>
              <a:tr h="370840">
                <a:tc>
                  <a:txBody>
                    <a:bodyPr/>
                    <a:lstStyle/>
                    <a:p>
                      <a:r>
                        <a:rPr lang="es-NI" noProof="0"/>
                        <a:t>Muertes</a:t>
                      </a:r>
                    </a:p>
                  </a:txBody>
                  <a:tcPr/>
                </a:tc>
                <a:tc>
                  <a:txBody>
                    <a:bodyPr/>
                    <a:lstStyle/>
                    <a:p>
                      <a:r>
                        <a:rPr lang="es-NI" noProof="0" dirty="0"/>
                        <a:t>916</a:t>
                      </a:r>
                    </a:p>
                  </a:txBody>
                  <a:tcPr/>
                </a:tc>
                <a:tc>
                  <a:txBody>
                    <a:bodyPr/>
                    <a:lstStyle/>
                    <a:p>
                      <a:r>
                        <a:rPr lang="es-NI" noProof="0"/>
                        <a:t>858</a:t>
                      </a:r>
                    </a:p>
                  </a:txBody>
                  <a:tcPr/>
                </a:tc>
                <a:tc>
                  <a:txBody>
                    <a:bodyPr/>
                    <a:lstStyle/>
                    <a:p>
                      <a:r>
                        <a:rPr lang="es-NI" noProof="0">
                          <a:solidFill>
                            <a:srgbClr val="C00000"/>
                          </a:solidFill>
                        </a:rPr>
                        <a:t>7,869</a:t>
                      </a:r>
                    </a:p>
                  </a:txBody>
                  <a:tcPr/>
                </a:tc>
                <a:extLst>
                  <a:ext uri="{0D108BD9-81ED-4DB2-BD59-A6C34878D82A}">
                    <a16:rowId xmlns:a16="http://schemas.microsoft.com/office/drawing/2014/main" val="3667383152"/>
                  </a:ext>
                </a:extLst>
              </a:tr>
              <a:tr h="370840">
                <a:tc>
                  <a:txBody>
                    <a:bodyPr/>
                    <a:lstStyle/>
                    <a:p>
                      <a:r>
                        <a:rPr lang="es-NI" noProof="0"/>
                        <a:t>Países impactados</a:t>
                      </a:r>
                    </a:p>
                  </a:txBody>
                  <a:tcPr/>
                </a:tc>
                <a:tc>
                  <a:txBody>
                    <a:bodyPr/>
                    <a:lstStyle/>
                    <a:p>
                      <a:r>
                        <a:rPr lang="es-NI" noProof="0"/>
                        <a:t>29</a:t>
                      </a:r>
                    </a:p>
                  </a:txBody>
                  <a:tcPr/>
                </a:tc>
                <a:tc>
                  <a:txBody>
                    <a:bodyPr/>
                    <a:lstStyle/>
                    <a:p>
                      <a:r>
                        <a:rPr lang="es-NI" noProof="0"/>
                        <a:t>27</a:t>
                      </a:r>
                    </a:p>
                  </a:txBody>
                  <a:tcPr/>
                </a:tc>
                <a:tc>
                  <a:txBody>
                    <a:bodyPr/>
                    <a:lstStyle/>
                    <a:p>
                      <a:r>
                        <a:rPr lang="es-NI" noProof="0">
                          <a:solidFill>
                            <a:srgbClr val="C00000"/>
                          </a:solidFill>
                        </a:rPr>
                        <a:t>148</a:t>
                      </a:r>
                    </a:p>
                  </a:txBody>
                  <a:tcPr/>
                </a:tc>
                <a:extLst>
                  <a:ext uri="{0D108BD9-81ED-4DB2-BD59-A6C34878D82A}">
                    <a16:rowId xmlns:a16="http://schemas.microsoft.com/office/drawing/2014/main" val="3286447927"/>
                  </a:ext>
                </a:extLst>
              </a:tr>
              <a:tr h="370840">
                <a:tc>
                  <a:txBody>
                    <a:bodyPr/>
                    <a:lstStyle/>
                    <a:p>
                      <a:r>
                        <a:rPr lang="es-NI" noProof="0"/>
                        <a:t>Tasa de letalidad</a:t>
                      </a:r>
                    </a:p>
                  </a:txBody>
                  <a:tcPr/>
                </a:tc>
                <a:tc>
                  <a:txBody>
                    <a:bodyPr/>
                    <a:lstStyle/>
                    <a:p>
                      <a:r>
                        <a:rPr lang="es-NI" noProof="0"/>
                        <a:t>9.6%</a:t>
                      </a:r>
                    </a:p>
                  </a:txBody>
                  <a:tcPr/>
                </a:tc>
                <a:tc>
                  <a:txBody>
                    <a:bodyPr/>
                    <a:lstStyle/>
                    <a:p>
                      <a:r>
                        <a:rPr lang="es-NI" noProof="0"/>
                        <a:t>34.4%</a:t>
                      </a:r>
                    </a:p>
                  </a:txBody>
                  <a:tcPr/>
                </a:tc>
                <a:tc>
                  <a:txBody>
                    <a:bodyPr/>
                    <a:lstStyle/>
                    <a:p>
                      <a:r>
                        <a:rPr lang="es-NI" noProof="0">
                          <a:solidFill>
                            <a:srgbClr val="C00000"/>
                          </a:solidFill>
                        </a:rPr>
                        <a:t>2.6%,</a:t>
                      </a:r>
                      <a:r>
                        <a:rPr lang="es-NI" baseline="0" noProof="0">
                          <a:solidFill>
                            <a:srgbClr val="C00000"/>
                          </a:solidFill>
                        </a:rPr>
                        <a:t> </a:t>
                      </a:r>
                      <a:r>
                        <a:rPr lang="es-NI" noProof="0">
                          <a:solidFill>
                            <a:srgbClr val="C00000"/>
                          </a:solidFill>
                        </a:rPr>
                        <a:t>estimada</a:t>
                      </a:r>
                    </a:p>
                  </a:txBody>
                  <a:tcPr/>
                </a:tc>
                <a:extLst>
                  <a:ext uri="{0D108BD9-81ED-4DB2-BD59-A6C34878D82A}">
                    <a16:rowId xmlns:a16="http://schemas.microsoft.com/office/drawing/2014/main" val="3248598690"/>
                  </a:ext>
                </a:extLst>
              </a:tr>
              <a:tr h="370840">
                <a:tc>
                  <a:txBody>
                    <a:bodyPr/>
                    <a:lstStyle/>
                    <a:p>
                      <a:r>
                        <a:rPr lang="es-NI" noProof="0"/>
                        <a:t>Personal</a:t>
                      </a:r>
                      <a:r>
                        <a:rPr lang="es-NI" baseline="0" noProof="0"/>
                        <a:t> de salud</a:t>
                      </a:r>
                      <a:endParaRPr lang="es-NI" noProof="0"/>
                    </a:p>
                  </a:txBody>
                  <a:tcPr/>
                </a:tc>
                <a:tc>
                  <a:txBody>
                    <a:bodyPr/>
                    <a:lstStyle/>
                    <a:p>
                      <a:r>
                        <a:rPr lang="es-NI" noProof="0" dirty="0"/>
                        <a:t>1,769 (21%) y 5 muertes</a:t>
                      </a:r>
                    </a:p>
                  </a:txBody>
                  <a:tcPr/>
                </a:tc>
                <a:tc>
                  <a:txBody>
                    <a:bodyPr/>
                    <a:lstStyle/>
                    <a:p>
                      <a:r>
                        <a:rPr lang="es-NI" noProof="0"/>
                        <a:t>415, y un 6% de muertes</a:t>
                      </a:r>
                    </a:p>
                  </a:txBody>
                  <a:tcPr/>
                </a:tc>
                <a:tc>
                  <a:txBody>
                    <a:bodyPr/>
                    <a:lstStyle/>
                    <a:p>
                      <a:r>
                        <a:rPr lang="es-NI" noProof="0" dirty="0">
                          <a:solidFill>
                            <a:srgbClr val="C00000"/>
                          </a:solidFill>
                        </a:rPr>
                        <a:t>1,716 casos y 5 muertes</a:t>
                      </a:r>
                    </a:p>
                  </a:txBody>
                  <a:tcPr/>
                </a:tc>
                <a:extLst>
                  <a:ext uri="{0D108BD9-81ED-4DB2-BD59-A6C34878D82A}">
                    <a16:rowId xmlns:a16="http://schemas.microsoft.com/office/drawing/2014/main" val="1946635328"/>
                  </a:ext>
                </a:extLst>
              </a:tr>
            </a:tbl>
          </a:graphicData>
        </a:graphic>
      </p:graphicFrame>
      <p:sp>
        <p:nvSpPr>
          <p:cNvPr id="7" name="TextBox 6">
            <a:extLst>
              <a:ext uri="{FF2B5EF4-FFF2-40B4-BE49-F238E27FC236}">
                <a16:creationId xmlns:a16="http://schemas.microsoft.com/office/drawing/2014/main" id="{9848AB16-D7C6-4FD3-8E17-F75B1AFB5E2C}"/>
              </a:ext>
            </a:extLst>
          </p:cNvPr>
          <p:cNvSpPr txBox="1"/>
          <p:nvPr/>
        </p:nvSpPr>
        <p:spPr>
          <a:xfrm>
            <a:off x="381000" y="5445026"/>
            <a:ext cx="7772400" cy="1015663"/>
          </a:xfrm>
          <a:prstGeom prst="rect">
            <a:avLst/>
          </a:prstGeom>
          <a:noFill/>
        </p:spPr>
        <p:txBody>
          <a:bodyPr wrap="square" rtlCol="0">
            <a:spAutoFit/>
          </a:bodyPr>
          <a:lstStyle/>
          <a:p>
            <a:pPr algn="ctr">
              <a:buNone/>
            </a:pPr>
            <a:r>
              <a:rPr lang="es-NI" i="1" dirty="0"/>
              <a:t>Observe que las cifras en la columna del SARS 2 están cambiando con rapidez. Para ver las últimas estadísticas consulte: </a:t>
            </a:r>
            <a:r>
              <a:rPr lang="en-US" i="1" dirty="0">
                <a:hlinkClick r:id="rId3"/>
              </a:rPr>
              <a:t>https://coronavirus.jhu.edu/map.html</a:t>
            </a:r>
            <a:endParaRPr lang="en-US" i="1" dirty="0"/>
          </a:p>
        </p:txBody>
      </p:sp>
      <p:sp>
        <p:nvSpPr>
          <p:cNvPr id="2" name="Title 1">
            <a:extLst>
              <a:ext uri="{FF2B5EF4-FFF2-40B4-BE49-F238E27FC236}">
                <a16:creationId xmlns:a16="http://schemas.microsoft.com/office/drawing/2014/main" id="{E2B57244-EF80-425D-A18D-8B557E2C4474}"/>
              </a:ext>
            </a:extLst>
          </p:cNvPr>
          <p:cNvSpPr>
            <a:spLocks noGrp="1"/>
          </p:cNvSpPr>
          <p:nvPr>
            <p:ph type="title"/>
          </p:nvPr>
        </p:nvSpPr>
        <p:spPr/>
        <p:txBody>
          <a:bodyPr/>
          <a:lstStyle/>
          <a:p>
            <a:r>
              <a:rPr lang="es-NI" sz="2800" dirty="0"/>
              <a:t>Comparación entre SARS 1, MERS, SARS 2 (16/3/2020)</a:t>
            </a:r>
          </a:p>
        </p:txBody>
      </p:sp>
    </p:spTree>
    <p:extLst>
      <p:ext uri="{BB962C8B-B14F-4D97-AF65-F5344CB8AC3E}">
        <p14:creationId xmlns:p14="http://schemas.microsoft.com/office/powerpoint/2010/main" val="3255040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a:extLst>
              <a:ext uri="{FF2B5EF4-FFF2-40B4-BE49-F238E27FC236}">
                <a16:creationId xmlns:a16="http://schemas.microsoft.com/office/drawing/2014/main" id="{15D82984-118A-4B3E-91F5-63145A8FEA2D}"/>
              </a:ext>
            </a:extLst>
          </p:cNvPr>
          <p:cNvSpPr>
            <a:spLocks noGrp="1"/>
          </p:cNvSpPr>
          <p:nvPr>
            <p:ph type="title"/>
          </p:nvPr>
        </p:nvSpPr>
        <p:spPr/>
        <p:txBody>
          <a:bodyPr/>
          <a:lstStyle/>
          <a:p>
            <a:r>
              <a:rPr lang="es-NI" altLang="en-US" dirty="0">
                <a:ea typeface="ＭＳ Ｐゴシック" panose="020B0600070205080204" pitchFamily="34" charset="-128"/>
              </a:rPr>
              <a:t>La gripe estacional vs. el COVID-19</a:t>
            </a:r>
          </a:p>
        </p:txBody>
      </p:sp>
      <p:sp>
        <p:nvSpPr>
          <p:cNvPr id="37892" name="Content Placeholder 2">
            <a:extLst>
              <a:ext uri="{FF2B5EF4-FFF2-40B4-BE49-F238E27FC236}">
                <a16:creationId xmlns:a16="http://schemas.microsoft.com/office/drawing/2014/main" id="{CAD16DA1-3053-447E-80C5-9DE955F01C76}"/>
              </a:ext>
            </a:extLst>
          </p:cNvPr>
          <p:cNvSpPr>
            <a:spLocks noGrp="1"/>
          </p:cNvSpPr>
          <p:nvPr>
            <p:ph sz="half" idx="1"/>
          </p:nvPr>
        </p:nvSpPr>
        <p:spPr>
          <a:xfrm>
            <a:off x="533401" y="2133600"/>
            <a:ext cx="5164412" cy="3962400"/>
          </a:xfrm>
        </p:spPr>
        <p:txBody>
          <a:bodyPr/>
          <a:lstStyle/>
          <a:p>
            <a:r>
              <a:rPr lang="es-NI" altLang="en-US" sz="2400" dirty="0">
                <a:ea typeface="ＭＳ Ｐゴシック" panose="020B0600070205080204" pitchFamily="34" charset="-128"/>
              </a:rPr>
              <a:t>El COVID-19 tiene el potencial de provocar más muertes y hospitalizaciones</a:t>
            </a:r>
          </a:p>
          <a:p>
            <a:r>
              <a:rPr lang="es-NI" sz="2400" dirty="0"/>
              <a:t>El SARS-CoV-2 es mucho más infeccioso y se propaga con más rapidez que la gripe estacional</a:t>
            </a:r>
          </a:p>
          <a:p>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a:p>
            <a:endParaRPr lang="en-US" altLang="en-US" dirty="0">
              <a:ea typeface="ＭＳ Ｐゴシック" panose="020B0600070205080204" pitchFamily="34" charset="-128"/>
            </a:endParaRPr>
          </a:p>
        </p:txBody>
      </p:sp>
      <p:pic>
        <p:nvPicPr>
          <p:cNvPr id="6" name="Content Placeholder 7" descr="Image of particles released from Woman sneezing into fabric.">
            <a:extLst>
              <a:ext uri="{FF2B5EF4-FFF2-40B4-BE49-F238E27FC236}">
                <a16:creationId xmlns:a16="http://schemas.microsoft.com/office/drawing/2014/main" id="{020BD2E7-25CD-40E5-8853-83213A774609}"/>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bwMode="auto">
          <a:xfrm>
            <a:off x="5943600" y="2057400"/>
            <a:ext cx="2767013" cy="4156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lc="http://schemas.openxmlformats.org/drawingml/2006/lockedCanvas" xmlns:ma14="http://schemas.microsoft.com/office/mac/drawingml/2011/main" xmlns="" val="1"/>
            </a:ext>
          </a:extLst>
        </p:spPr>
      </p:pic>
      <p:sp>
        <p:nvSpPr>
          <p:cNvPr id="2" name="Slide Number Placeholder 1">
            <a:extLst>
              <a:ext uri="{FF2B5EF4-FFF2-40B4-BE49-F238E27FC236}">
                <a16:creationId xmlns:a16="http://schemas.microsoft.com/office/drawing/2014/main" id="{A51480B5-A60A-4527-AD17-F5CBCCD99C5F}"/>
              </a:ext>
            </a:extLst>
          </p:cNvPr>
          <p:cNvSpPr>
            <a:spLocks noGrp="1"/>
          </p:cNvSpPr>
          <p:nvPr>
            <p:ph type="sldNum" sz="quarter" idx="10"/>
          </p:nvPr>
        </p:nvSpPr>
        <p:spPr/>
        <p:txBody>
          <a:bodyPr/>
          <a:lstStyle/>
          <a:p>
            <a:fld id="{644431DD-724F-4159-B395-C12D4FF15CA8}" type="slidenum">
              <a:rPr lang="en-US" altLang="en-US" smtClean="0"/>
              <a:pPr/>
              <a:t>23</a:t>
            </a:fld>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66C2-8970-4283-9819-DE3747021048}"/>
              </a:ext>
            </a:extLst>
          </p:cNvPr>
          <p:cNvSpPr>
            <a:spLocks noGrp="1"/>
          </p:cNvSpPr>
          <p:nvPr>
            <p:ph type="title"/>
          </p:nvPr>
        </p:nvSpPr>
        <p:spPr/>
        <p:txBody>
          <a:bodyPr/>
          <a:lstStyle/>
          <a:p>
            <a:r>
              <a:rPr lang="es-NI" altLang="en-US" dirty="0">
                <a:ea typeface="ＭＳ Ｐゴシック" panose="020B0600070205080204" pitchFamily="34" charset="-128"/>
              </a:rPr>
              <a:t>La gripe estacional vs. el COVID-19</a:t>
            </a:r>
            <a:endParaRPr lang="en-US" dirty="0"/>
          </a:p>
        </p:txBody>
      </p:sp>
      <p:sp>
        <p:nvSpPr>
          <p:cNvPr id="3" name="Content Placeholder 2">
            <a:extLst>
              <a:ext uri="{FF2B5EF4-FFF2-40B4-BE49-F238E27FC236}">
                <a16:creationId xmlns:a16="http://schemas.microsoft.com/office/drawing/2014/main" id="{02F47B97-FFDC-4CB2-A248-3DD7691FC423}"/>
              </a:ext>
            </a:extLst>
          </p:cNvPr>
          <p:cNvSpPr>
            <a:spLocks noGrp="1"/>
          </p:cNvSpPr>
          <p:nvPr>
            <p:ph idx="1"/>
          </p:nvPr>
        </p:nvSpPr>
        <p:spPr/>
        <p:txBody>
          <a:bodyPr/>
          <a:lstStyle/>
          <a:p>
            <a:r>
              <a:rPr lang="es-NI" dirty="0"/>
              <a:t>Hasta el momento la tasa de letalidad (CFR) del COVID-19 se estima alrededor del 2%. La CFR de la gripe estacional se estima alrededor del 0.1%, lo que hace al SARS-CoV-2 unas 20 veces más letal que la gripe estacional.</a:t>
            </a:r>
          </a:p>
          <a:p>
            <a:r>
              <a:rPr lang="es-NI" dirty="0"/>
              <a:t>Se estima que un 15-20% de las personas infectadas quizás sufra síntomas graves incluyendo neumonía con dificultad para respirar y una menor saturación de oxígeno en la sangre que necesitarán atención médica. </a:t>
            </a:r>
          </a:p>
          <a:p>
            <a:r>
              <a:rPr lang="es-NI" dirty="0"/>
              <a:t>No hay tratamiento, no hay vacuna, no hay inmunidad</a:t>
            </a:r>
          </a:p>
          <a:p>
            <a:endParaRPr lang="en-US" dirty="0"/>
          </a:p>
        </p:txBody>
      </p:sp>
      <p:sp>
        <p:nvSpPr>
          <p:cNvPr id="4" name="Slide Number Placeholder 3">
            <a:extLst>
              <a:ext uri="{FF2B5EF4-FFF2-40B4-BE49-F238E27FC236}">
                <a16:creationId xmlns:a16="http://schemas.microsoft.com/office/drawing/2014/main" id="{23C0B8EA-B3CB-4C26-8977-B049FF63FF64}"/>
              </a:ext>
            </a:extLst>
          </p:cNvPr>
          <p:cNvSpPr>
            <a:spLocks noGrp="1"/>
          </p:cNvSpPr>
          <p:nvPr>
            <p:ph type="sldNum" sz="quarter" idx="10"/>
          </p:nvPr>
        </p:nvSpPr>
        <p:spPr/>
        <p:txBody>
          <a:bodyPr/>
          <a:lstStyle/>
          <a:p>
            <a:fld id="{E4D25CCA-84D6-4E84-B1C7-B334DD86A6AB}" type="slidenum">
              <a:rPr lang="en-US" altLang="en-US" smtClean="0"/>
              <a:pPr/>
              <a:t>24</a:t>
            </a:fld>
            <a:endParaRPr lang="en-US" altLang="en-US" dirty="0"/>
          </a:p>
        </p:txBody>
      </p:sp>
    </p:spTree>
    <p:extLst>
      <p:ext uri="{BB962C8B-B14F-4D97-AF65-F5344CB8AC3E}">
        <p14:creationId xmlns:p14="http://schemas.microsoft.com/office/powerpoint/2010/main" val="1284565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74C9FE-BBFE-48A3-A6F6-E05A1F469B27}"/>
              </a:ext>
            </a:extLst>
          </p:cNvPr>
          <p:cNvSpPr>
            <a:spLocks noGrp="1"/>
          </p:cNvSpPr>
          <p:nvPr>
            <p:ph type="sldNum" sz="quarter" idx="10"/>
          </p:nvPr>
        </p:nvSpPr>
        <p:spPr/>
        <p:txBody>
          <a:bodyPr/>
          <a:lstStyle/>
          <a:p>
            <a:fld id="{644431DD-724F-4159-B395-C12D4FF15CA8}" type="slidenum">
              <a:rPr lang="en-US" altLang="en-US" smtClean="0"/>
              <a:pPr/>
              <a:t>25</a:t>
            </a:fld>
            <a:endParaRPr lang="en-US" altLang="en-US" dirty="0"/>
          </a:p>
        </p:txBody>
      </p:sp>
      <p:sp>
        <p:nvSpPr>
          <p:cNvPr id="39939" name="Content Placeholder 9">
            <a:extLst>
              <a:ext uri="{FF2B5EF4-FFF2-40B4-BE49-F238E27FC236}">
                <a16:creationId xmlns:a16="http://schemas.microsoft.com/office/drawing/2014/main" id="{3779C267-8679-4AA5-AA96-DA574D357617}"/>
              </a:ext>
            </a:extLst>
          </p:cNvPr>
          <p:cNvSpPr>
            <a:spLocks noGrp="1"/>
          </p:cNvSpPr>
          <p:nvPr>
            <p:ph sz="half" idx="2"/>
          </p:nvPr>
        </p:nvSpPr>
        <p:spPr>
          <a:xfrm>
            <a:off x="5181600" y="2133600"/>
            <a:ext cx="3810000" cy="3962400"/>
          </a:xfrm>
        </p:spPr>
        <p:txBody>
          <a:bodyPr/>
          <a:lstStyle/>
          <a:p>
            <a:pPr marL="0" indent="0">
              <a:buNone/>
            </a:pPr>
            <a:r>
              <a:rPr lang="es-NI" altLang="en-US" sz="2400" dirty="0">
                <a:ea typeface="ＭＳ Ｐゴシック" panose="020B0600070205080204" pitchFamily="34" charset="-128"/>
              </a:rPr>
              <a:t>Muertes por pandemia de gripe en el mundo en el último siglo:</a:t>
            </a:r>
          </a:p>
          <a:p>
            <a:r>
              <a:rPr lang="es-NI" altLang="en-US" sz="2400" dirty="0">
                <a:ea typeface="ＭＳ Ｐゴシック" panose="020B0600070205080204" pitchFamily="34" charset="-128"/>
              </a:rPr>
              <a:t>1918 – entre 40     y100 millones</a:t>
            </a:r>
          </a:p>
          <a:p>
            <a:r>
              <a:rPr lang="es-NI" altLang="en-US" sz="2400" dirty="0">
                <a:ea typeface="ＭＳ Ｐゴシック" panose="020B0600070205080204" pitchFamily="34" charset="-128"/>
              </a:rPr>
              <a:t>1957 – 2 millones</a:t>
            </a:r>
          </a:p>
          <a:p>
            <a:r>
              <a:rPr lang="es-NI" altLang="en-US" sz="2400" dirty="0">
                <a:ea typeface="ＭＳ Ｐゴシック" panose="020B0600070205080204" pitchFamily="34" charset="-128"/>
              </a:rPr>
              <a:t>1968 – 1 millón</a:t>
            </a:r>
            <a:endParaRPr lang="es-NI" altLang="en-US" sz="2000" dirty="0">
              <a:ea typeface="ＭＳ Ｐゴシック" panose="020B0600070205080204" pitchFamily="34" charset="-128"/>
            </a:endParaRPr>
          </a:p>
        </p:txBody>
      </p:sp>
      <p:pic>
        <p:nvPicPr>
          <p:cNvPr id="6" name="Content Placeholder 5" descr="old photo showing police wearing face mask">
            <a:extLst>
              <a:ext uri="{FF2B5EF4-FFF2-40B4-BE49-F238E27FC236}">
                <a16:creationId xmlns:a16="http://schemas.microsoft.com/office/drawing/2014/main" id="{34FEF18B-1FC1-41A8-A041-B90FC959C9D0}"/>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762000" y="4427280"/>
            <a:ext cx="3629026" cy="2039051"/>
          </a:xfrm>
        </p:spPr>
      </p:pic>
      <p:sp>
        <p:nvSpPr>
          <p:cNvPr id="2" name="TextBox 1">
            <a:extLst>
              <a:ext uri="{FF2B5EF4-FFF2-40B4-BE49-F238E27FC236}">
                <a16:creationId xmlns:a16="http://schemas.microsoft.com/office/drawing/2014/main" id="{3E4B2D29-05C3-4ABC-B5E1-DA9CC5EEAA2E}"/>
              </a:ext>
            </a:extLst>
          </p:cNvPr>
          <p:cNvSpPr txBox="1"/>
          <p:nvPr/>
        </p:nvSpPr>
        <p:spPr>
          <a:xfrm>
            <a:off x="674913" y="2057400"/>
            <a:ext cx="4125687" cy="2677656"/>
          </a:xfrm>
          <a:prstGeom prst="rect">
            <a:avLst/>
          </a:prstGeom>
          <a:noFill/>
        </p:spPr>
        <p:txBody>
          <a:bodyPr wrap="square" rtlCol="0">
            <a:spAutoFit/>
          </a:bodyPr>
          <a:lstStyle/>
          <a:p>
            <a:pPr>
              <a:spcBef>
                <a:spcPts val="0"/>
              </a:spcBef>
              <a:buNone/>
            </a:pPr>
            <a:r>
              <a:rPr lang="es-NI" altLang="en-US" sz="2400" dirty="0">
                <a:latin typeface="+mn-lt"/>
              </a:rPr>
              <a:t>Los expertos han recomendado preparación, advirtiendo durante décadas sobre la probabilidad de futuros brotes de influenza </a:t>
            </a:r>
            <a:r>
              <a:rPr lang="es-NI" altLang="en-US" sz="2400" dirty="0" err="1">
                <a:latin typeface="+mn-lt"/>
              </a:rPr>
              <a:t>pandémica</a:t>
            </a:r>
            <a:r>
              <a:rPr lang="es-NI" altLang="en-US" sz="2400" dirty="0">
                <a:latin typeface="+mn-lt"/>
              </a:rPr>
              <a:t>. </a:t>
            </a:r>
          </a:p>
          <a:p>
            <a:pPr>
              <a:spcBef>
                <a:spcPts val="0"/>
              </a:spcBef>
              <a:buNone/>
            </a:pPr>
            <a:r>
              <a:rPr lang="es-NI" altLang="en-US" sz="2400" dirty="0">
                <a:latin typeface="+mn-lt"/>
              </a:rPr>
              <a:t>.</a:t>
            </a:r>
            <a:endParaRPr lang="es-NI" sz="2800" dirty="0">
              <a:latin typeface="+mn-lt"/>
            </a:endParaRPr>
          </a:p>
        </p:txBody>
      </p:sp>
      <p:sp>
        <p:nvSpPr>
          <p:cNvPr id="39938" name="Title 1">
            <a:extLst>
              <a:ext uri="{FF2B5EF4-FFF2-40B4-BE49-F238E27FC236}">
                <a16:creationId xmlns:a16="http://schemas.microsoft.com/office/drawing/2014/main" id="{C2745AF5-AE40-4B91-A266-D0F3166783E1}"/>
              </a:ext>
            </a:extLst>
          </p:cNvPr>
          <p:cNvSpPr>
            <a:spLocks noGrp="1"/>
          </p:cNvSpPr>
          <p:nvPr>
            <p:ph type="title"/>
          </p:nvPr>
        </p:nvSpPr>
        <p:spPr/>
        <p:txBody>
          <a:bodyPr/>
          <a:lstStyle/>
          <a:p>
            <a:r>
              <a:rPr lang="es-NI" altLang="en-US" dirty="0">
                <a:ea typeface="ＭＳ Ｐゴシック" panose="020B0600070205080204" pitchFamily="34" charset="-128"/>
              </a:rPr>
              <a:t>Pandemia de influenza (gripe)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B230940D-3ED2-40C2-A70C-307864B41F64}"/>
              </a:ext>
            </a:extLst>
          </p:cNvPr>
          <p:cNvSpPr>
            <a:spLocks noGrp="1"/>
          </p:cNvSpPr>
          <p:nvPr>
            <p:ph type="title"/>
          </p:nvPr>
        </p:nvSpPr>
        <p:spPr/>
        <p:txBody>
          <a:bodyPr/>
          <a:lstStyle/>
          <a:p>
            <a:r>
              <a:rPr lang="es-NI" altLang="en-US" dirty="0">
                <a:ea typeface="ＭＳ Ｐゴシック" panose="020B0600070205080204" pitchFamily="34" charset="-128"/>
              </a:rPr>
              <a:t>Tratamiento y vacunas</a:t>
            </a:r>
          </a:p>
        </p:txBody>
      </p:sp>
      <p:sp>
        <p:nvSpPr>
          <p:cNvPr id="41987" name="Content Placeholder 3">
            <a:extLst>
              <a:ext uri="{FF2B5EF4-FFF2-40B4-BE49-F238E27FC236}">
                <a16:creationId xmlns:a16="http://schemas.microsoft.com/office/drawing/2014/main" id="{82740196-18AC-4748-A5C1-1BB069D792B4}"/>
              </a:ext>
            </a:extLst>
          </p:cNvPr>
          <p:cNvSpPr>
            <a:spLocks noGrp="1"/>
          </p:cNvSpPr>
          <p:nvPr>
            <p:ph sz="half" idx="1"/>
          </p:nvPr>
        </p:nvSpPr>
        <p:spPr>
          <a:xfrm>
            <a:off x="685800" y="2286000"/>
            <a:ext cx="4705141" cy="3810000"/>
          </a:xfrm>
        </p:spPr>
        <p:txBody>
          <a:bodyPr/>
          <a:lstStyle/>
          <a:p>
            <a:r>
              <a:rPr lang="es-NI" sz="2400" dirty="0"/>
              <a:t>No existe una vacuna para prevenir el COVID-19.</a:t>
            </a:r>
          </a:p>
          <a:p>
            <a:r>
              <a:rPr lang="es-NI" altLang="en-US" sz="2400" dirty="0">
                <a:ea typeface="ＭＳ Ｐゴシック" panose="020B0600070205080204" pitchFamily="34" charset="-128"/>
              </a:rPr>
              <a:t>No existe una medicina o tratamiento específicos aprobados por la FDA para el COVID-19.</a:t>
            </a:r>
          </a:p>
          <a:p>
            <a:r>
              <a:rPr lang="es-NI" altLang="en-US" sz="2400" dirty="0">
                <a:ea typeface="ＭＳ Ｐゴシック" panose="020B0600070205080204" pitchFamily="34" charset="-128"/>
              </a:rPr>
              <a:t>El tratamiento es de apoyo.</a:t>
            </a:r>
          </a:p>
          <a:p>
            <a:r>
              <a:rPr lang="es-NI" sz="2400" dirty="0"/>
              <a:t>Las personas que tienen COVID-19 con síntomas leves deben aislarse en casa durante su enfermedad. </a:t>
            </a:r>
            <a:endParaRPr lang="es-NI" altLang="en-US" sz="2400" dirty="0">
              <a:ea typeface="ＭＳ Ｐゴシック" panose="020B0600070205080204" pitchFamily="34" charset="-128"/>
            </a:endParaRPr>
          </a:p>
          <a:p>
            <a:endParaRPr lang="en-US" altLang="en-US" dirty="0">
              <a:ea typeface="ＭＳ Ｐゴシック" panose="020B0600070205080204" pitchFamily="34" charset="-128"/>
            </a:endParaRPr>
          </a:p>
        </p:txBody>
      </p:sp>
      <p:pic>
        <p:nvPicPr>
          <p:cNvPr id="41988" name="Content Placeholder 5" descr="Influenza vaccine bottle">
            <a:extLst>
              <a:ext uri="{FF2B5EF4-FFF2-40B4-BE49-F238E27FC236}">
                <a16:creationId xmlns:a16="http://schemas.microsoft.com/office/drawing/2014/main" id="{0A32C11C-B689-4941-9B2D-1B1C3009DBCE}"/>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4000"/>
          <a:stretch/>
        </p:blipFill>
        <p:spPr>
          <a:xfrm>
            <a:off x="5181600" y="2286000"/>
            <a:ext cx="3276600" cy="3810000"/>
          </a:xfrm>
        </p:spPr>
      </p:pic>
      <p:sp>
        <p:nvSpPr>
          <p:cNvPr id="2" name="Slide Number Placeholder 1">
            <a:extLst>
              <a:ext uri="{FF2B5EF4-FFF2-40B4-BE49-F238E27FC236}">
                <a16:creationId xmlns:a16="http://schemas.microsoft.com/office/drawing/2014/main" id="{75B0DE9D-9ABB-484F-9D5B-CB8051027150}"/>
              </a:ext>
            </a:extLst>
          </p:cNvPr>
          <p:cNvSpPr>
            <a:spLocks noGrp="1"/>
          </p:cNvSpPr>
          <p:nvPr>
            <p:ph type="sldNum" sz="quarter" idx="10"/>
          </p:nvPr>
        </p:nvSpPr>
        <p:spPr/>
        <p:txBody>
          <a:bodyPr/>
          <a:lstStyle/>
          <a:p>
            <a:fld id="{644431DD-724F-4159-B395-C12D4FF15CA8}" type="slidenum">
              <a:rPr lang="en-US" altLang="en-US" smtClean="0"/>
              <a:pPr/>
              <a:t>26</a:t>
            </a:fld>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9FB520D1-47F3-4485-9BC4-A59C13ED240F}"/>
              </a:ext>
            </a:extLst>
          </p:cNvPr>
          <p:cNvSpPr>
            <a:spLocks noGrp="1"/>
          </p:cNvSpPr>
          <p:nvPr>
            <p:ph type="title"/>
          </p:nvPr>
        </p:nvSpPr>
        <p:spPr>
          <a:xfrm>
            <a:off x="457200" y="2225675"/>
            <a:ext cx="7772400" cy="1362075"/>
          </a:xfrm>
        </p:spPr>
        <p:txBody>
          <a:bodyPr/>
          <a:lstStyle/>
          <a:p>
            <a:r>
              <a:rPr lang="es-NI" altLang="en-US" sz="3600" dirty="0">
                <a:ea typeface="ＭＳ Ｐゴシック" panose="020B0600070205080204" pitchFamily="34" charset="-128"/>
              </a:rPr>
              <a:t>Módulo 2: </a:t>
            </a:r>
            <a:br>
              <a:rPr lang="es-NI" altLang="en-US" sz="3600" dirty="0">
                <a:ea typeface="ＭＳ Ｐゴシック" panose="020B0600070205080204" pitchFamily="34" charset="-128"/>
              </a:rPr>
            </a:br>
            <a:r>
              <a:rPr lang="es-NI" altLang="en-US" sz="3600" dirty="0">
                <a:ea typeface="ＭＳ Ｐゴシック" panose="020B0600070205080204" pitchFamily="34" charset="-128"/>
              </a:rPr>
              <a:t>Evaluación del potencial de exposición al COVID-19 en el lugar de trabajo</a:t>
            </a:r>
          </a:p>
        </p:txBody>
      </p:sp>
      <p:sp>
        <p:nvSpPr>
          <p:cNvPr id="3" name="Slide Number Placeholder 2">
            <a:extLst>
              <a:ext uri="{FF2B5EF4-FFF2-40B4-BE49-F238E27FC236}">
                <a16:creationId xmlns:a16="http://schemas.microsoft.com/office/drawing/2014/main" id="{B9AD684C-B04B-4D39-B75E-ABCE111F51D8}"/>
              </a:ext>
            </a:extLst>
          </p:cNvPr>
          <p:cNvSpPr>
            <a:spLocks noGrp="1"/>
          </p:cNvSpPr>
          <p:nvPr>
            <p:ph type="sldNum" sz="quarter" idx="10"/>
          </p:nvPr>
        </p:nvSpPr>
        <p:spPr/>
        <p:txBody>
          <a:bodyPr/>
          <a:lstStyle/>
          <a:p>
            <a:fld id="{0E834B45-6E73-43A0-B9C8-FCE158605DCB}" type="slidenum">
              <a:rPr lang="en-US" altLang="en-US" smtClean="0"/>
              <a:pPr/>
              <a:t>27</a:t>
            </a:fld>
            <a:endParaRPr lang="en-US" altLang="en-US" dirty="0"/>
          </a:p>
        </p:txBody>
      </p:sp>
      <p:pic>
        <p:nvPicPr>
          <p:cNvPr id="46083" name="Content Placeholder 4" descr="people talking around a table">
            <a:extLst>
              <a:ext uri="{FF2B5EF4-FFF2-40B4-BE49-F238E27FC236}">
                <a16:creationId xmlns:a16="http://schemas.microsoft.com/office/drawing/2014/main" id="{4DB29BA0-1405-4848-A7F6-E19C87F61F50}"/>
              </a:ext>
            </a:extLst>
          </p:cNvPr>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13913" r="13913"/>
          <a:stretch/>
        </p:blipFill>
        <p:spPr>
          <a:xfrm>
            <a:off x="5599113" y="4268788"/>
            <a:ext cx="3544887" cy="2506662"/>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F8A76FB0-6AB5-42EB-A98A-4D823333F769}"/>
              </a:ext>
            </a:extLst>
          </p:cNvPr>
          <p:cNvSpPr>
            <a:spLocks noGrp="1"/>
          </p:cNvSpPr>
          <p:nvPr>
            <p:ph type="title"/>
          </p:nvPr>
        </p:nvSpPr>
        <p:spPr/>
        <p:txBody>
          <a:bodyPr/>
          <a:lstStyle/>
          <a:p>
            <a:r>
              <a:rPr lang="es-NI" altLang="en-US" dirty="0">
                <a:ea typeface="ＭＳ Ｐゴシック" panose="020B0600070205080204" pitchFamily="34" charset="-128"/>
              </a:rPr>
              <a:t>Factores de exposición clave en el lugar de trabajo</a:t>
            </a:r>
          </a:p>
        </p:txBody>
      </p:sp>
      <p:sp>
        <p:nvSpPr>
          <p:cNvPr id="48131" name="Content Placeholder 2">
            <a:extLst>
              <a:ext uri="{FF2B5EF4-FFF2-40B4-BE49-F238E27FC236}">
                <a16:creationId xmlns:a16="http://schemas.microsoft.com/office/drawing/2014/main" id="{4D6B76E6-487D-4188-B130-F29689C68EC1}"/>
              </a:ext>
            </a:extLst>
          </p:cNvPr>
          <p:cNvSpPr>
            <a:spLocks noGrp="1"/>
          </p:cNvSpPr>
          <p:nvPr>
            <p:ph idx="1"/>
          </p:nvPr>
        </p:nvSpPr>
        <p:spPr>
          <a:xfrm>
            <a:off x="685800" y="2057400"/>
            <a:ext cx="7772400" cy="3810000"/>
          </a:xfrm>
        </p:spPr>
        <p:txBody>
          <a:bodyPr/>
          <a:lstStyle/>
          <a:p>
            <a:r>
              <a:rPr lang="es-NI" altLang="en-US" dirty="0">
                <a:ea typeface="ＭＳ Ｐゴシック" panose="020B0600070205080204" pitchFamily="34" charset="-128"/>
              </a:rPr>
              <a:t>¿Requiere el ambiente de trabajo un contacto cercano con personas potencialmente infectadas con el virus COVID-19?</a:t>
            </a:r>
          </a:p>
          <a:p>
            <a:r>
              <a:rPr lang="es-NI" altLang="en-US" dirty="0">
                <a:ea typeface="ＭＳ Ｐゴシック" panose="020B0600070205080204" pitchFamily="34" charset="-128"/>
              </a:rPr>
              <a:t>¿Requieren las obligaciones específicas del trabajo un contacto cercano, repetido o prolongado con personas de quienes se conoce o sospecha tienen el virus COVID-19?</a:t>
            </a:r>
          </a:p>
          <a:p>
            <a:r>
              <a:rPr lang="es-NI" altLang="en-US" dirty="0">
                <a:ea typeface="ＭＳ Ｐゴシック" panose="020B0600070205080204" pitchFamily="34" charset="-128"/>
              </a:rPr>
              <a:t>¿La propagación del virus en su comunidad ha incluido casos en el lugar de trabajo?</a:t>
            </a:r>
          </a:p>
        </p:txBody>
      </p:sp>
      <p:sp>
        <p:nvSpPr>
          <p:cNvPr id="2" name="Slide Number Placeholder 1">
            <a:extLst>
              <a:ext uri="{FF2B5EF4-FFF2-40B4-BE49-F238E27FC236}">
                <a16:creationId xmlns:a16="http://schemas.microsoft.com/office/drawing/2014/main" id="{2333B75C-293B-4B67-8FFB-414497621921}"/>
              </a:ext>
            </a:extLst>
          </p:cNvPr>
          <p:cNvSpPr>
            <a:spLocks noGrp="1"/>
          </p:cNvSpPr>
          <p:nvPr>
            <p:ph type="sldNum" sz="quarter" idx="10"/>
          </p:nvPr>
        </p:nvSpPr>
        <p:spPr/>
        <p:txBody>
          <a:bodyPr/>
          <a:lstStyle/>
          <a:p>
            <a:fld id="{E4D25CCA-84D6-4E84-B1C7-B334DD86A6AB}" type="slidenum">
              <a:rPr lang="en-US" altLang="en-US" smtClean="0"/>
              <a:pPr/>
              <a:t>28</a:t>
            </a:fld>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6D4FB4-90A3-43D1-92DD-2457FAEA59D9}"/>
              </a:ext>
            </a:extLst>
          </p:cNvPr>
          <p:cNvSpPr>
            <a:spLocks noGrp="1"/>
          </p:cNvSpPr>
          <p:nvPr>
            <p:ph type="sldNum" sz="quarter" idx="10"/>
          </p:nvPr>
        </p:nvSpPr>
        <p:spPr/>
        <p:txBody>
          <a:bodyPr/>
          <a:lstStyle/>
          <a:p>
            <a:fld id="{644431DD-724F-4159-B395-C12D4FF15CA8}" type="slidenum">
              <a:rPr lang="en-US" altLang="en-US" smtClean="0"/>
              <a:pPr/>
              <a:t>29</a:t>
            </a:fld>
            <a:endParaRPr lang="en-US" altLang="en-US" dirty="0"/>
          </a:p>
        </p:txBody>
      </p:sp>
      <p:sp>
        <p:nvSpPr>
          <p:cNvPr id="52228" name="Content Placeholder 5">
            <a:extLst>
              <a:ext uri="{FF2B5EF4-FFF2-40B4-BE49-F238E27FC236}">
                <a16:creationId xmlns:a16="http://schemas.microsoft.com/office/drawing/2014/main" id="{D89F2F59-2D04-4323-9092-715E00FA98C8}"/>
              </a:ext>
            </a:extLst>
          </p:cNvPr>
          <p:cNvSpPr>
            <a:spLocks noGrp="1"/>
          </p:cNvSpPr>
          <p:nvPr>
            <p:ph sz="half" idx="1"/>
          </p:nvPr>
        </p:nvSpPr>
        <p:spPr>
          <a:xfrm>
            <a:off x="631036" y="2811864"/>
            <a:ext cx="3810000" cy="4038600"/>
          </a:xfrm>
        </p:spPr>
        <p:txBody>
          <a:bodyPr/>
          <a:lstStyle/>
          <a:p>
            <a:pPr>
              <a:buFontTx/>
              <a:buNone/>
            </a:pPr>
            <a:r>
              <a:rPr lang="es-NI" altLang="en-US" sz="2000" u="sng" dirty="0">
                <a:ea typeface="ＭＳ Ｐゴシック" panose="020B0600070205080204" pitchFamily="34" charset="-128"/>
              </a:rPr>
              <a:t>Ejemplos de ambientes de trabajo</a:t>
            </a:r>
            <a:endParaRPr lang="es-NI" altLang="en-US" sz="2000" dirty="0">
              <a:ea typeface="ＭＳ Ｐゴシック" panose="020B0600070205080204" pitchFamily="34" charset="-128"/>
            </a:endParaRPr>
          </a:p>
          <a:p>
            <a:r>
              <a:rPr lang="es-NI" altLang="en-US" sz="2000" dirty="0">
                <a:ea typeface="ＭＳ Ｐゴシック" panose="020B0600070205080204" pitchFamily="34" charset="-128"/>
              </a:rPr>
              <a:t>servicios de salud</a:t>
            </a:r>
          </a:p>
          <a:p>
            <a:r>
              <a:rPr lang="es-NI" altLang="en-US" sz="2000" dirty="0">
                <a:ea typeface="ＭＳ Ｐゴシック" panose="020B0600070205080204" pitchFamily="34" charset="-128"/>
              </a:rPr>
              <a:t>laboratorios</a:t>
            </a:r>
          </a:p>
          <a:p>
            <a:r>
              <a:rPr lang="es-NI" altLang="en-US" sz="2000" dirty="0">
                <a:ea typeface="ＭＳ Ｐゴシック" panose="020B0600070205080204" pitchFamily="34" charset="-128"/>
              </a:rPr>
              <a:t>salas de autopsia</a:t>
            </a:r>
          </a:p>
          <a:p>
            <a:endParaRPr lang="es-NI" altLang="en-US" sz="2000" dirty="0">
              <a:ea typeface="ＭＳ Ｐゴシック" panose="020B0600070205080204" pitchFamily="34" charset="-128"/>
            </a:endParaRPr>
          </a:p>
        </p:txBody>
      </p:sp>
      <p:sp>
        <p:nvSpPr>
          <p:cNvPr id="52229" name="Content Placeholder 6">
            <a:extLst>
              <a:ext uri="{FF2B5EF4-FFF2-40B4-BE49-F238E27FC236}">
                <a16:creationId xmlns:a16="http://schemas.microsoft.com/office/drawing/2014/main" id="{0142CE19-D220-4A2C-A97E-11A48A6B3A61}"/>
              </a:ext>
            </a:extLst>
          </p:cNvPr>
          <p:cNvSpPr>
            <a:spLocks noGrp="1"/>
          </p:cNvSpPr>
          <p:nvPr>
            <p:ph sz="half" idx="2"/>
          </p:nvPr>
        </p:nvSpPr>
        <p:spPr>
          <a:xfrm>
            <a:off x="4572000" y="2849964"/>
            <a:ext cx="3810000" cy="3322236"/>
          </a:xfrm>
        </p:spPr>
        <p:txBody>
          <a:bodyPr/>
          <a:lstStyle/>
          <a:p>
            <a:pPr>
              <a:buFontTx/>
              <a:buNone/>
            </a:pPr>
            <a:r>
              <a:rPr lang="es-NI" altLang="en-US" sz="2000" u="sng" dirty="0">
                <a:ea typeface="ＭＳ Ｐゴシック" panose="020B0600070205080204" pitchFamily="34" charset="-128"/>
              </a:rPr>
              <a:t>Ejemplos de actividades laborales</a:t>
            </a:r>
            <a:endParaRPr lang="es-NI" altLang="en-US" sz="2000" dirty="0">
              <a:ea typeface="ＭＳ Ｐゴシック" panose="020B0600070205080204" pitchFamily="34" charset="-128"/>
            </a:endParaRPr>
          </a:p>
          <a:p>
            <a:r>
              <a:rPr lang="es-NI" altLang="en-US" sz="2000" dirty="0" err="1">
                <a:ea typeface="ＭＳ Ｐゴシック" panose="020B0600070205080204" pitchFamily="34" charset="-128"/>
              </a:rPr>
              <a:t>broncoscopía</a:t>
            </a:r>
            <a:endParaRPr lang="es-NI" altLang="en-US" sz="2000" dirty="0">
              <a:ea typeface="ＭＳ Ｐゴシック" panose="020B0600070205080204" pitchFamily="34" charset="-128"/>
            </a:endParaRPr>
          </a:p>
          <a:p>
            <a:r>
              <a:rPr lang="es-NI" altLang="en-US" sz="2000" dirty="0">
                <a:ea typeface="ＭＳ Ｐゴシック" panose="020B0600070205080204" pitchFamily="34" charset="-128"/>
              </a:rPr>
              <a:t>inducción de esputo</a:t>
            </a:r>
          </a:p>
          <a:p>
            <a:r>
              <a:rPr lang="es-NI" altLang="en-US" sz="2000" dirty="0">
                <a:ea typeface="ＭＳ Ｐゴシック" panose="020B0600070205080204" pitchFamily="34" charset="-128"/>
              </a:rPr>
              <a:t>trabajo con muestras en laboratorios</a:t>
            </a:r>
          </a:p>
          <a:p>
            <a:r>
              <a:rPr lang="es-NI" altLang="en-US" sz="2000" dirty="0">
                <a:ea typeface="ＭＳ Ｐゴシック" panose="020B0600070205080204" pitchFamily="34" charset="-128"/>
              </a:rPr>
              <a:t>algunos procedimientos dentales</a:t>
            </a:r>
          </a:p>
          <a:p>
            <a:r>
              <a:rPr lang="es-NI" altLang="en-US" sz="2000" dirty="0">
                <a:ea typeface="ＭＳ Ｐゴシック" panose="020B0600070205080204" pitchFamily="34" charset="-128"/>
              </a:rPr>
              <a:t>algunos procedimientos de autopsia</a:t>
            </a:r>
          </a:p>
        </p:txBody>
      </p:sp>
      <p:sp>
        <p:nvSpPr>
          <p:cNvPr id="2" name="TextBox 1">
            <a:extLst>
              <a:ext uri="{FF2B5EF4-FFF2-40B4-BE49-F238E27FC236}">
                <a16:creationId xmlns:a16="http://schemas.microsoft.com/office/drawing/2014/main" id="{4D2FC5EE-5C88-42DD-BFAF-D0026023E54C}"/>
              </a:ext>
            </a:extLst>
          </p:cNvPr>
          <p:cNvSpPr txBox="1"/>
          <p:nvPr/>
        </p:nvSpPr>
        <p:spPr>
          <a:xfrm>
            <a:off x="533400" y="1676400"/>
            <a:ext cx="8382000" cy="1261884"/>
          </a:xfrm>
          <a:prstGeom prst="rect">
            <a:avLst/>
          </a:prstGeom>
          <a:noFill/>
        </p:spPr>
        <p:txBody>
          <a:bodyPr wrap="square" rtlCol="0">
            <a:spAutoFit/>
          </a:bodyPr>
          <a:lstStyle/>
          <a:p>
            <a:pPr>
              <a:buNone/>
            </a:pPr>
            <a:r>
              <a:rPr lang="es-NI" altLang="en-US" sz="1900" dirty="0"/>
              <a:t>Las ocupaciones de riesgo de alto potencial son aquéllas en las que se trabaja con personas que se sabe que tienen o posiblemente tienen el COVID-19, especialmente mientras se realizan procedimientos que generan aerosoles.</a:t>
            </a:r>
            <a:endParaRPr lang="es-NI" sz="1900" dirty="0"/>
          </a:p>
        </p:txBody>
      </p:sp>
      <p:pic>
        <p:nvPicPr>
          <p:cNvPr id="5" name="Picture 4" descr="Lab worker doing test">
            <a:extLst>
              <a:ext uri="{FF2B5EF4-FFF2-40B4-BE49-F238E27FC236}">
                <a16:creationId xmlns:a16="http://schemas.microsoft.com/office/drawing/2014/main" id="{BBB14160-8133-4B3D-B6C2-4A28256B47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4572000"/>
            <a:ext cx="3200854" cy="2133598"/>
          </a:xfrm>
          <a:prstGeom prst="rect">
            <a:avLst/>
          </a:prstGeom>
        </p:spPr>
      </p:pic>
      <p:sp>
        <p:nvSpPr>
          <p:cNvPr id="52227" name="Title 4">
            <a:extLst>
              <a:ext uri="{FF2B5EF4-FFF2-40B4-BE49-F238E27FC236}">
                <a16:creationId xmlns:a16="http://schemas.microsoft.com/office/drawing/2014/main" id="{3D0FB326-1682-4D67-BAEE-BF997A787526}"/>
              </a:ext>
            </a:extLst>
          </p:cNvPr>
          <p:cNvSpPr>
            <a:spLocks noGrp="1"/>
          </p:cNvSpPr>
          <p:nvPr>
            <p:ph type="title"/>
          </p:nvPr>
        </p:nvSpPr>
        <p:spPr>
          <a:xfrm>
            <a:off x="533400" y="1091565"/>
            <a:ext cx="7772400" cy="609600"/>
          </a:xfrm>
        </p:spPr>
        <p:txBody>
          <a:bodyPr/>
          <a:lstStyle/>
          <a:p>
            <a:r>
              <a:rPr lang="es-NI" altLang="en-US" sz="3200" dirty="0">
                <a:ea typeface="ＭＳ Ｐゴシック" panose="020B0600070205080204" pitchFamily="34" charset="-128"/>
              </a:rPr>
              <a:t>Alto potencial de exposición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CF453C-9475-4868-937F-9F1E799434B4}"/>
              </a:ext>
            </a:extLst>
          </p:cNvPr>
          <p:cNvSpPr>
            <a:spLocks noGrp="1"/>
          </p:cNvSpPr>
          <p:nvPr>
            <p:ph type="sldNum" sz="quarter" idx="10"/>
          </p:nvPr>
        </p:nvSpPr>
        <p:spPr/>
        <p:txBody>
          <a:bodyPr/>
          <a:lstStyle/>
          <a:p>
            <a:fld id="{644431DD-724F-4159-B395-C12D4FF15CA8}" type="slidenum">
              <a:rPr lang="en-US" altLang="en-US" smtClean="0"/>
              <a:pPr/>
              <a:t>30</a:t>
            </a:fld>
            <a:endParaRPr lang="en-US" altLang="en-US" dirty="0"/>
          </a:p>
        </p:txBody>
      </p:sp>
      <p:sp>
        <p:nvSpPr>
          <p:cNvPr id="54275" name="Content Placeholder 2">
            <a:extLst>
              <a:ext uri="{FF2B5EF4-FFF2-40B4-BE49-F238E27FC236}">
                <a16:creationId xmlns:a16="http://schemas.microsoft.com/office/drawing/2014/main" id="{9547475B-651B-4F55-8547-C9F6357E425B}"/>
              </a:ext>
            </a:extLst>
          </p:cNvPr>
          <p:cNvSpPr>
            <a:spLocks noGrp="1"/>
          </p:cNvSpPr>
          <p:nvPr>
            <p:ph sz="half" idx="1"/>
          </p:nvPr>
        </p:nvSpPr>
        <p:spPr>
          <a:xfrm>
            <a:off x="628650" y="1792007"/>
            <a:ext cx="3810000" cy="4188386"/>
          </a:xfrm>
        </p:spPr>
        <p:txBody>
          <a:bodyPr/>
          <a:lstStyle/>
          <a:p>
            <a:pPr>
              <a:buFontTx/>
              <a:buNone/>
            </a:pPr>
            <a:r>
              <a:rPr lang="es-NI" altLang="en-US" sz="2400" u="sng" dirty="0">
                <a:ea typeface="ＭＳ Ｐゴシック" panose="020B0600070205080204" pitchFamily="34" charset="-128"/>
              </a:rPr>
              <a:t>Ejemplos de ambientes de trabajo</a:t>
            </a:r>
            <a:endParaRPr lang="es-NI" altLang="en-US" sz="2400" dirty="0">
              <a:ea typeface="ＭＳ Ｐゴシック" panose="020B0600070205080204" pitchFamily="34" charset="-128"/>
            </a:endParaRPr>
          </a:p>
          <a:p>
            <a:r>
              <a:rPr lang="es-NI" altLang="en-US" sz="2000" dirty="0">
                <a:ea typeface="ＭＳ Ｐゴシック" panose="020B0600070205080204" pitchFamily="34" charset="-128"/>
              </a:rPr>
              <a:t>hospitales y otros tipos de establecimientos de salud</a:t>
            </a:r>
          </a:p>
          <a:p>
            <a:r>
              <a:rPr lang="es-NI" altLang="en-US" sz="2000" dirty="0">
                <a:ea typeface="ＭＳ Ｐゴシック" panose="020B0600070205080204" pitchFamily="34" charset="-128"/>
              </a:rPr>
              <a:t>transporte médico</a:t>
            </a:r>
          </a:p>
          <a:p>
            <a:r>
              <a:rPr lang="es-NI" altLang="en-US" sz="2000" dirty="0">
                <a:ea typeface="ＭＳ Ｐゴシック" panose="020B0600070205080204" pitchFamily="34" charset="-128"/>
              </a:rPr>
              <a:t>centros correccionales</a:t>
            </a:r>
          </a:p>
          <a:p>
            <a:r>
              <a:rPr lang="es-NI" altLang="en-US" sz="2000" dirty="0">
                <a:ea typeface="ＭＳ Ｐゴシック" panose="020B0600070205080204" pitchFamily="34" charset="-128"/>
              </a:rPr>
              <a:t>centros para el tratamiento de adicciones a drogas</a:t>
            </a:r>
          </a:p>
          <a:p>
            <a:r>
              <a:rPr lang="es-NI" altLang="en-US" sz="2000" dirty="0">
                <a:ea typeface="ＭＳ Ｐゴシック" panose="020B0600070205080204" pitchFamily="34" charset="-128"/>
              </a:rPr>
              <a:t>albergues para personas sin techo</a:t>
            </a:r>
          </a:p>
          <a:p>
            <a:r>
              <a:rPr lang="es-NI" altLang="en-US" sz="2000" dirty="0">
                <a:ea typeface="ＭＳ Ｐゴシック" panose="020B0600070205080204" pitchFamily="34" charset="-128"/>
              </a:rPr>
              <a:t>atención médica domiciliaria</a:t>
            </a:r>
          </a:p>
          <a:p>
            <a:r>
              <a:rPr lang="es-NI" altLang="en-US" sz="2000" dirty="0">
                <a:ea typeface="ＭＳ Ｐゴシック" panose="020B0600070205080204" pitchFamily="34" charset="-128"/>
              </a:rPr>
              <a:t>limpieza ambiental de lugares con SARS CoV-2</a:t>
            </a:r>
          </a:p>
          <a:p>
            <a:endParaRPr lang="en-US" altLang="en-US" sz="2000" dirty="0">
              <a:ea typeface="ＭＳ Ｐゴシック" panose="020B0600070205080204" pitchFamily="34" charset="-128"/>
            </a:endParaRPr>
          </a:p>
          <a:p>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p:txBody>
      </p:sp>
      <p:sp>
        <p:nvSpPr>
          <p:cNvPr id="54276" name="Content Placeholder 3">
            <a:extLst>
              <a:ext uri="{FF2B5EF4-FFF2-40B4-BE49-F238E27FC236}">
                <a16:creationId xmlns:a16="http://schemas.microsoft.com/office/drawing/2014/main" id="{09FE64B0-1562-43D8-AAD3-E6F1A7BE0EF3}"/>
              </a:ext>
            </a:extLst>
          </p:cNvPr>
          <p:cNvSpPr>
            <a:spLocks noGrp="1"/>
          </p:cNvSpPr>
          <p:nvPr>
            <p:ph sz="half" idx="2"/>
          </p:nvPr>
        </p:nvSpPr>
        <p:spPr>
          <a:xfrm>
            <a:off x="4648200" y="1828800"/>
            <a:ext cx="3810000" cy="3048000"/>
          </a:xfrm>
        </p:spPr>
        <p:txBody>
          <a:bodyPr/>
          <a:lstStyle/>
          <a:p>
            <a:pPr>
              <a:buFontTx/>
              <a:buNone/>
            </a:pPr>
            <a:r>
              <a:rPr lang="es-NI" altLang="en-US" sz="2400" u="sng" dirty="0">
                <a:ea typeface="ＭＳ Ｐゴシック" panose="020B0600070205080204" pitchFamily="34" charset="-128"/>
              </a:rPr>
              <a:t>Ejemplos de actividades laborales</a:t>
            </a:r>
            <a:endParaRPr lang="es-NI" altLang="en-US" sz="2400" dirty="0">
              <a:ea typeface="ＭＳ Ｐゴシック" panose="020B0600070205080204" pitchFamily="34" charset="-128"/>
            </a:endParaRPr>
          </a:p>
          <a:p>
            <a:r>
              <a:rPr lang="es-NI" altLang="en-US" sz="2000" dirty="0">
                <a:ea typeface="ＭＳ Ｐゴシック" panose="020B0600070205080204" pitchFamily="34" charset="-128"/>
              </a:rPr>
              <a:t>atención directa al paciente</a:t>
            </a:r>
          </a:p>
          <a:p>
            <a:r>
              <a:rPr lang="es-NI" altLang="en-US" sz="2000" dirty="0">
                <a:ea typeface="ＭＳ Ｐゴシック" panose="020B0600070205080204" pitchFamily="34" charset="-128"/>
              </a:rPr>
              <a:t>servicios médicos de emergencia</a:t>
            </a:r>
          </a:p>
          <a:p>
            <a:r>
              <a:rPr lang="es-NI" altLang="en-US" sz="2000" dirty="0">
                <a:ea typeface="ＭＳ Ｐゴシック" panose="020B0600070205080204" pitchFamily="34" charset="-128"/>
              </a:rPr>
              <a:t>limpieza y mantenimiento en áreas con pacientes</a:t>
            </a:r>
            <a:endParaRPr lang="es-NI" altLang="en-US" sz="2200" dirty="0">
              <a:ea typeface="ＭＳ Ｐゴシック" panose="020B0600070205080204" pitchFamily="34" charset="-128"/>
            </a:endParaRPr>
          </a:p>
        </p:txBody>
      </p:sp>
      <p:pic>
        <p:nvPicPr>
          <p:cNvPr id="54277" name="Picture 8" descr="EMS putting a patient on strecher on ambulance">
            <a:extLst>
              <a:ext uri="{FF2B5EF4-FFF2-40B4-BE49-F238E27FC236}">
                <a16:creationId xmlns:a16="http://schemas.microsoft.com/office/drawing/2014/main" id="{E3A296E4-372F-44B3-BFC6-BAEDCFC17D3A}"/>
              </a:ext>
            </a:extLst>
          </p:cNvPr>
          <p:cNvPicPr>
            <a:picLocks noChangeAspect="1"/>
          </p:cNvPicPr>
          <p:nvPr/>
        </p:nvPicPr>
        <p:blipFill>
          <a:blip r:embed="rId3" cstate="print">
            <a:extLst>
              <a:ext uri="{28A0092B-C50C-407E-A947-70E740481C1C}">
                <a14:useLocalDpi xmlns:a14="http://schemas.microsoft.com/office/drawing/2010/main" val="0"/>
              </a:ext>
            </a:extLst>
          </a:blip>
          <a:srcRect t="13635" b="15909"/>
          <a:stretch>
            <a:fillRect/>
          </a:stretch>
        </p:blipFill>
        <p:spPr bwMode="auto">
          <a:xfrm>
            <a:off x="4962525" y="4419600"/>
            <a:ext cx="2971800" cy="209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Title 1">
            <a:extLst>
              <a:ext uri="{FF2B5EF4-FFF2-40B4-BE49-F238E27FC236}">
                <a16:creationId xmlns:a16="http://schemas.microsoft.com/office/drawing/2014/main" id="{06C04BF8-BD55-4E34-BDEB-EE50D28FBC8C}"/>
              </a:ext>
            </a:extLst>
          </p:cNvPr>
          <p:cNvSpPr>
            <a:spLocks noGrp="1"/>
          </p:cNvSpPr>
          <p:nvPr>
            <p:ph type="title"/>
          </p:nvPr>
        </p:nvSpPr>
        <p:spPr>
          <a:xfrm>
            <a:off x="685800" y="990599"/>
            <a:ext cx="7772400" cy="801407"/>
          </a:xfrm>
        </p:spPr>
        <p:txBody>
          <a:bodyPr/>
          <a:lstStyle/>
          <a:p>
            <a:r>
              <a:rPr lang="es-NI" altLang="en-US" dirty="0">
                <a:ea typeface="ＭＳ Ｐゴシック" panose="020B0600070205080204" pitchFamily="34" charset="-128"/>
              </a:rPr>
              <a:t>Alto potencial de exposición</a:t>
            </a:r>
            <a:endParaRPr lang="en-US" altLang="en-US" sz="3200" dirty="0">
              <a:ea typeface="ＭＳ Ｐゴシック"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211AA349-D031-4C9E-A0D1-75D3A34E4A8B}"/>
              </a:ext>
            </a:extLst>
          </p:cNvPr>
          <p:cNvSpPr>
            <a:spLocks noGrp="1"/>
          </p:cNvSpPr>
          <p:nvPr>
            <p:ph type="title"/>
          </p:nvPr>
        </p:nvSpPr>
        <p:spPr>
          <a:xfrm>
            <a:off x="523461" y="1066800"/>
            <a:ext cx="7772400" cy="914400"/>
          </a:xfrm>
        </p:spPr>
        <p:txBody>
          <a:bodyPr/>
          <a:lstStyle/>
          <a:p>
            <a:r>
              <a:rPr lang="es-NI" altLang="en-US" dirty="0">
                <a:ea typeface="ＭＳ Ｐゴシック" panose="020B0600070205080204" pitchFamily="34" charset="-128"/>
              </a:rPr>
              <a:t>Bajo potencial de exposición</a:t>
            </a:r>
          </a:p>
        </p:txBody>
      </p:sp>
      <p:pic>
        <p:nvPicPr>
          <p:cNvPr id="58371" name="Content Placeholder 4" descr="office setting with cubicals">
            <a:extLst>
              <a:ext uri="{FF2B5EF4-FFF2-40B4-BE49-F238E27FC236}">
                <a16:creationId xmlns:a16="http://schemas.microsoft.com/office/drawing/2014/main" id="{0942105A-54D2-4B1B-BE03-B1B5E94EB74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63700" y="3297521"/>
            <a:ext cx="5816600" cy="2857500"/>
          </a:xfrm>
        </p:spPr>
      </p:pic>
      <p:sp>
        <p:nvSpPr>
          <p:cNvPr id="3" name="Slide Number Placeholder 2">
            <a:extLst>
              <a:ext uri="{FF2B5EF4-FFF2-40B4-BE49-F238E27FC236}">
                <a16:creationId xmlns:a16="http://schemas.microsoft.com/office/drawing/2014/main" id="{1D2B4F66-E8B3-4FE8-A932-2325214C3479}"/>
              </a:ext>
            </a:extLst>
          </p:cNvPr>
          <p:cNvSpPr>
            <a:spLocks noGrp="1"/>
          </p:cNvSpPr>
          <p:nvPr>
            <p:ph type="sldNum" sz="quarter" idx="10"/>
          </p:nvPr>
        </p:nvSpPr>
        <p:spPr/>
        <p:txBody>
          <a:bodyPr/>
          <a:lstStyle/>
          <a:p>
            <a:fld id="{E4D25CCA-84D6-4E84-B1C7-B334DD86A6AB}" type="slidenum">
              <a:rPr lang="en-US" altLang="en-US" smtClean="0"/>
              <a:pPr/>
              <a:t>31</a:t>
            </a:fld>
            <a:endParaRPr lang="en-US" altLang="en-US" dirty="0"/>
          </a:p>
        </p:txBody>
      </p:sp>
      <p:sp>
        <p:nvSpPr>
          <p:cNvPr id="2" name="TextBox 1">
            <a:extLst>
              <a:ext uri="{FF2B5EF4-FFF2-40B4-BE49-F238E27FC236}">
                <a16:creationId xmlns:a16="http://schemas.microsoft.com/office/drawing/2014/main" id="{56A909A9-337E-4AF5-BF57-A93792E35058}"/>
              </a:ext>
            </a:extLst>
          </p:cNvPr>
          <p:cNvSpPr txBox="1"/>
          <p:nvPr/>
        </p:nvSpPr>
        <p:spPr>
          <a:xfrm>
            <a:off x="533400" y="1836174"/>
            <a:ext cx="8077200" cy="1569660"/>
          </a:xfrm>
          <a:prstGeom prst="rect">
            <a:avLst/>
          </a:prstGeom>
          <a:noFill/>
        </p:spPr>
        <p:txBody>
          <a:bodyPr wrap="square" rtlCol="0">
            <a:spAutoFit/>
          </a:bodyPr>
          <a:lstStyle/>
          <a:p>
            <a:pPr>
              <a:buNone/>
            </a:pPr>
            <a:r>
              <a:rPr lang="es-NI" altLang="en-US" sz="2400" dirty="0"/>
              <a:t>Las ocupaciones con un </a:t>
            </a:r>
            <a:r>
              <a:rPr lang="es-NI" altLang="en-US" sz="2400" u="sng" dirty="0"/>
              <a:t>bajo potencial de exposició</a:t>
            </a:r>
            <a:r>
              <a:rPr lang="es-NI" altLang="en-US" sz="2400" dirty="0"/>
              <a:t>n son aquéllas que no requieren el contacto con personas que se conoce están infectadas ni requieren contacto frecuente con el público. </a:t>
            </a:r>
            <a:endParaRPr lang="es-NI"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6E0EE8-B451-4BA3-B3D4-BFD48256456E}"/>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pic>
        <p:nvPicPr>
          <p:cNvPr id="11" name="Content Placeholder 10" descr="inside of ambulance that is covered in plastic">
            <a:extLst>
              <a:ext uri="{FF2B5EF4-FFF2-40B4-BE49-F238E27FC236}">
                <a16:creationId xmlns:a16="http://schemas.microsoft.com/office/drawing/2014/main" id="{FF12B7B9-98B7-4F68-99E8-2A4AD44F3F3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37229" y="3424844"/>
            <a:ext cx="4272742" cy="3204556"/>
          </a:xfrm>
        </p:spPr>
      </p:pic>
      <p:sp>
        <p:nvSpPr>
          <p:cNvPr id="2" name="Title 1">
            <a:extLst>
              <a:ext uri="{FF2B5EF4-FFF2-40B4-BE49-F238E27FC236}">
                <a16:creationId xmlns:a16="http://schemas.microsoft.com/office/drawing/2014/main" id="{579062AE-9596-4F18-9B55-C0AC2E654436}"/>
              </a:ext>
            </a:extLst>
          </p:cNvPr>
          <p:cNvSpPr>
            <a:spLocks noGrp="1"/>
          </p:cNvSpPr>
          <p:nvPr>
            <p:ph type="title"/>
          </p:nvPr>
        </p:nvSpPr>
        <p:spPr>
          <a:xfrm>
            <a:off x="228600" y="1143000"/>
            <a:ext cx="8686800" cy="2286000"/>
          </a:xfrm>
        </p:spPr>
        <p:txBody>
          <a:bodyPr/>
          <a:lstStyle/>
          <a:p>
            <a:pPr algn="ctr"/>
            <a:r>
              <a:rPr lang="es-NI" sz="2800" dirty="0"/>
              <a:t>Las siguientes diapositivas repasarán consideraciones clave para los servicios de salud y emergencias así como la continuidad de las operaciones y el papel de la salud pública.</a:t>
            </a:r>
          </a:p>
        </p:txBody>
      </p:sp>
    </p:spTree>
    <p:extLst>
      <p:ext uri="{BB962C8B-B14F-4D97-AF65-F5344CB8AC3E}">
        <p14:creationId xmlns:p14="http://schemas.microsoft.com/office/powerpoint/2010/main" val="80011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7157C96-4FB1-465E-B985-85ADBB5A4797}"/>
              </a:ext>
            </a:extLst>
          </p:cNvPr>
          <p:cNvSpPr>
            <a:spLocks noGrp="1"/>
          </p:cNvSpPr>
          <p:nvPr>
            <p:ph type="sldNum" sz="quarter" idx="10"/>
          </p:nvPr>
        </p:nvSpPr>
        <p:spPr/>
        <p:txBody>
          <a:bodyPr/>
          <a:lstStyle/>
          <a:p>
            <a:fld id="{E4D25CCA-84D6-4E84-B1C7-B334DD86A6AB}" type="slidenum">
              <a:rPr lang="en-US" altLang="en-US" smtClean="0"/>
              <a:pPr/>
              <a:t>33</a:t>
            </a:fld>
            <a:endParaRPr lang="en-US" altLang="en-US" dirty="0"/>
          </a:p>
        </p:txBody>
      </p:sp>
      <p:sp>
        <p:nvSpPr>
          <p:cNvPr id="8" name="Content Placeholder 7">
            <a:extLst>
              <a:ext uri="{FF2B5EF4-FFF2-40B4-BE49-F238E27FC236}">
                <a16:creationId xmlns:a16="http://schemas.microsoft.com/office/drawing/2014/main" id="{8FCB5E1C-034A-42D9-97EC-6504B8C45ECD}"/>
              </a:ext>
            </a:extLst>
          </p:cNvPr>
          <p:cNvSpPr>
            <a:spLocks noGrp="1"/>
          </p:cNvSpPr>
          <p:nvPr>
            <p:ph idx="1"/>
          </p:nvPr>
        </p:nvSpPr>
        <p:spPr>
          <a:xfrm>
            <a:off x="685800" y="4005262"/>
            <a:ext cx="8153400" cy="1481138"/>
          </a:xfrm>
        </p:spPr>
        <p:txBody>
          <a:bodyPr/>
          <a:lstStyle/>
          <a:p>
            <a:pPr marL="0" indent="0">
              <a:buNone/>
            </a:pPr>
            <a:r>
              <a:rPr lang="en-US" sz="2000" dirty="0">
                <a:hlinkClick r:id="rId3"/>
              </a:rPr>
              <a:t>https://www.cdc.gov/coronavirus/2019-ncov/hcp/index.html</a:t>
            </a:r>
            <a:endParaRPr lang="en-US" sz="2000" dirty="0"/>
          </a:p>
          <a:p>
            <a:r>
              <a:rPr lang="es-NI" sz="2000" dirty="0"/>
              <a:t>El sitio web de los CDC incluye directrices para control de infección, servicios médicos de emergencia (EMS), atención domiciliaria, atención clínica, evaluación de personas bajo investigación y más. </a:t>
            </a:r>
          </a:p>
        </p:txBody>
      </p:sp>
      <p:sp>
        <p:nvSpPr>
          <p:cNvPr id="2" name="TextBox 1">
            <a:extLst>
              <a:ext uri="{FF2B5EF4-FFF2-40B4-BE49-F238E27FC236}">
                <a16:creationId xmlns:a16="http://schemas.microsoft.com/office/drawing/2014/main" id="{6FC53BF0-3D67-4375-A7C1-BBF0596EB205}"/>
              </a:ext>
            </a:extLst>
          </p:cNvPr>
          <p:cNvSpPr txBox="1"/>
          <p:nvPr/>
        </p:nvSpPr>
        <p:spPr>
          <a:xfrm>
            <a:off x="685800" y="1667024"/>
            <a:ext cx="7543800" cy="1938992"/>
          </a:xfrm>
          <a:prstGeom prst="rect">
            <a:avLst/>
          </a:prstGeom>
          <a:noFill/>
        </p:spPr>
        <p:txBody>
          <a:bodyPr wrap="square" rtlCol="0">
            <a:spAutoFit/>
          </a:bodyPr>
          <a:lstStyle/>
          <a:p>
            <a:pPr>
              <a:buNone/>
            </a:pPr>
            <a:r>
              <a:rPr lang="es-NI" altLang="en-US" dirty="0"/>
              <a:t>Remitirse a las directrices de los CDC y del departamento de salud estatal sobre protección del personal de salud. En los brotes de coronavirus actual y pasados el personal de salud ha tenido una alta tasa de infección. Por lo tanto, es especialmente importante asegurar que los procedimientos, el equipo y la capacitación protejan plenamente. </a:t>
            </a:r>
          </a:p>
        </p:txBody>
      </p:sp>
      <p:sp>
        <p:nvSpPr>
          <p:cNvPr id="60418" name="Title 1">
            <a:extLst>
              <a:ext uri="{FF2B5EF4-FFF2-40B4-BE49-F238E27FC236}">
                <a16:creationId xmlns:a16="http://schemas.microsoft.com/office/drawing/2014/main" id="{17E32740-69AF-49B6-A390-4CF778C96576}"/>
              </a:ext>
            </a:extLst>
          </p:cNvPr>
          <p:cNvSpPr>
            <a:spLocks noGrp="1"/>
          </p:cNvSpPr>
          <p:nvPr>
            <p:ph type="title"/>
          </p:nvPr>
        </p:nvSpPr>
        <p:spPr>
          <a:xfrm>
            <a:off x="685800" y="1085158"/>
            <a:ext cx="7772400" cy="830997"/>
          </a:xfrm>
        </p:spPr>
        <p:txBody>
          <a:bodyPr/>
          <a:lstStyle/>
          <a:p>
            <a:r>
              <a:rPr lang="es-NI" altLang="en-US" sz="2800" dirty="0">
                <a:ea typeface="ＭＳ Ｐゴシック" panose="020B0600070205080204" pitchFamily="34" charset="-128"/>
              </a:rPr>
              <a:t>Servicios </a:t>
            </a:r>
            <a:r>
              <a:rPr lang="es-NI" altLang="en-US" sz="2800" baseline="0" dirty="0">
                <a:ea typeface="ＭＳ Ｐゴシック" panose="020B0600070205080204" pitchFamily="34" charset="-128"/>
              </a:rPr>
              <a:t>de </a:t>
            </a:r>
            <a:r>
              <a:rPr lang="es-NI" altLang="en-US" sz="2800" dirty="0">
                <a:ea typeface="ＭＳ Ｐゴシック" panose="020B0600070205080204" pitchFamily="34" charset="-128"/>
              </a:rPr>
              <a:t>salud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B38D0FCA-36E5-4CB9-98EC-361F6C6532D7}"/>
              </a:ext>
            </a:extLst>
          </p:cNvPr>
          <p:cNvSpPr>
            <a:spLocks noGrp="1"/>
          </p:cNvSpPr>
          <p:nvPr>
            <p:ph type="title"/>
          </p:nvPr>
        </p:nvSpPr>
        <p:spPr/>
        <p:txBody>
          <a:bodyPr/>
          <a:lstStyle/>
          <a:p>
            <a:r>
              <a:rPr lang="es-NI" altLang="en-US" dirty="0">
                <a:ea typeface="ＭＳ Ｐゴシック" panose="020B0600070205080204" pitchFamily="34" charset="-128"/>
              </a:rPr>
              <a:t>Servicios de emergencia</a:t>
            </a:r>
          </a:p>
        </p:txBody>
      </p:sp>
      <p:pic>
        <p:nvPicPr>
          <p:cNvPr id="62468" name="Content Placeholder 5" descr="Man looking at various computer monitors">
            <a:extLst>
              <a:ext uri="{FF2B5EF4-FFF2-40B4-BE49-F238E27FC236}">
                <a16:creationId xmlns:a16="http://schemas.microsoft.com/office/drawing/2014/main" id="{5555E1B3-E008-45DF-BA6F-CC0B1E172F26}"/>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6000" b="14000"/>
          <a:stretch/>
        </p:blipFill>
        <p:spPr>
          <a:xfrm>
            <a:off x="660679" y="3421796"/>
            <a:ext cx="3810000" cy="2667000"/>
          </a:xfrm>
        </p:spPr>
      </p:pic>
      <p:sp>
        <p:nvSpPr>
          <p:cNvPr id="62467" name="Content Placeholder 4">
            <a:extLst>
              <a:ext uri="{FF2B5EF4-FFF2-40B4-BE49-F238E27FC236}">
                <a16:creationId xmlns:a16="http://schemas.microsoft.com/office/drawing/2014/main" id="{B0068D47-284A-47C5-9A19-C3F87E78C733}"/>
              </a:ext>
            </a:extLst>
          </p:cNvPr>
          <p:cNvSpPr>
            <a:spLocks noGrp="1"/>
          </p:cNvSpPr>
          <p:nvPr>
            <p:ph sz="half" idx="2"/>
          </p:nvPr>
        </p:nvSpPr>
        <p:spPr>
          <a:xfrm>
            <a:off x="4623083" y="3345597"/>
            <a:ext cx="3810000" cy="3810000"/>
          </a:xfrm>
        </p:spPr>
        <p:txBody>
          <a:bodyPr/>
          <a:lstStyle/>
          <a:p>
            <a:pPr>
              <a:buFontTx/>
              <a:buNone/>
            </a:pPr>
            <a:r>
              <a:rPr lang="es-NI" altLang="en-US" sz="2200" dirty="0">
                <a:ea typeface="ＭＳ Ｐゴシック" panose="020B0600070205080204" pitchFamily="34" charset="-128"/>
              </a:rPr>
              <a:t>Los servicios de emergencia y la infraestructura crítica incluyen:</a:t>
            </a:r>
          </a:p>
          <a:p>
            <a:r>
              <a:rPr lang="es-NI" altLang="en-US" sz="2200" dirty="0">
                <a:ea typeface="ＭＳ Ｐゴシック" panose="020B0600070205080204" pitchFamily="34" charset="-128"/>
              </a:rPr>
              <a:t>fuerzas del orden</a:t>
            </a:r>
          </a:p>
          <a:p>
            <a:r>
              <a:rPr lang="es-NI" altLang="en-US" sz="2200" dirty="0">
                <a:ea typeface="ＭＳ Ｐゴシック" panose="020B0600070205080204" pitchFamily="34" charset="-128"/>
              </a:rPr>
              <a:t>bomberos y EMS</a:t>
            </a:r>
          </a:p>
          <a:p>
            <a:r>
              <a:rPr lang="es-NI" altLang="en-US" sz="2200" dirty="0">
                <a:ea typeface="ＭＳ Ｐゴシック" panose="020B0600070205080204" pitchFamily="34" charset="-128"/>
              </a:rPr>
              <a:t>hospitales</a:t>
            </a:r>
          </a:p>
          <a:p>
            <a:r>
              <a:rPr lang="es-NI" altLang="en-US" sz="2200" dirty="0">
                <a:ea typeface="ＭＳ Ｐゴシック" panose="020B0600070205080204" pitchFamily="34" charset="-128"/>
              </a:rPr>
              <a:t>servicios públicos</a:t>
            </a:r>
          </a:p>
        </p:txBody>
      </p:sp>
      <p:sp>
        <p:nvSpPr>
          <p:cNvPr id="3" name="Slide Number Placeholder 2">
            <a:extLst>
              <a:ext uri="{FF2B5EF4-FFF2-40B4-BE49-F238E27FC236}">
                <a16:creationId xmlns:a16="http://schemas.microsoft.com/office/drawing/2014/main" id="{47891AD8-D78B-4AD7-914A-A459A8E1F7A6}"/>
              </a:ext>
            </a:extLst>
          </p:cNvPr>
          <p:cNvSpPr>
            <a:spLocks noGrp="1"/>
          </p:cNvSpPr>
          <p:nvPr>
            <p:ph type="sldNum" sz="quarter" idx="10"/>
          </p:nvPr>
        </p:nvSpPr>
        <p:spPr/>
        <p:txBody>
          <a:bodyPr/>
          <a:lstStyle/>
          <a:p>
            <a:fld id="{644431DD-724F-4159-B395-C12D4FF15CA8}" type="slidenum">
              <a:rPr lang="en-US" altLang="en-US" smtClean="0"/>
              <a:pPr/>
              <a:t>34</a:t>
            </a:fld>
            <a:endParaRPr lang="en-US" altLang="en-US" dirty="0"/>
          </a:p>
        </p:txBody>
      </p:sp>
      <p:sp>
        <p:nvSpPr>
          <p:cNvPr id="2" name="TextBox 1">
            <a:extLst>
              <a:ext uri="{FF2B5EF4-FFF2-40B4-BE49-F238E27FC236}">
                <a16:creationId xmlns:a16="http://schemas.microsoft.com/office/drawing/2014/main" id="{BD32BE40-726F-4196-AC4B-D2EF1B032D31}"/>
              </a:ext>
            </a:extLst>
          </p:cNvPr>
          <p:cNvSpPr txBox="1"/>
          <p:nvPr/>
        </p:nvSpPr>
        <p:spPr>
          <a:xfrm>
            <a:off x="660679" y="2057400"/>
            <a:ext cx="7391400" cy="769441"/>
          </a:xfrm>
          <a:prstGeom prst="rect">
            <a:avLst/>
          </a:prstGeom>
          <a:noFill/>
        </p:spPr>
        <p:txBody>
          <a:bodyPr wrap="square" rtlCol="0">
            <a:spAutoFit/>
          </a:bodyPr>
          <a:lstStyle/>
          <a:p>
            <a:pPr algn="ctr">
              <a:buNone/>
            </a:pPr>
            <a:r>
              <a:rPr lang="es-NI" altLang="en-US" sz="2200" dirty="0"/>
              <a:t>Los servicios de emergencia y la infraestructura crítica deben poder funcionar durante una emergencia nacional.</a:t>
            </a:r>
            <a:endParaRPr lang="es-NI" sz="2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356FBA3B-2325-4A87-9133-9E55CE371E03}"/>
              </a:ext>
            </a:extLst>
          </p:cNvPr>
          <p:cNvSpPr>
            <a:spLocks noGrp="1"/>
          </p:cNvSpPr>
          <p:nvPr>
            <p:ph type="title"/>
          </p:nvPr>
        </p:nvSpPr>
        <p:spPr>
          <a:xfrm>
            <a:off x="533400" y="1211997"/>
            <a:ext cx="7772400" cy="609600"/>
          </a:xfrm>
        </p:spPr>
        <p:txBody>
          <a:bodyPr/>
          <a:lstStyle/>
          <a:p>
            <a:r>
              <a:rPr lang="es-NI" altLang="en-US" sz="3200" dirty="0">
                <a:ea typeface="ＭＳ Ｐゴシック" panose="020B0600070205080204" pitchFamily="34" charset="-128"/>
              </a:rPr>
              <a:t>Conexión comunidad/lugar de trabajo</a:t>
            </a:r>
          </a:p>
        </p:txBody>
      </p:sp>
      <p:sp>
        <p:nvSpPr>
          <p:cNvPr id="56323" name="Content Placeholder 2">
            <a:extLst>
              <a:ext uri="{FF2B5EF4-FFF2-40B4-BE49-F238E27FC236}">
                <a16:creationId xmlns:a16="http://schemas.microsoft.com/office/drawing/2014/main" id="{C401D7DD-C780-43E3-BE4F-C6DA30A5BCC5}"/>
              </a:ext>
            </a:extLst>
          </p:cNvPr>
          <p:cNvSpPr>
            <a:spLocks noGrp="1"/>
          </p:cNvSpPr>
          <p:nvPr>
            <p:ph sz="half" idx="1"/>
          </p:nvPr>
        </p:nvSpPr>
        <p:spPr>
          <a:xfrm>
            <a:off x="609600" y="2895600"/>
            <a:ext cx="3810000" cy="3962400"/>
          </a:xfrm>
        </p:spPr>
        <p:txBody>
          <a:bodyPr/>
          <a:lstStyle/>
          <a:p>
            <a:pPr>
              <a:buFontTx/>
              <a:buNone/>
            </a:pPr>
            <a:r>
              <a:rPr lang="es-NI" altLang="en-US" sz="2000" u="sng" dirty="0">
                <a:ea typeface="ＭＳ Ｐゴシック" panose="020B0600070205080204" pitchFamily="34" charset="-128"/>
              </a:rPr>
              <a:t>Ejemplos de ambientes de trabajo</a:t>
            </a:r>
          </a:p>
          <a:p>
            <a:r>
              <a:rPr lang="es-NI" altLang="en-US" sz="2000" dirty="0">
                <a:ea typeface="ＭＳ Ｐゴシック" panose="020B0600070205080204" pitchFamily="34" charset="-128"/>
              </a:rPr>
              <a:t>escuelas</a:t>
            </a:r>
          </a:p>
          <a:p>
            <a:r>
              <a:rPr lang="es-NI" altLang="en-US" sz="2000" dirty="0">
                <a:ea typeface="ＭＳ Ｐゴシック" panose="020B0600070205080204" pitchFamily="34" charset="-128"/>
              </a:rPr>
              <a:t>eventos deportivos y artísticos</a:t>
            </a:r>
          </a:p>
          <a:p>
            <a:r>
              <a:rPr lang="es-NI" altLang="en-US" sz="2000" dirty="0">
                <a:ea typeface="ＭＳ Ｐゴシック" panose="020B0600070205080204" pitchFamily="34" charset="-128"/>
              </a:rPr>
              <a:t>servicios sociales</a:t>
            </a:r>
          </a:p>
          <a:p>
            <a:r>
              <a:rPr lang="es-NI" altLang="en-US" sz="2000" dirty="0">
                <a:ea typeface="ＭＳ Ｐゴシック" panose="020B0600070205080204" pitchFamily="34" charset="-128"/>
              </a:rPr>
              <a:t>alta densidad de compañeros de trabajo</a:t>
            </a:r>
          </a:p>
          <a:p>
            <a:r>
              <a:rPr lang="es-NI" altLang="en-US" sz="2000" dirty="0">
                <a:ea typeface="ＭＳ Ｐゴシック" panose="020B0600070205080204" pitchFamily="34" charset="-128"/>
              </a:rPr>
              <a:t>bastante contacto con el público general como en los comercios minoristas</a:t>
            </a:r>
          </a:p>
        </p:txBody>
      </p:sp>
      <p:sp>
        <p:nvSpPr>
          <p:cNvPr id="56324" name="Content Placeholder 3">
            <a:extLst>
              <a:ext uri="{FF2B5EF4-FFF2-40B4-BE49-F238E27FC236}">
                <a16:creationId xmlns:a16="http://schemas.microsoft.com/office/drawing/2014/main" id="{9A24B554-8FEE-4095-9F0B-DA0332B9657A}"/>
              </a:ext>
            </a:extLst>
          </p:cNvPr>
          <p:cNvSpPr>
            <a:spLocks noGrp="1"/>
          </p:cNvSpPr>
          <p:nvPr>
            <p:ph sz="half" idx="2"/>
          </p:nvPr>
        </p:nvSpPr>
        <p:spPr>
          <a:xfrm>
            <a:off x="4572000" y="2819400"/>
            <a:ext cx="3810000" cy="4038600"/>
          </a:xfrm>
        </p:spPr>
        <p:txBody>
          <a:bodyPr/>
          <a:lstStyle/>
          <a:p>
            <a:pPr>
              <a:buFontTx/>
              <a:buNone/>
            </a:pPr>
            <a:r>
              <a:rPr lang="es-NI" altLang="en-US" sz="2000" u="sng" dirty="0">
                <a:ea typeface="ＭＳ Ｐゴシック" panose="020B0600070205080204" pitchFamily="34" charset="-128"/>
              </a:rPr>
              <a:t>Ejemplos de actividades laborales</a:t>
            </a:r>
            <a:endParaRPr lang="es-NI" altLang="en-US" sz="2000" dirty="0">
              <a:ea typeface="ＭＳ Ｐゴシック" panose="020B0600070205080204" pitchFamily="34" charset="-128"/>
            </a:endParaRPr>
          </a:p>
          <a:p>
            <a:r>
              <a:rPr lang="es-NI" altLang="en-US" sz="2000" dirty="0">
                <a:ea typeface="ＭＳ Ｐゴシック" panose="020B0600070205080204" pitchFamily="34" charset="-128"/>
              </a:rPr>
              <a:t>enseñanza en aulas de clase</a:t>
            </a:r>
          </a:p>
          <a:p>
            <a:r>
              <a:rPr lang="es-NI" altLang="en-US" sz="2000" dirty="0">
                <a:ea typeface="ＭＳ Ｐゴシック" panose="020B0600070205080204" pitchFamily="34" charset="-128"/>
              </a:rPr>
              <a:t>ayudar a clientes </a:t>
            </a:r>
          </a:p>
          <a:p>
            <a:r>
              <a:rPr lang="es-NI" altLang="en-US" sz="2000" dirty="0">
                <a:ea typeface="ＭＳ Ｐゴシック" panose="020B0600070205080204" pitchFamily="34" charset="-128"/>
              </a:rPr>
              <a:t>atender a clientes</a:t>
            </a:r>
          </a:p>
          <a:p>
            <a:pPr>
              <a:buFontTx/>
              <a:buNone/>
            </a:pPr>
            <a:endParaRPr lang="es-NI" altLang="en-US" sz="2000" dirty="0">
              <a:ea typeface="ＭＳ Ｐゴシック" panose="020B0600070205080204" pitchFamily="34" charset="-128"/>
            </a:endParaRPr>
          </a:p>
          <a:p>
            <a:endParaRPr lang="es-NI" altLang="en-US" sz="2000" dirty="0">
              <a:ea typeface="ＭＳ Ｐゴシック" panose="020B0600070205080204" pitchFamily="34" charset="-128"/>
            </a:endParaRPr>
          </a:p>
        </p:txBody>
      </p:sp>
      <p:sp>
        <p:nvSpPr>
          <p:cNvPr id="3" name="Slide Number Placeholder 2">
            <a:extLst>
              <a:ext uri="{FF2B5EF4-FFF2-40B4-BE49-F238E27FC236}">
                <a16:creationId xmlns:a16="http://schemas.microsoft.com/office/drawing/2014/main" id="{6B263E33-B66E-4D32-9419-030EC0F40877}"/>
              </a:ext>
            </a:extLst>
          </p:cNvPr>
          <p:cNvSpPr>
            <a:spLocks noGrp="1"/>
          </p:cNvSpPr>
          <p:nvPr>
            <p:ph type="sldNum" sz="quarter" idx="10"/>
          </p:nvPr>
        </p:nvSpPr>
        <p:spPr/>
        <p:txBody>
          <a:bodyPr/>
          <a:lstStyle/>
          <a:p>
            <a:fld id="{644431DD-724F-4159-B395-C12D4FF15CA8}" type="slidenum">
              <a:rPr lang="en-US" altLang="en-US" smtClean="0"/>
              <a:pPr/>
              <a:t>35</a:t>
            </a:fld>
            <a:endParaRPr lang="en-US" altLang="en-US" dirty="0"/>
          </a:p>
        </p:txBody>
      </p:sp>
      <p:pic>
        <p:nvPicPr>
          <p:cNvPr id="56325" name="Picture 5" descr="lady teaching three kids">
            <a:extLst>
              <a:ext uri="{FF2B5EF4-FFF2-40B4-BE49-F238E27FC236}">
                <a16:creationId xmlns:a16="http://schemas.microsoft.com/office/drawing/2014/main" id="{45BF1045-CA04-46EB-82BF-9E53DDA2E4F5}"/>
              </a:ext>
            </a:extLst>
          </p:cNvPr>
          <p:cNvPicPr>
            <a:picLocks noChangeAspect="1"/>
          </p:cNvPicPr>
          <p:nvPr/>
        </p:nvPicPr>
        <p:blipFill>
          <a:blip r:embed="rId3" cstate="print">
            <a:extLst>
              <a:ext uri="{28A0092B-C50C-407E-A947-70E740481C1C}">
                <a14:useLocalDpi xmlns:a14="http://schemas.microsoft.com/office/drawing/2010/main" val="0"/>
              </a:ext>
            </a:extLst>
          </a:blip>
          <a:srcRect t="16225" b="16225"/>
          <a:stretch>
            <a:fillRect/>
          </a:stretch>
        </p:blipFill>
        <p:spPr bwMode="auto">
          <a:xfrm>
            <a:off x="4876800" y="4648200"/>
            <a:ext cx="293295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4B12F73-AEA2-4B64-A2B7-F7F43ED00009}"/>
              </a:ext>
            </a:extLst>
          </p:cNvPr>
          <p:cNvSpPr txBox="1"/>
          <p:nvPr/>
        </p:nvSpPr>
        <p:spPr>
          <a:xfrm>
            <a:off x="609600" y="1905000"/>
            <a:ext cx="8077200" cy="1015663"/>
          </a:xfrm>
          <a:prstGeom prst="rect">
            <a:avLst/>
          </a:prstGeom>
          <a:noFill/>
        </p:spPr>
        <p:txBody>
          <a:bodyPr wrap="square" rtlCol="0">
            <a:spAutoFit/>
          </a:bodyPr>
          <a:lstStyle/>
          <a:p>
            <a:pPr>
              <a:buNone/>
            </a:pPr>
            <a:r>
              <a:rPr lang="es-NI" dirty="0">
                <a:latin typeface="+mn-lt"/>
              </a:rPr>
              <a:t>Cuando ocurre un brote comunitario, cualquier lugar de trabajo o lugar de eventos donde la gente se reúne tiene un alto potencial de exposición.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0F2D29-4BC2-4F76-BA3F-BC8EB2E5D8CA}"/>
              </a:ext>
            </a:extLst>
          </p:cNvPr>
          <p:cNvSpPr>
            <a:spLocks noGrp="1"/>
          </p:cNvSpPr>
          <p:nvPr>
            <p:ph type="sldNum" sz="quarter" idx="10"/>
          </p:nvPr>
        </p:nvSpPr>
        <p:spPr/>
        <p:txBody>
          <a:bodyPr/>
          <a:lstStyle/>
          <a:p>
            <a:fld id="{E4D25CCA-84D6-4E84-B1C7-B334DD86A6AB}" type="slidenum">
              <a:rPr lang="en-US" altLang="en-US" smtClean="0"/>
              <a:pPr/>
              <a:t>36</a:t>
            </a:fld>
            <a:endParaRPr lang="en-US" altLang="en-US" dirty="0"/>
          </a:p>
        </p:txBody>
      </p:sp>
      <p:sp>
        <p:nvSpPr>
          <p:cNvPr id="58371" name="Content Placeholder 2">
            <a:extLst>
              <a:ext uri="{FF2B5EF4-FFF2-40B4-BE49-F238E27FC236}">
                <a16:creationId xmlns:a16="http://schemas.microsoft.com/office/drawing/2014/main" id="{D3D1F188-C7DF-4133-BE11-C134334840B4}"/>
              </a:ext>
            </a:extLst>
          </p:cNvPr>
          <p:cNvSpPr>
            <a:spLocks noGrp="1"/>
          </p:cNvSpPr>
          <p:nvPr>
            <p:ph idx="1"/>
          </p:nvPr>
        </p:nvSpPr>
        <p:spPr>
          <a:xfrm>
            <a:off x="685800" y="2819400"/>
            <a:ext cx="7772400" cy="3657600"/>
          </a:xfrm>
          <a:ln>
            <a:miter lim="800000"/>
            <a:headEnd/>
            <a:tailEnd/>
          </a:ln>
        </p:spPr>
        <p:txBody>
          <a:bodyPr numCol="2"/>
          <a:lstStyle/>
          <a:p>
            <a:pPr>
              <a:defRPr/>
            </a:pPr>
            <a:r>
              <a:rPr lang="es-NI" sz="2000" dirty="0">
                <a:ea typeface="+mn-ea"/>
                <a:cs typeface="+mn-cs"/>
              </a:rPr>
              <a:t>Instalaciones de gobierno</a:t>
            </a:r>
          </a:p>
          <a:p>
            <a:pPr>
              <a:defRPr/>
            </a:pPr>
            <a:r>
              <a:rPr lang="es-NI" sz="2000" dirty="0">
                <a:ea typeface="+mn-ea"/>
                <a:cs typeface="+mn-cs"/>
              </a:rPr>
              <a:t>Presas</a:t>
            </a:r>
          </a:p>
          <a:p>
            <a:pPr>
              <a:defRPr/>
            </a:pPr>
            <a:r>
              <a:rPr lang="es-NI" sz="2000" dirty="0">
                <a:ea typeface="+mn-ea"/>
                <a:cs typeface="+mn-cs"/>
              </a:rPr>
              <a:t>Instalaciones comerciales</a:t>
            </a:r>
          </a:p>
          <a:p>
            <a:pPr>
              <a:defRPr/>
            </a:pPr>
            <a:r>
              <a:rPr lang="es-NI" sz="2000" dirty="0">
                <a:ea typeface="+mn-ea"/>
                <a:cs typeface="+mn-cs"/>
              </a:rPr>
              <a:t>Plantas de energía nuclear</a:t>
            </a:r>
          </a:p>
          <a:p>
            <a:pPr>
              <a:defRPr/>
            </a:pPr>
            <a:r>
              <a:rPr lang="es-NI" sz="2000" dirty="0">
                <a:ea typeface="+mn-ea"/>
                <a:cs typeface="+mn-cs"/>
              </a:rPr>
              <a:t>Alimentos y agricultura</a:t>
            </a:r>
          </a:p>
          <a:p>
            <a:pPr>
              <a:defRPr/>
            </a:pPr>
            <a:r>
              <a:rPr lang="es-NI" sz="2000" dirty="0">
                <a:ea typeface="+mn-ea"/>
                <a:cs typeface="+mn-cs"/>
              </a:rPr>
              <a:t>Salud pública y servicios de salud</a:t>
            </a:r>
          </a:p>
          <a:p>
            <a:pPr>
              <a:defRPr/>
            </a:pPr>
            <a:r>
              <a:rPr lang="es-NI" sz="2000" dirty="0">
                <a:ea typeface="+mn-ea"/>
                <a:cs typeface="+mn-cs"/>
              </a:rPr>
              <a:t>Banca y finanzas</a:t>
            </a:r>
          </a:p>
          <a:p>
            <a:pPr>
              <a:defRPr/>
            </a:pPr>
            <a:r>
              <a:rPr lang="es-NI" sz="2000" dirty="0">
                <a:ea typeface="+mn-ea"/>
                <a:cs typeface="+mn-cs"/>
              </a:rPr>
              <a:t>Fábricas de productos químicos y bodegas</a:t>
            </a:r>
          </a:p>
          <a:p>
            <a:pPr>
              <a:defRPr/>
            </a:pPr>
            <a:r>
              <a:rPr lang="es-NI" sz="2000" dirty="0">
                <a:ea typeface="+mn-ea"/>
                <a:cs typeface="+mn-cs"/>
              </a:rPr>
              <a:t>Bases industriales de defensa</a:t>
            </a:r>
          </a:p>
          <a:p>
            <a:pPr>
              <a:defRPr/>
            </a:pPr>
            <a:r>
              <a:rPr lang="es-NI" sz="2000" dirty="0">
                <a:ea typeface="+mn-ea"/>
                <a:cs typeface="+mn-cs"/>
              </a:rPr>
              <a:t>Agua</a:t>
            </a:r>
          </a:p>
          <a:p>
            <a:pPr>
              <a:defRPr/>
            </a:pPr>
            <a:r>
              <a:rPr lang="es-NI" sz="2000" dirty="0">
                <a:ea typeface="+mn-ea"/>
                <a:cs typeface="+mn-cs"/>
              </a:rPr>
              <a:t>Energía</a:t>
            </a:r>
          </a:p>
          <a:p>
            <a:pPr>
              <a:defRPr/>
            </a:pPr>
            <a:r>
              <a:rPr lang="es-NI" sz="2000" dirty="0"/>
              <a:t>Servicios de emergencia</a:t>
            </a:r>
            <a:endParaRPr lang="es-NI" sz="2000" dirty="0">
              <a:ea typeface="+mn-ea"/>
              <a:cs typeface="+mn-cs"/>
            </a:endParaRPr>
          </a:p>
          <a:p>
            <a:pPr>
              <a:defRPr/>
            </a:pPr>
            <a:r>
              <a:rPr lang="es-NI" sz="2000" dirty="0"/>
              <a:t>Tecnología de la información</a:t>
            </a:r>
            <a:endParaRPr lang="es-NI" sz="2000" dirty="0">
              <a:ea typeface="+mn-ea"/>
              <a:cs typeface="+mn-cs"/>
            </a:endParaRPr>
          </a:p>
          <a:p>
            <a:pPr>
              <a:defRPr/>
            </a:pPr>
            <a:r>
              <a:rPr lang="es-NI" sz="2000" dirty="0">
                <a:ea typeface="+mn-ea"/>
                <a:cs typeface="+mn-cs"/>
              </a:rPr>
              <a:t>Telecomunicaciones</a:t>
            </a:r>
          </a:p>
          <a:p>
            <a:pPr>
              <a:defRPr/>
            </a:pPr>
            <a:r>
              <a:rPr lang="es-NI" sz="2000" dirty="0">
                <a:ea typeface="+mn-ea"/>
                <a:cs typeface="+mn-cs"/>
              </a:rPr>
              <a:t>Correo y envíos</a:t>
            </a:r>
          </a:p>
          <a:p>
            <a:pPr>
              <a:defRPr/>
            </a:pPr>
            <a:r>
              <a:rPr lang="es-NI" sz="2000" dirty="0">
                <a:ea typeface="+mn-ea"/>
                <a:cs typeface="+mn-cs"/>
              </a:rPr>
              <a:t>Transporte</a:t>
            </a:r>
          </a:p>
          <a:p>
            <a:pPr marL="0" indent="0">
              <a:buNone/>
              <a:defRPr/>
            </a:pPr>
            <a:endParaRPr lang="en-US" sz="2000" dirty="0">
              <a:ea typeface="+mn-ea"/>
              <a:cs typeface="+mn-cs"/>
            </a:endParaRPr>
          </a:p>
        </p:txBody>
      </p:sp>
      <p:sp>
        <p:nvSpPr>
          <p:cNvPr id="2" name="TextBox 1">
            <a:extLst>
              <a:ext uri="{FF2B5EF4-FFF2-40B4-BE49-F238E27FC236}">
                <a16:creationId xmlns:a16="http://schemas.microsoft.com/office/drawing/2014/main" id="{E94173A8-38DE-4AF2-AF75-A2B5694B51A9}"/>
              </a:ext>
            </a:extLst>
          </p:cNvPr>
          <p:cNvSpPr txBox="1"/>
          <p:nvPr/>
        </p:nvSpPr>
        <p:spPr>
          <a:xfrm>
            <a:off x="323850" y="1828800"/>
            <a:ext cx="7981950" cy="1384995"/>
          </a:xfrm>
          <a:prstGeom prst="rect">
            <a:avLst/>
          </a:prstGeom>
          <a:noFill/>
        </p:spPr>
        <p:txBody>
          <a:bodyPr wrap="square" rtlCol="0">
            <a:spAutoFit/>
          </a:bodyPr>
          <a:lstStyle/>
          <a:p>
            <a:pPr algn="ctr">
              <a:buNone/>
            </a:pPr>
            <a:r>
              <a:rPr lang="es-NI" altLang="en-US" sz="2800" b="1" dirty="0"/>
              <a:t>Mantener operando la infraestructura crítica y los recursos vitales es una prioridad </a:t>
            </a:r>
            <a:br>
              <a:rPr lang="es-NI" altLang="en-US" sz="2800" b="1" dirty="0"/>
            </a:br>
            <a:endParaRPr lang="es-NI" sz="2800" b="1" dirty="0"/>
          </a:p>
        </p:txBody>
      </p:sp>
      <p:sp>
        <p:nvSpPr>
          <p:cNvPr id="64514" name="Title 1">
            <a:extLst>
              <a:ext uri="{FF2B5EF4-FFF2-40B4-BE49-F238E27FC236}">
                <a16:creationId xmlns:a16="http://schemas.microsoft.com/office/drawing/2014/main" id="{AB243649-CCA8-4D01-9291-D7E4A4C6389A}"/>
              </a:ext>
            </a:extLst>
          </p:cNvPr>
          <p:cNvSpPr>
            <a:spLocks noGrp="1"/>
          </p:cNvSpPr>
          <p:nvPr>
            <p:ph type="title"/>
          </p:nvPr>
        </p:nvSpPr>
        <p:spPr>
          <a:xfrm>
            <a:off x="685800" y="1135464"/>
            <a:ext cx="7772400" cy="685800"/>
          </a:xfrm>
        </p:spPr>
        <p:txBody>
          <a:bodyPr/>
          <a:lstStyle/>
          <a:p>
            <a:r>
              <a:rPr lang="es-NI" altLang="en-US" dirty="0">
                <a:ea typeface="ＭＳ Ｐゴシック" panose="020B0600070205080204" pitchFamily="34" charset="-128"/>
              </a:rPr>
              <a:t>Infraestructura crítica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94F5-5C7C-4900-912E-9F70E9056DD6}"/>
              </a:ext>
            </a:extLst>
          </p:cNvPr>
          <p:cNvSpPr>
            <a:spLocks noGrp="1"/>
          </p:cNvSpPr>
          <p:nvPr>
            <p:ph type="title"/>
          </p:nvPr>
        </p:nvSpPr>
        <p:spPr/>
        <p:txBody>
          <a:bodyPr/>
          <a:lstStyle/>
          <a:p>
            <a:r>
              <a:rPr lang="es-NI" dirty="0"/>
              <a:t>Continuidad de las operaciones (COOP)</a:t>
            </a:r>
          </a:p>
        </p:txBody>
      </p:sp>
      <p:sp>
        <p:nvSpPr>
          <p:cNvPr id="3" name="Content Placeholder 2">
            <a:extLst>
              <a:ext uri="{FF2B5EF4-FFF2-40B4-BE49-F238E27FC236}">
                <a16:creationId xmlns:a16="http://schemas.microsoft.com/office/drawing/2014/main" id="{DC3EA57F-FF07-4284-B521-307ADC9A7E38}"/>
              </a:ext>
            </a:extLst>
          </p:cNvPr>
          <p:cNvSpPr>
            <a:spLocks noGrp="1"/>
          </p:cNvSpPr>
          <p:nvPr>
            <p:ph idx="1"/>
          </p:nvPr>
        </p:nvSpPr>
        <p:spPr/>
        <p:txBody>
          <a:bodyPr/>
          <a:lstStyle/>
          <a:p>
            <a:r>
              <a:rPr lang="es-NI" dirty="0"/>
              <a:t>Todos los negocios y agencias deben elaborar una estrategia dirigida a solucionar interrupciones potenciales de las operaciones para:</a:t>
            </a:r>
          </a:p>
          <a:p>
            <a:pPr lvl="1"/>
            <a:r>
              <a:rPr lang="es-NI" dirty="0"/>
              <a:t>mantener servicios públicos e infraestructuras vitales; </a:t>
            </a:r>
          </a:p>
          <a:p>
            <a:pPr lvl="1"/>
            <a:r>
              <a:rPr lang="es-NI" dirty="0"/>
              <a:t>contar con sistemas de turnos de personal con autoridad y conocimiento de funciones;</a:t>
            </a:r>
          </a:p>
          <a:p>
            <a:pPr lvl="1"/>
            <a:r>
              <a:rPr lang="es-NI" dirty="0"/>
              <a:t>implementar políticas que permitan a los empleados el teletrabajo; </a:t>
            </a:r>
          </a:p>
          <a:p>
            <a:pPr lvl="1"/>
            <a:r>
              <a:rPr lang="es-NI" dirty="0"/>
              <a:t>mantener la comunicación con empleados y clientes, incluyendo durante interrupciones de los servicios normales;</a:t>
            </a:r>
          </a:p>
          <a:p>
            <a:pPr lvl="1"/>
            <a:r>
              <a:rPr lang="es-NI" dirty="0"/>
              <a:t>abastecerse de suministros o procurar varios proveedores en caso de una interrupción de la cadena de suministro;</a:t>
            </a:r>
          </a:p>
          <a:p>
            <a:pPr lvl="1"/>
            <a:endParaRPr lang="en-US" dirty="0"/>
          </a:p>
        </p:txBody>
      </p:sp>
      <p:sp>
        <p:nvSpPr>
          <p:cNvPr id="4" name="Slide Number Placeholder 3">
            <a:extLst>
              <a:ext uri="{FF2B5EF4-FFF2-40B4-BE49-F238E27FC236}">
                <a16:creationId xmlns:a16="http://schemas.microsoft.com/office/drawing/2014/main" id="{923BE65E-6B91-4B95-B9D7-A0352FBEAEBF}"/>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827608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9955-82A9-4094-B3F5-51FA3E6149E3}"/>
              </a:ext>
            </a:extLst>
          </p:cNvPr>
          <p:cNvSpPr>
            <a:spLocks noGrp="1"/>
          </p:cNvSpPr>
          <p:nvPr>
            <p:ph type="title"/>
          </p:nvPr>
        </p:nvSpPr>
        <p:spPr/>
        <p:txBody>
          <a:bodyPr/>
          <a:lstStyle/>
          <a:p>
            <a:r>
              <a:rPr lang="es-NI" dirty="0"/>
              <a:t>Papel de los funcionarios de salud pública</a:t>
            </a:r>
          </a:p>
        </p:txBody>
      </p:sp>
      <p:sp>
        <p:nvSpPr>
          <p:cNvPr id="3" name="Content Placeholder 2">
            <a:extLst>
              <a:ext uri="{FF2B5EF4-FFF2-40B4-BE49-F238E27FC236}">
                <a16:creationId xmlns:a16="http://schemas.microsoft.com/office/drawing/2014/main" id="{F2259A7C-9CFC-4968-9507-B76257F5CA91}"/>
              </a:ext>
            </a:extLst>
          </p:cNvPr>
          <p:cNvSpPr>
            <a:spLocks noGrp="1"/>
          </p:cNvSpPr>
          <p:nvPr>
            <p:ph idx="1"/>
          </p:nvPr>
        </p:nvSpPr>
        <p:spPr/>
        <p:txBody>
          <a:bodyPr/>
          <a:lstStyle/>
          <a:p>
            <a:r>
              <a:rPr lang="es-NI" sz="2300" dirty="0"/>
              <a:t>Identificación de casos y contención.</a:t>
            </a:r>
          </a:p>
          <a:p>
            <a:r>
              <a:rPr lang="es-NI" sz="2300" dirty="0"/>
              <a:t>Comunicación y educación.</a:t>
            </a:r>
          </a:p>
          <a:p>
            <a:r>
              <a:rPr lang="es-NI" sz="2300" dirty="0"/>
              <a:t>“Rastreo de contactos” es cuando los funcionarios de salud pública investigan a los contactos de una persona que está infectada para determinar si deben ser puestos en cuarentena para evitar la propagación del virus. </a:t>
            </a:r>
          </a:p>
          <a:p>
            <a:r>
              <a:rPr lang="es-NI" sz="2300" dirty="0"/>
              <a:t>Mitigación podría incluir restricciones a eventos y reuniones públicas, transporte y otras actividades.</a:t>
            </a:r>
          </a:p>
          <a:p>
            <a:r>
              <a:rPr lang="es-NI" sz="2300" dirty="0"/>
              <a:t>Promover el distanciamiento social, no ir a los lugares donde la gente se junta o reúne, evitar transporte público local si se está enfermo y guardar la distancia (aproximadamente 6 pies o 2 metros) de otras personas.</a:t>
            </a:r>
          </a:p>
        </p:txBody>
      </p:sp>
      <p:sp>
        <p:nvSpPr>
          <p:cNvPr id="4" name="Slide Number Placeholder 3">
            <a:extLst>
              <a:ext uri="{FF2B5EF4-FFF2-40B4-BE49-F238E27FC236}">
                <a16:creationId xmlns:a16="http://schemas.microsoft.com/office/drawing/2014/main" id="{B082F221-86BC-4B9A-9CCE-3DA0943F609B}"/>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3722525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3C1807-6518-4645-8DEA-08492C368EB6}"/>
              </a:ext>
            </a:extLst>
          </p:cNvPr>
          <p:cNvSpPr>
            <a:spLocks noGrp="1"/>
          </p:cNvSpPr>
          <p:nvPr>
            <p:ph type="sldNum" sz="quarter" idx="10"/>
          </p:nvPr>
        </p:nvSpPr>
        <p:spPr/>
        <p:txBody>
          <a:bodyPr/>
          <a:lstStyle/>
          <a:p>
            <a:fld id="{0E834B45-6E73-43A0-B9C8-FCE158605DCB}" type="slidenum">
              <a:rPr lang="en-US" altLang="en-US" smtClean="0"/>
              <a:pPr/>
              <a:t>39</a:t>
            </a:fld>
            <a:endParaRPr lang="en-US" altLang="en-US" dirty="0"/>
          </a:p>
        </p:txBody>
      </p:sp>
      <p:pic>
        <p:nvPicPr>
          <p:cNvPr id="70659" name="Content Placeholder 4" descr="hospital bed">
            <a:extLst>
              <a:ext uri="{FF2B5EF4-FFF2-40B4-BE49-F238E27FC236}">
                <a16:creationId xmlns:a16="http://schemas.microsoft.com/office/drawing/2014/main" id="{32DA90AF-7B95-4130-B78B-B4CB52E6BD2A}"/>
              </a:ext>
            </a:extLst>
          </p:cNvPr>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29696" r="30777"/>
          <a:stretch/>
        </p:blipFill>
        <p:spPr>
          <a:xfrm>
            <a:off x="0" y="4191000"/>
            <a:ext cx="1955800" cy="2522538"/>
          </a:xfrm>
        </p:spPr>
      </p:pic>
      <p:sp>
        <p:nvSpPr>
          <p:cNvPr id="70658" name="Title 1">
            <a:extLst>
              <a:ext uri="{FF2B5EF4-FFF2-40B4-BE49-F238E27FC236}">
                <a16:creationId xmlns:a16="http://schemas.microsoft.com/office/drawing/2014/main" id="{EBEB8D79-F1A5-4B62-BA1E-4F821124ED3B}"/>
              </a:ext>
            </a:extLst>
          </p:cNvPr>
          <p:cNvSpPr>
            <a:spLocks noGrp="1"/>
          </p:cNvSpPr>
          <p:nvPr>
            <p:ph type="title"/>
          </p:nvPr>
        </p:nvSpPr>
        <p:spPr>
          <a:xfrm>
            <a:off x="381000" y="1676400"/>
            <a:ext cx="8001000" cy="1589088"/>
          </a:xfrm>
        </p:spPr>
        <p:txBody>
          <a:bodyPr/>
          <a:lstStyle/>
          <a:p>
            <a:r>
              <a:rPr lang="es-NI" altLang="en-US" sz="3600" dirty="0">
                <a:ea typeface="ＭＳ Ｐゴシック" panose="020B0600070205080204" pitchFamily="34" charset="-128"/>
              </a:rPr>
              <a:t>MÓDULO 3:</a:t>
            </a:r>
            <a:br>
              <a:rPr lang="es-NI" sz="3600" dirty="0"/>
            </a:br>
            <a:r>
              <a:rPr lang="es-NI" altLang="en-US" sz="3600" dirty="0">
                <a:ea typeface="ＭＳ Ｐゴシック" panose="020B0600070205080204" pitchFamily="34" charset="-128"/>
              </a:rPr>
              <a:t>MÉTODOS PARA PREVENIR EL COVID-19 En EL LUGAR DE TRABAJO </a:t>
            </a:r>
            <a:br>
              <a:rPr lang="en-US" altLang="en-US" sz="3600" dirty="0">
                <a:ea typeface="ＭＳ Ｐゴシック" panose="020B0600070205080204" pitchFamily="34" charset="-128"/>
              </a:rPr>
            </a:br>
            <a:r>
              <a:rPr lang="en-US" altLang="en-US" sz="3600" dirty="0">
                <a:ea typeface="ＭＳ Ｐゴシック" panose="020B0600070205080204" pitchFamily="34" charset="-128"/>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person covering his sneeze">
            <a:extLst>
              <a:ext uri="{FF2B5EF4-FFF2-40B4-BE49-F238E27FC236}">
                <a16:creationId xmlns:a16="http://schemas.microsoft.com/office/drawing/2014/main" id="{63DEC49D-F0B7-4276-983A-D1794155161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334000" y="4207784"/>
            <a:ext cx="1993988" cy="2314858"/>
          </a:xfrm>
        </p:spPr>
      </p:pic>
      <p:sp>
        <p:nvSpPr>
          <p:cNvPr id="4" name="Slide Number Placeholder 3">
            <a:extLst>
              <a:ext uri="{FF2B5EF4-FFF2-40B4-BE49-F238E27FC236}">
                <a16:creationId xmlns:a16="http://schemas.microsoft.com/office/drawing/2014/main" id="{011008D0-74A7-4DAB-BB0D-360D074D7BAD}"/>
              </a:ext>
            </a:extLst>
          </p:cNvPr>
          <p:cNvSpPr>
            <a:spLocks noGrp="1"/>
          </p:cNvSpPr>
          <p:nvPr>
            <p:ph type="sldNum" sz="quarter" idx="10"/>
          </p:nvPr>
        </p:nvSpPr>
        <p:spPr/>
        <p:txBody>
          <a:bodyPr/>
          <a:lstStyle/>
          <a:p>
            <a:fld id="{0E834B45-6E73-43A0-B9C8-FCE158605DCB}" type="slidenum">
              <a:rPr lang="en-US" altLang="en-US" smtClean="0"/>
              <a:pPr/>
              <a:t>40</a:t>
            </a:fld>
            <a:endParaRPr lang="en-US" altLang="en-US" dirty="0"/>
          </a:p>
        </p:txBody>
      </p:sp>
      <p:pic>
        <p:nvPicPr>
          <p:cNvPr id="12" name="Picture 11" descr="hand washing">
            <a:extLst>
              <a:ext uri="{FF2B5EF4-FFF2-40B4-BE49-F238E27FC236}">
                <a16:creationId xmlns:a16="http://schemas.microsoft.com/office/drawing/2014/main" id="{AD518471-AD45-48DE-9AE8-5684566FDB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9257" y="4196287"/>
            <a:ext cx="2065472" cy="2340479"/>
          </a:xfrm>
          <a:prstGeom prst="rect">
            <a:avLst/>
          </a:prstGeom>
        </p:spPr>
      </p:pic>
      <p:pic>
        <p:nvPicPr>
          <p:cNvPr id="13" name="Picture 12" descr="man cleaning window">
            <a:extLst>
              <a:ext uri="{FF2B5EF4-FFF2-40B4-BE49-F238E27FC236}">
                <a16:creationId xmlns:a16="http://schemas.microsoft.com/office/drawing/2014/main" id="{ABDADE01-F0A4-44BD-AA5F-2DF539861AC9}"/>
              </a:ext>
            </a:extLst>
          </p:cNvPr>
          <p:cNvPicPr>
            <a:picLocks noChangeAspect="1"/>
          </p:cNvPicPr>
          <p:nvPr/>
        </p:nvPicPr>
        <p:blipFill>
          <a:blip r:embed="rId5" cstate="print"/>
          <a:stretch>
            <a:fillRect/>
          </a:stretch>
        </p:blipFill>
        <p:spPr>
          <a:xfrm>
            <a:off x="3344728" y="4196288"/>
            <a:ext cx="2065472" cy="2326354"/>
          </a:xfrm>
          <a:prstGeom prst="rect">
            <a:avLst/>
          </a:prstGeom>
        </p:spPr>
      </p:pic>
      <p:sp>
        <p:nvSpPr>
          <p:cNvPr id="6" name="Content Placeholder 5">
            <a:extLst>
              <a:ext uri="{FF2B5EF4-FFF2-40B4-BE49-F238E27FC236}">
                <a16:creationId xmlns:a16="http://schemas.microsoft.com/office/drawing/2014/main" id="{61BCC69F-6AB5-4364-8A0E-3139989B2C96}"/>
              </a:ext>
            </a:extLst>
          </p:cNvPr>
          <p:cNvSpPr>
            <a:spLocks noGrp="1"/>
          </p:cNvSpPr>
          <p:nvPr>
            <p:ph sz="half" idx="1"/>
          </p:nvPr>
        </p:nvSpPr>
        <p:spPr>
          <a:xfrm>
            <a:off x="609600" y="1828800"/>
            <a:ext cx="8153400" cy="3810000"/>
          </a:xfrm>
        </p:spPr>
        <p:txBody>
          <a:bodyPr/>
          <a:lstStyle/>
          <a:p>
            <a:r>
              <a:rPr lang="es-NI" sz="2600" dirty="0"/>
              <a:t>Prepararse para la amenaza.</a:t>
            </a:r>
          </a:p>
          <a:p>
            <a:r>
              <a:rPr lang="es-NI" sz="2600" dirty="0"/>
              <a:t>Implementar medidas de prevención.</a:t>
            </a:r>
          </a:p>
          <a:p>
            <a:r>
              <a:rPr lang="es-NI" sz="2600" dirty="0"/>
              <a:t>Implementar el plan de continuidad de las operaciones.</a:t>
            </a:r>
          </a:p>
          <a:p>
            <a:r>
              <a:rPr lang="es-NI" sz="2600" dirty="0"/>
              <a:t>Manejar la recuperación del negocio </a:t>
            </a:r>
            <a:r>
              <a:rPr lang="es-NI" sz="2600" dirty="0" err="1"/>
              <a:t>postepidemia</a:t>
            </a:r>
            <a:r>
              <a:rPr lang="es-NI" sz="2600" dirty="0"/>
              <a:t>.</a:t>
            </a:r>
          </a:p>
        </p:txBody>
      </p:sp>
      <p:sp>
        <p:nvSpPr>
          <p:cNvPr id="5" name="Title 4">
            <a:extLst>
              <a:ext uri="{FF2B5EF4-FFF2-40B4-BE49-F238E27FC236}">
                <a16:creationId xmlns:a16="http://schemas.microsoft.com/office/drawing/2014/main" id="{D56B0490-986E-4453-81A6-AFEC989CC55E}"/>
              </a:ext>
            </a:extLst>
          </p:cNvPr>
          <p:cNvSpPr>
            <a:spLocks noGrp="1"/>
          </p:cNvSpPr>
          <p:nvPr>
            <p:ph type="title"/>
          </p:nvPr>
        </p:nvSpPr>
        <p:spPr/>
        <p:txBody>
          <a:bodyPr/>
          <a:lstStyle/>
          <a:p>
            <a:r>
              <a:rPr lang="es-NI" sz="2400" dirty="0"/>
              <a:t>Pasos clave para manejar epidemias en el lugar de trabajo. </a:t>
            </a:r>
          </a:p>
        </p:txBody>
      </p:sp>
    </p:spTree>
    <p:extLst>
      <p:ext uri="{BB962C8B-B14F-4D97-AF65-F5344CB8AC3E}">
        <p14:creationId xmlns:p14="http://schemas.microsoft.com/office/powerpoint/2010/main" val="3762083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B0DDC-F6D6-4FAE-ABDE-536D091769D5}"/>
              </a:ext>
            </a:extLst>
          </p:cNvPr>
          <p:cNvSpPr>
            <a:spLocks noGrp="1"/>
          </p:cNvSpPr>
          <p:nvPr>
            <p:ph type="title"/>
          </p:nvPr>
        </p:nvSpPr>
        <p:spPr/>
        <p:txBody>
          <a:bodyPr/>
          <a:lstStyle/>
          <a:p>
            <a:r>
              <a:rPr lang="es-NI" sz="2800" dirty="0"/>
              <a:t>La propagación comunitaria puede impactar sobre cualquier lugar de trabajo</a:t>
            </a:r>
          </a:p>
        </p:txBody>
      </p:sp>
      <p:sp>
        <p:nvSpPr>
          <p:cNvPr id="3" name="Content Placeholder 2">
            <a:extLst>
              <a:ext uri="{FF2B5EF4-FFF2-40B4-BE49-F238E27FC236}">
                <a16:creationId xmlns:a16="http://schemas.microsoft.com/office/drawing/2014/main" id="{1A900A8A-A015-43A5-A688-24B476C34891}"/>
              </a:ext>
            </a:extLst>
          </p:cNvPr>
          <p:cNvSpPr>
            <a:spLocks noGrp="1"/>
          </p:cNvSpPr>
          <p:nvPr>
            <p:ph idx="1"/>
          </p:nvPr>
        </p:nvSpPr>
        <p:spPr/>
        <p:txBody>
          <a:bodyPr/>
          <a:lstStyle/>
          <a:p>
            <a:r>
              <a:rPr lang="es-NI" dirty="0"/>
              <a:t>La mitigación podría incluir cancelar eventos y cerrar sitios de trabajo donde la gente se reúne.</a:t>
            </a:r>
          </a:p>
          <a:p>
            <a:r>
              <a:rPr lang="es-NI" dirty="0"/>
              <a:t>Por ejemplo la </a:t>
            </a:r>
            <a:r>
              <a:rPr lang="es-NI" dirty="0" err="1"/>
              <a:t>National</a:t>
            </a:r>
            <a:r>
              <a:rPr lang="es-NI" dirty="0"/>
              <a:t> </a:t>
            </a:r>
            <a:r>
              <a:rPr lang="es-NI" dirty="0" err="1"/>
              <a:t>Basketball</a:t>
            </a:r>
            <a:r>
              <a:rPr lang="es-NI" dirty="0"/>
              <a:t> </a:t>
            </a:r>
            <a:r>
              <a:rPr lang="es-NI" dirty="0" err="1"/>
              <a:t>Association</a:t>
            </a:r>
            <a:r>
              <a:rPr lang="es-NI" dirty="0"/>
              <a:t> (NBA) suspendió su temporada el 11 de marzo de 2020.</a:t>
            </a:r>
          </a:p>
          <a:p>
            <a:r>
              <a:rPr lang="es-NI" dirty="0"/>
              <a:t>Muchas universidades y </a:t>
            </a:r>
            <a:r>
              <a:rPr lang="es-NI" i="1" dirty="0" err="1"/>
              <a:t>colleges</a:t>
            </a:r>
            <a:r>
              <a:rPr lang="es-NI" dirty="0"/>
              <a:t> han finalizado las clases presenciales y se han movido a aprendizaje en línea.</a:t>
            </a:r>
          </a:p>
          <a:p>
            <a:r>
              <a:rPr lang="es-NI" dirty="0"/>
              <a:t>Los empleados de estadios, centros de arte y otros lugares donde la gente se reúne quizás sean afectados. </a:t>
            </a:r>
          </a:p>
        </p:txBody>
      </p:sp>
      <p:sp>
        <p:nvSpPr>
          <p:cNvPr id="4" name="Slide Number Placeholder 3">
            <a:extLst>
              <a:ext uri="{FF2B5EF4-FFF2-40B4-BE49-F238E27FC236}">
                <a16:creationId xmlns:a16="http://schemas.microsoft.com/office/drawing/2014/main" id="{88F84809-72A5-4E26-8F0E-3512E4258567}"/>
              </a:ext>
            </a:extLst>
          </p:cNvPr>
          <p:cNvSpPr>
            <a:spLocks noGrp="1"/>
          </p:cNvSpPr>
          <p:nvPr>
            <p:ph type="sldNum" sz="quarter" idx="10"/>
          </p:nvPr>
        </p:nvSpPr>
        <p:spPr/>
        <p:txBody>
          <a:bodyPr/>
          <a:lstStyle/>
          <a:p>
            <a:fld id="{E4D25CCA-84D6-4E84-B1C7-B334DD86A6AB}" type="slidenum">
              <a:rPr lang="en-US" altLang="en-US" smtClean="0"/>
              <a:pPr/>
              <a:t>41</a:t>
            </a:fld>
            <a:endParaRPr lang="en-US" altLang="en-US" dirty="0"/>
          </a:p>
        </p:txBody>
      </p:sp>
    </p:spTree>
    <p:extLst>
      <p:ext uri="{BB962C8B-B14F-4D97-AF65-F5344CB8AC3E}">
        <p14:creationId xmlns:p14="http://schemas.microsoft.com/office/powerpoint/2010/main" val="2780763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F173-0A54-41DD-9547-E0F5DD1CBA86}"/>
              </a:ext>
            </a:extLst>
          </p:cNvPr>
          <p:cNvSpPr>
            <a:spLocks noGrp="1"/>
          </p:cNvSpPr>
          <p:nvPr>
            <p:ph type="title"/>
          </p:nvPr>
        </p:nvSpPr>
        <p:spPr/>
        <p:txBody>
          <a:bodyPr/>
          <a:lstStyle/>
          <a:p>
            <a:r>
              <a:rPr lang="es-NI" sz="3000" dirty="0"/>
              <a:t>Considere el impacto sobre los trabajadores</a:t>
            </a:r>
          </a:p>
        </p:txBody>
      </p:sp>
      <p:sp>
        <p:nvSpPr>
          <p:cNvPr id="3" name="Content Placeholder 2">
            <a:extLst>
              <a:ext uri="{FF2B5EF4-FFF2-40B4-BE49-F238E27FC236}">
                <a16:creationId xmlns:a16="http://schemas.microsoft.com/office/drawing/2014/main" id="{8F597BAE-9AE8-4124-865B-5D7FC0F59105}"/>
              </a:ext>
            </a:extLst>
          </p:cNvPr>
          <p:cNvSpPr>
            <a:spLocks noGrp="1"/>
          </p:cNvSpPr>
          <p:nvPr>
            <p:ph idx="1"/>
          </p:nvPr>
        </p:nvSpPr>
        <p:spPr/>
        <p:txBody>
          <a:bodyPr/>
          <a:lstStyle/>
          <a:p>
            <a:r>
              <a:rPr lang="es-NI" dirty="0"/>
              <a:t>¿Se le pagará al trabajador si su lugar de trabajo cierra o se les pone en cuarentena?</a:t>
            </a:r>
          </a:p>
          <a:p>
            <a:r>
              <a:rPr lang="es-NI" dirty="0"/>
              <a:t>¿Qué puede hacerse por los trabajadores que están enfermos pero no tienen permiso por enfermedad pagado?</a:t>
            </a:r>
          </a:p>
          <a:p>
            <a:r>
              <a:rPr lang="es-NI" dirty="0"/>
              <a:t>¿Cómo pueden los trabajadores lidiar con el impacto si la escuela de sus hijos cierra o se pone a su hijo en cuarentena? </a:t>
            </a:r>
          </a:p>
          <a:p>
            <a:r>
              <a:rPr lang="es-NI" dirty="0"/>
              <a:t>¿Qué puede hacerse para trabajadores con bajo salario e inmigrantes que no tienen acceso a servicios de salud?</a:t>
            </a:r>
          </a:p>
          <a:p>
            <a:r>
              <a:rPr lang="es-NI" dirty="0"/>
              <a:t>¿Otros impactos?</a:t>
            </a:r>
          </a:p>
        </p:txBody>
      </p:sp>
      <p:sp>
        <p:nvSpPr>
          <p:cNvPr id="4" name="Slide Number Placeholder 3">
            <a:extLst>
              <a:ext uri="{FF2B5EF4-FFF2-40B4-BE49-F238E27FC236}">
                <a16:creationId xmlns:a16="http://schemas.microsoft.com/office/drawing/2014/main" id="{6D542A60-063E-4B61-B00A-D633CA63050A}"/>
              </a:ext>
            </a:extLst>
          </p:cNvPr>
          <p:cNvSpPr>
            <a:spLocks noGrp="1"/>
          </p:cNvSpPr>
          <p:nvPr>
            <p:ph type="sldNum" sz="quarter" idx="10"/>
          </p:nvPr>
        </p:nvSpPr>
        <p:spPr/>
        <p:txBody>
          <a:bodyPr/>
          <a:lstStyle/>
          <a:p>
            <a:fld id="{E4D25CCA-84D6-4E84-B1C7-B334DD86A6AB}" type="slidenum">
              <a:rPr lang="en-US" altLang="en-US" smtClean="0"/>
              <a:pPr/>
              <a:t>42</a:t>
            </a:fld>
            <a:endParaRPr lang="en-US" altLang="en-US" dirty="0"/>
          </a:p>
        </p:txBody>
      </p:sp>
    </p:spTree>
    <p:extLst>
      <p:ext uri="{BB962C8B-B14F-4D97-AF65-F5344CB8AC3E}">
        <p14:creationId xmlns:p14="http://schemas.microsoft.com/office/powerpoint/2010/main" val="1893879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BE317EF-9DF4-4038-8883-C620B32DDB46}"/>
              </a:ext>
            </a:extLst>
          </p:cNvPr>
          <p:cNvSpPr>
            <a:spLocks noGrp="1"/>
          </p:cNvSpPr>
          <p:nvPr>
            <p:ph type="sldNum" sz="quarter" idx="10"/>
          </p:nvPr>
        </p:nvSpPr>
        <p:spPr/>
        <p:txBody>
          <a:bodyPr/>
          <a:lstStyle/>
          <a:p>
            <a:fld id="{E4D25CCA-84D6-4E84-B1C7-B334DD86A6AB}" type="slidenum">
              <a:rPr lang="en-US" altLang="en-US" smtClean="0"/>
              <a:pPr/>
              <a:t>43</a:t>
            </a:fld>
            <a:endParaRPr lang="en-US" altLang="en-US" dirty="0"/>
          </a:p>
        </p:txBody>
      </p:sp>
      <p:pic>
        <p:nvPicPr>
          <p:cNvPr id="5" name="Picture 4" descr="Person sneezing into elbow">
            <a:extLst>
              <a:ext uri="{FF2B5EF4-FFF2-40B4-BE49-F238E27FC236}">
                <a16:creationId xmlns:a16="http://schemas.microsoft.com/office/drawing/2014/main" id="{61F298FF-25AE-4C35-8926-E86B1F213B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5181600"/>
            <a:ext cx="3143250" cy="1457325"/>
          </a:xfrm>
          <a:prstGeom prst="rect">
            <a:avLst/>
          </a:prstGeom>
        </p:spPr>
      </p:pic>
      <p:sp>
        <p:nvSpPr>
          <p:cNvPr id="72707" name="Content Placeholder 4">
            <a:extLst>
              <a:ext uri="{FF2B5EF4-FFF2-40B4-BE49-F238E27FC236}">
                <a16:creationId xmlns:a16="http://schemas.microsoft.com/office/drawing/2014/main" id="{42FF70A9-AEE3-4102-90C1-063CBDB0AEEC}"/>
              </a:ext>
            </a:extLst>
          </p:cNvPr>
          <p:cNvSpPr>
            <a:spLocks noGrp="1"/>
          </p:cNvSpPr>
          <p:nvPr>
            <p:ph idx="1"/>
          </p:nvPr>
        </p:nvSpPr>
        <p:spPr>
          <a:xfrm>
            <a:off x="609600" y="1676400"/>
            <a:ext cx="8686800" cy="3886200"/>
          </a:xfrm>
        </p:spPr>
        <p:txBody>
          <a:bodyPr/>
          <a:lstStyle/>
          <a:p>
            <a:r>
              <a:rPr lang="es-NI" altLang="en-US" sz="2100" dirty="0">
                <a:ea typeface="ＭＳ Ｐゴシック" panose="020B0600070205080204" pitchFamily="34" charset="-128"/>
              </a:rPr>
              <a:t>Quédese en casa si está enfermo.</a:t>
            </a:r>
          </a:p>
          <a:p>
            <a:r>
              <a:rPr lang="es-NI" altLang="en-US" sz="2100" dirty="0">
                <a:ea typeface="ＭＳ Ｐゴシック" panose="020B0600070205080204" pitchFamily="34" charset="-128"/>
              </a:rPr>
              <a:t>Lávese las manos o use </a:t>
            </a:r>
            <a:r>
              <a:rPr lang="es-NI" altLang="en-US" sz="2100" i="1" dirty="0" err="1">
                <a:ea typeface="ＭＳ Ｐゴシック" panose="020B0600070205080204" pitchFamily="34" charset="-128"/>
              </a:rPr>
              <a:t>hand</a:t>
            </a:r>
            <a:r>
              <a:rPr lang="es-NI" altLang="en-US" sz="2100" i="1" dirty="0">
                <a:ea typeface="ＭＳ Ｐゴシック" panose="020B0600070205080204" pitchFamily="34" charset="-128"/>
              </a:rPr>
              <a:t> </a:t>
            </a:r>
            <a:r>
              <a:rPr lang="es-NI" altLang="en-US" sz="2100" i="1" dirty="0" err="1">
                <a:ea typeface="ＭＳ Ｐゴシック" panose="020B0600070205080204" pitchFamily="34" charset="-128"/>
              </a:rPr>
              <a:t>sanitizer</a:t>
            </a:r>
            <a:r>
              <a:rPr lang="es-NI" altLang="en-US" sz="2100" dirty="0">
                <a:ea typeface="ＭＳ Ｐゴシック" panose="020B0600070205080204" pitchFamily="34" charset="-128"/>
              </a:rPr>
              <a:t> (desinfectante) con frecuencia y después de toser, estornudar, soplarse la nariz y usar el baño.</a:t>
            </a:r>
          </a:p>
          <a:p>
            <a:r>
              <a:rPr lang="es-NI" altLang="en-US" sz="2100" dirty="0">
                <a:ea typeface="ＭＳ Ｐゴシック" panose="020B0600070205080204" pitchFamily="34" charset="-128"/>
              </a:rPr>
              <a:t>Evite tocarse la nariz, boca y ojos. </a:t>
            </a:r>
          </a:p>
          <a:p>
            <a:r>
              <a:rPr lang="es-NI" altLang="en-US" sz="2100" dirty="0">
                <a:ea typeface="ＭＳ Ｐゴシック" panose="020B0600070205080204" pitchFamily="34" charset="-128"/>
              </a:rPr>
              <a:t>Al toser y estornudar cúbrase con pañuelos desechables o hágalo en la manga de su camisa. </a:t>
            </a:r>
          </a:p>
          <a:p>
            <a:r>
              <a:rPr lang="es-NI" altLang="en-US" sz="2100" dirty="0">
                <a:ea typeface="ＭＳ Ｐゴシック" panose="020B0600070205080204" pitchFamily="34" charset="-128"/>
              </a:rPr>
              <a:t>Elimine los pañuelos desechables en recipientes del tipo que no requieren el uso de las manos.</a:t>
            </a:r>
          </a:p>
          <a:p>
            <a:r>
              <a:rPr lang="es-NI" altLang="en-US" sz="2100" dirty="0">
                <a:ea typeface="ＭＳ Ｐゴシック" panose="020B0600070205080204" pitchFamily="34" charset="-128"/>
              </a:rPr>
              <a:t>Evite el contacto cercano con los compañeros de trabajo y clientes.</a:t>
            </a:r>
          </a:p>
          <a:p>
            <a:r>
              <a:rPr lang="es-NI" altLang="en-US" sz="2100" dirty="0">
                <a:ea typeface="ＭＳ Ｐゴシック" panose="020B0600070205080204" pitchFamily="34" charset="-128"/>
              </a:rPr>
              <a:t>Evite saludar dando la mano o lávese las manos después de tener contacto físico con otros.</a:t>
            </a:r>
          </a:p>
          <a:p>
            <a:endParaRPr lang="en-US" altLang="en-US" sz="2200" dirty="0">
              <a:ea typeface="ＭＳ Ｐゴシック" panose="020B0600070205080204" pitchFamily="34" charset="-128"/>
            </a:endParaRPr>
          </a:p>
          <a:p>
            <a:endParaRPr lang="en-US" altLang="en-US" sz="2200" dirty="0">
              <a:ea typeface="ＭＳ Ｐゴシック" panose="020B0600070205080204" pitchFamily="34" charset="-128"/>
            </a:endParaRPr>
          </a:p>
          <a:p>
            <a:pPr marL="0" indent="0">
              <a:buNone/>
            </a:pPr>
            <a:endParaRPr lang="en-US" altLang="en-US" sz="2200" dirty="0">
              <a:ea typeface="ＭＳ Ｐゴシック" panose="020B0600070205080204" pitchFamily="34" charset="-128"/>
            </a:endParaRPr>
          </a:p>
          <a:p>
            <a:endParaRPr lang="en-US" altLang="en-US" sz="2200" dirty="0">
              <a:ea typeface="ＭＳ Ｐゴシック" panose="020B0600070205080204" pitchFamily="34" charset="-128"/>
            </a:endParaRPr>
          </a:p>
          <a:p>
            <a:endParaRPr lang="en-US" altLang="en-US" sz="2200" dirty="0">
              <a:ea typeface="ＭＳ Ｐゴシック" panose="020B0600070205080204" pitchFamily="34" charset="-128"/>
            </a:endParaRPr>
          </a:p>
        </p:txBody>
      </p:sp>
      <p:sp>
        <p:nvSpPr>
          <p:cNvPr id="72706" name="Title 1">
            <a:extLst>
              <a:ext uri="{FF2B5EF4-FFF2-40B4-BE49-F238E27FC236}">
                <a16:creationId xmlns:a16="http://schemas.microsoft.com/office/drawing/2014/main" id="{9C157EBE-65F3-42C5-AC71-83608ABB4D6A}"/>
              </a:ext>
            </a:extLst>
          </p:cNvPr>
          <p:cNvSpPr>
            <a:spLocks noGrp="1"/>
          </p:cNvSpPr>
          <p:nvPr>
            <p:ph type="title"/>
          </p:nvPr>
        </p:nvSpPr>
        <p:spPr>
          <a:xfrm>
            <a:off x="467229" y="1141511"/>
            <a:ext cx="8269827" cy="762000"/>
          </a:xfrm>
        </p:spPr>
        <p:txBody>
          <a:bodyPr/>
          <a:lstStyle/>
          <a:p>
            <a:pPr algn="ctr">
              <a:buNone/>
            </a:pPr>
            <a:r>
              <a:rPr lang="es-NI" altLang="en-US" sz="2800" dirty="0"/>
              <a:t>Higiene básica y distanciamiento social</a:t>
            </a:r>
            <a:endParaRPr lang="es-NI"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66FC66-95B6-4857-8BAD-DE24B13BB280}"/>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pic>
        <p:nvPicPr>
          <p:cNvPr id="4" name="Picture 3" descr="&quot;&quot;">
            <a:extLst>
              <a:ext uri="{FF2B5EF4-FFF2-40B4-BE49-F238E27FC236}">
                <a16:creationId xmlns:a16="http://schemas.microsoft.com/office/drawing/2014/main" id="{CC641C79-78C7-43AA-8A51-790D7A5D6387}"/>
              </a:ext>
            </a:extLst>
          </p:cNvPr>
          <p:cNvPicPr>
            <a:picLocks noChangeAspect="1"/>
          </p:cNvPicPr>
          <p:nvPr/>
        </p:nvPicPr>
        <p:blipFill>
          <a:blip r:embed="rId3" cstate="print"/>
          <a:stretch>
            <a:fillRect/>
          </a:stretch>
        </p:blipFill>
        <p:spPr>
          <a:xfrm>
            <a:off x="304800" y="2847968"/>
            <a:ext cx="1691640" cy="1990164"/>
          </a:xfrm>
          <a:prstGeom prst="rect">
            <a:avLst/>
          </a:prstGeom>
        </p:spPr>
      </p:pic>
      <p:pic>
        <p:nvPicPr>
          <p:cNvPr id="7" name="Content Placeholder 6" descr="two people bumping elbows. ">
            <a:extLst>
              <a:ext uri="{FF2B5EF4-FFF2-40B4-BE49-F238E27FC236}">
                <a16:creationId xmlns:a16="http://schemas.microsoft.com/office/drawing/2014/main" id="{57F52C37-ACC4-4E17-AFDF-540D87182B0A}"/>
              </a:ext>
            </a:extLst>
          </p:cNvPr>
          <p:cNvPicPr>
            <a:picLocks noGrp="1" noChangeAspect="1"/>
          </p:cNvPicPr>
          <p:nvPr>
            <p:ph idx="1"/>
          </p:nvPr>
        </p:nvPicPr>
        <p:blipFill>
          <a:blip r:embed="rId4" cstate="print"/>
          <a:stretch>
            <a:fillRect/>
          </a:stretch>
        </p:blipFill>
        <p:spPr>
          <a:xfrm>
            <a:off x="2971800" y="2057400"/>
            <a:ext cx="3714286" cy="3704762"/>
          </a:xfrm>
          <a:prstGeom prst="rect">
            <a:avLst/>
          </a:prstGeom>
        </p:spPr>
      </p:pic>
      <p:sp>
        <p:nvSpPr>
          <p:cNvPr id="8" name="TextBox 7">
            <a:extLst>
              <a:ext uri="{FF2B5EF4-FFF2-40B4-BE49-F238E27FC236}">
                <a16:creationId xmlns:a16="http://schemas.microsoft.com/office/drawing/2014/main" id="{A4E21369-71A0-4C56-94D8-1E7C260B2046}"/>
              </a:ext>
            </a:extLst>
          </p:cNvPr>
          <p:cNvSpPr txBox="1"/>
          <p:nvPr/>
        </p:nvSpPr>
        <p:spPr>
          <a:xfrm>
            <a:off x="2362199" y="5798507"/>
            <a:ext cx="6838793" cy="892552"/>
          </a:xfrm>
          <a:prstGeom prst="rect">
            <a:avLst/>
          </a:prstGeom>
          <a:noFill/>
        </p:spPr>
        <p:txBody>
          <a:bodyPr wrap="square" rtlCol="0">
            <a:spAutoFit/>
          </a:bodyPr>
          <a:lstStyle/>
          <a:p>
            <a:pPr>
              <a:buNone/>
            </a:pPr>
            <a:r>
              <a:rPr lang="es-NI" sz="1400" dirty="0"/>
              <a:t>Imagen cortesía de la universidad </a:t>
            </a:r>
            <a:r>
              <a:rPr lang="es-NI" sz="1400" i="1" dirty="0"/>
              <a:t>NUS </a:t>
            </a:r>
            <a:r>
              <a:rPr lang="es-NI" sz="1400" dirty="0"/>
              <a:t>de Singapur, Escuela de Medicina </a:t>
            </a:r>
            <a:r>
              <a:rPr lang="es-NI" sz="1400" dirty="0" err="1"/>
              <a:t>Yong</a:t>
            </a:r>
            <a:r>
              <a:rPr lang="es-NI" sz="1400" dirty="0"/>
              <a:t> </a:t>
            </a:r>
            <a:r>
              <a:rPr lang="es-NI" sz="1400" dirty="0" err="1"/>
              <a:t>Loo</a:t>
            </a:r>
            <a:r>
              <a:rPr lang="es-NI" sz="1400" dirty="0"/>
              <a:t> </a:t>
            </a:r>
            <a:r>
              <a:rPr lang="es-NI" sz="1400" dirty="0" err="1"/>
              <a:t>Lin</a:t>
            </a:r>
            <a:endParaRPr lang="es-NI" sz="1400" dirty="0"/>
          </a:p>
          <a:p>
            <a:endParaRPr lang="en-US" dirty="0"/>
          </a:p>
        </p:txBody>
      </p:sp>
      <p:sp>
        <p:nvSpPr>
          <p:cNvPr id="2" name="Title 1">
            <a:extLst>
              <a:ext uri="{FF2B5EF4-FFF2-40B4-BE49-F238E27FC236}">
                <a16:creationId xmlns:a16="http://schemas.microsoft.com/office/drawing/2014/main" id="{BFC1B2F8-7532-4C54-A221-29D0A251205E}"/>
              </a:ext>
            </a:extLst>
          </p:cNvPr>
          <p:cNvSpPr>
            <a:spLocks noGrp="1"/>
          </p:cNvSpPr>
          <p:nvPr>
            <p:ph type="title"/>
          </p:nvPr>
        </p:nvSpPr>
        <p:spPr/>
        <p:txBody>
          <a:bodyPr/>
          <a:lstStyle/>
          <a:p>
            <a:r>
              <a:rPr lang="es-NI" dirty="0"/>
              <a:t>¡PARE de dar las manos!</a:t>
            </a:r>
          </a:p>
        </p:txBody>
      </p:sp>
    </p:spTree>
    <p:extLst>
      <p:ext uri="{BB962C8B-B14F-4D97-AF65-F5344CB8AC3E}">
        <p14:creationId xmlns:p14="http://schemas.microsoft.com/office/powerpoint/2010/main" val="19362544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0D0D8BAC-10E5-416B-AB17-6D3847C27C97}"/>
              </a:ext>
            </a:extLst>
          </p:cNvPr>
          <p:cNvSpPr>
            <a:spLocks noGrp="1"/>
          </p:cNvSpPr>
          <p:nvPr>
            <p:ph type="title"/>
          </p:nvPr>
        </p:nvSpPr>
        <p:spPr>
          <a:xfrm>
            <a:off x="533400" y="1137800"/>
            <a:ext cx="7772400" cy="685800"/>
          </a:xfrm>
        </p:spPr>
        <p:txBody>
          <a:bodyPr/>
          <a:lstStyle/>
          <a:p>
            <a:r>
              <a:rPr lang="es-NI" altLang="en-US" sz="2800" dirty="0">
                <a:ea typeface="ＭＳ Ｐゴシック" panose="020B0600070205080204" pitchFamily="34" charset="-128"/>
              </a:rPr>
              <a:t>Elementos clave: Plan para el COVID-19 en el lugar de trabajo</a:t>
            </a:r>
          </a:p>
        </p:txBody>
      </p:sp>
      <p:sp>
        <p:nvSpPr>
          <p:cNvPr id="76803" name="Content Placeholder 2">
            <a:extLst>
              <a:ext uri="{FF2B5EF4-FFF2-40B4-BE49-F238E27FC236}">
                <a16:creationId xmlns:a16="http://schemas.microsoft.com/office/drawing/2014/main" id="{1BFC971F-0734-439D-A61D-5ADEA6580135}"/>
              </a:ext>
            </a:extLst>
          </p:cNvPr>
          <p:cNvSpPr>
            <a:spLocks noGrp="1"/>
          </p:cNvSpPr>
          <p:nvPr>
            <p:ph idx="1"/>
          </p:nvPr>
        </p:nvSpPr>
        <p:spPr>
          <a:xfrm>
            <a:off x="544830" y="1910200"/>
            <a:ext cx="7772400" cy="3810000"/>
          </a:xfrm>
        </p:spPr>
        <p:txBody>
          <a:bodyPr/>
          <a:lstStyle/>
          <a:p>
            <a:pPr eaLnBrk="1" hangingPunct="1"/>
            <a:r>
              <a:rPr lang="es-NI" altLang="en-US" sz="2200" dirty="0">
                <a:ea typeface="ＭＳ Ｐゴシック" panose="020B0600070205080204" pitchFamily="34" charset="-128"/>
              </a:rPr>
              <a:t>Liderazgo de la gerencia y participación de los empleados</a:t>
            </a:r>
          </a:p>
          <a:p>
            <a:pPr eaLnBrk="1" hangingPunct="1"/>
            <a:r>
              <a:rPr lang="es-NI" altLang="en-US" sz="2200" dirty="0">
                <a:ea typeface="ＭＳ Ｐゴシック" panose="020B0600070205080204" pitchFamily="34" charset="-128"/>
              </a:rPr>
              <a:t>Identificación y evaluación de riesgos</a:t>
            </a:r>
          </a:p>
          <a:p>
            <a:pPr eaLnBrk="1" hangingPunct="1"/>
            <a:r>
              <a:rPr lang="es-NI" altLang="en-US" sz="2200" dirty="0">
                <a:ea typeface="ＭＳ Ｐゴシック" panose="020B0600070205080204" pitchFamily="34" charset="-128"/>
              </a:rPr>
              <a:t>Prevención y control de riesgos</a:t>
            </a:r>
          </a:p>
          <a:p>
            <a:pPr eaLnBrk="1" hangingPunct="1"/>
            <a:r>
              <a:rPr lang="es-NI" altLang="en-US" sz="2200" dirty="0">
                <a:ea typeface="ＭＳ Ｐゴシック" panose="020B0600070205080204" pitchFamily="34" charset="-128"/>
              </a:rPr>
              <a:t>Educación y capacitación</a:t>
            </a:r>
          </a:p>
          <a:p>
            <a:pPr eaLnBrk="1" hangingPunct="1"/>
            <a:r>
              <a:rPr lang="es-NI" altLang="en-US" sz="2200" dirty="0">
                <a:ea typeface="ＭＳ Ｐゴシック" panose="020B0600070205080204" pitchFamily="34" charset="-128"/>
              </a:rPr>
              <a:t>Evaluación y mejora del sistema </a:t>
            </a:r>
          </a:p>
          <a:p>
            <a:pPr eaLnBrk="1" hangingPunct="1"/>
            <a:r>
              <a:rPr lang="es-NI" altLang="en-US" sz="2200" dirty="0">
                <a:ea typeface="ＭＳ Ｐゴシック" panose="020B0600070205080204" pitchFamily="34" charset="-128"/>
              </a:rPr>
              <a:t>Preparación de la familia</a:t>
            </a:r>
          </a:p>
          <a:p>
            <a:pPr eaLnBrk="1" hangingPunct="1">
              <a:spcBef>
                <a:spcPts val="500"/>
              </a:spcBef>
              <a:spcAft>
                <a:spcPts val="500"/>
              </a:spcAft>
            </a:pPr>
            <a:r>
              <a:rPr lang="es-NI" altLang="en-US" sz="2200" dirty="0">
                <a:ea typeface="ＭＳ Ｐゴシック" panose="020B0600070205080204" pitchFamily="34" charset="-128"/>
              </a:rPr>
              <a:t>Planear para una pandemia con “creciente gravedad”</a:t>
            </a:r>
          </a:p>
          <a:p>
            <a:pPr lvl="1" eaLnBrk="1" hangingPunct="1">
              <a:spcBef>
                <a:spcPts val="500"/>
              </a:spcBef>
              <a:spcAft>
                <a:spcPts val="500"/>
              </a:spcAft>
            </a:pPr>
            <a:r>
              <a:rPr lang="es-NI" altLang="en-US" dirty="0">
                <a:ea typeface="ＭＳ Ｐゴシック" panose="020B0600070205080204" pitchFamily="34" charset="-128"/>
              </a:rPr>
              <a:t>Los CDC recomiendan planear para la gravedad actual y “creciente gravedad”</a:t>
            </a:r>
          </a:p>
          <a:p>
            <a:pPr eaLnBrk="1" hangingPunct="1"/>
            <a:endParaRPr lang="en-US" altLang="en-US" sz="2200" dirty="0">
              <a:ea typeface="ＭＳ Ｐゴシック" panose="020B0600070205080204" pitchFamily="34" charset="-128"/>
            </a:endParaRPr>
          </a:p>
        </p:txBody>
      </p:sp>
      <p:sp>
        <p:nvSpPr>
          <p:cNvPr id="3" name="Slide Number Placeholder 2">
            <a:extLst>
              <a:ext uri="{FF2B5EF4-FFF2-40B4-BE49-F238E27FC236}">
                <a16:creationId xmlns:a16="http://schemas.microsoft.com/office/drawing/2014/main" id="{7FBE09BA-25A1-4743-A6A0-DC8D31444D22}"/>
              </a:ext>
            </a:extLst>
          </p:cNvPr>
          <p:cNvSpPr>
            <a:spLocks noGrp="1"/>
          </p:cNvSpPr>
          <p:nvPr>
            <p:ph type="sldNum" sz="quarter" idx="10"/>
          </p:nvPr>
        </p:nvSpPr>
        <p:spPr/>
        <p:txBody>
          <a:bodyPr/>
          <a:lstStyle/>
          <a:p>
            <a:fld id="{E4D25CCA-84D6-4E84-B1C7-B334DD86A6AB}" type="slidenum">
              <a:rPr lang="en-US" altLang="en-US" smtClean="0"/>
              <a:pPr/>
              <a:t>45</a:t>
            </a:fld>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8D391B-DC3B-449B-88A8-0D627457C885}"/>
              </a:ext>
            </a:extLst>
          </p:cNvPr>
          <p:cNvSpPr>
            <a:spLocks noGrp="1"/>
          </p:cNvSpPr>
          <p:nvPr>
            <p:ph type="sldNum" sz="quarter" idx="10"/>
          </p:nvPr>
        </p:nvSpPr>
        <p:spPr/>
        <p:txBody>
          <a:bodyPr/>
          <a:lstStyle/>
          <a:p>
            <a:fld id="{E4D25CCA-84D6-4E84-B1C7-B334DD86A6AB}" type="slidenum">
              <a:rPr lang="en-US" altLang="en-US" smtClean="0"/>
              <a:pPr/>
              <a:t>46</a:t>
            </a:fld>
            <a:endParaRPr lang="en-US" altLang="en-US" dirty="0"/>
          </a:p>
        </p:txBody>
      </p:sp>
      <p:sp>
        <p:nvSpPr>
          <p:cNvPr id="2" name="TextBox 1">
            <a:extLst>
              <a:ext uri="{FF2B5EF4-FFF2-40B4-BE49-F238E27FC236}">
                <a16:creationId xmlns:a16="http://schemas.microsoft.com/office/drawing/2014/main" id="{36823975-ECA5-4A57-B20C-61CB360E8FBD}"/>
              </a:ext>
            </a:extLst>
          </p:cNvPr>
          <p:cNvSpPr txBox="1"/>
          <p:nvPr/>
        </p:nvSpPr>
        <p:spPr>
          <a:xfrm>
            <a:off x="228600" y="1676400"/>
            <a:ext cx="8686800" cy="830997"/>
          </a:xfrm>
          <a:prstGeom prst="rect">
            <a:avLst/>
          </a:prstGeom>
          <a:noFill/>
        </p:spPr>
        <p:txBody>
          <a:bodyPr wrap="square" rtlCol="0">
            <a:spAutoFit/>
          </a:bodyPr>
          <a:lstStyle/>
          <a:p>
            <a:pPr algn="ctr">
              <a:buNone/>
            </a:pPr>
            <a:r>
              <a:rPr lang="es-NI" altLang="en-US" sz="2200" b="1" dirty="0"/>
              <a:t>Comience con el método más eficaz para proteger a los trabajadores</a:t>
            </a:r>
            <a:r>
              <a:rPr lang="es-NI" altLang="en-US" sz="2400" b="1" dirty="0"/>
              <a:t>.</a:t>
            </a:r>
            <a:endParaRPr lang="es-NI" sz="2400" b="1" dirty="0"/>
          </a:p>
        </p:txBody>
      </p:sp>
      <p:sp>
        <p:nvSpPr>
          <p:cNvPr id="78850" name="Title 1">
            <a:extLst>
              <a:ext uri="{FF2B5EF4-FFF2-40B4-BE49-F238E27FC236}">
                <a16:creationId xmlns:a16="http://schemas.microsoft.com/office/drawing/2014/main" id="{9370AABC-6840-4C2E-9220-477E56B2B699}"/>
              </a:ext>
            </a:extLst>
          </p:cNvPr>
          <p:cNvSpPr>
            <a:spLocks noGrp="1"/>
          </p:cNvSpPr>
          <p:nvPr>
            <p:ph type="title"/>
          </p:nvPr>
        </p:nvSpPr>
        <p:spPr>
          <a:xfrm>
            <a:off x="579455" y="1143000"/>
            <a:ext cx="7772400" cy="685800"/>
          </a:xfrm>
        </p:spPr>
        <p:txBody>
          <a:bodyPr/>
          <a:lstStyle/>
          <a:p>
            <a:r>
              <a:rPr lang="es-NI" altLang="en-US" dirty="0">
                <a:ea typeface="ＭＳ Ｐゴシック" panose="020B0600070205080204" pitchFamily="34" charset="-128"/>
              </a:rPr>
              <a:t>Proteger a los trabajadores</a:t>
            </a:r>
          </a:p>
        </p:txBody>
      </p:sp>
      <p:sp>
        <p:nvSpPr>
          <p:cNvPr id="7" name="6 CuadroTexto"/>
          <p:cNvSpPr txBox="1"/>
          <p:nvPr/>
        </p:nvSpPr>
        <p:spPr>
          <a:xfrm>
            <a:off x="2133600" y="2286000"/>
            <a:ext cx="3962400" cy="400110"/>
          </a:xfrm>
          <a:prstGeom prst="rect">
            <a:avLst/>
          </a:prstGeom>
          <a:noFill/>
        </p:spPr>
        <p:txBody>
          <a:bodyPr wrap="square" rtlCol="0">
            <a:spAutoFit/>
          </a:bodyPr>
          <a:lstStyle/>
          <a:p>
            <a:pPr>
              <a:buNone/>
            </a:pPr>
            <a:r>
              <a:rPr lang="es-NI" dirty="0"/>
              <a:t>  </a:t>
            </a:r>
          </a:p>
        </p:txBody>
      </p:sp>
      <p:sp>
        <p:nvSpPr>
          <p:cNvPr id="15" name="14 CuadroTexto"/>
          <p:cNvSpPr txBox="1"/>
          <p:nvPr/>
        </p:nvSpPr>
        <p:spPr>
          <a:xfrm>
            <a:off x="3124200" y="5638800"/>
            <a:ext cx="762000" cy="276999"/>
          </a:xfrm>
          <a:prstGeom prst="rect">
            <a:avLst/>
          </a:prstGeom>
          <a:noFill/>
        </p:spPr>
        <p:txBody>
          <a:bodyPr wrap="square" rtlCol="0">
            <a:spAutoFit/>
          </a:bodyPr>
          <a:lstStyle/>
          <a:p>
            <a:pPr>
              <a:buNone/>
            </a:pPr>
            <a:r>
              <a:rPr lang="es-NI" sz="1200" dirty="0"/>
              <a:t>PPE</a:t>
            </a:r>
          </a:p>
        </p:txBody>
      </p:sp>
      <p:sp>
        <p:nvSpPr>
          <p:cNvPr id="19" name="18 CuadroTexto"/>
          <p:cNvSpPr txBox="1"/>
          <p:nvPr/>
        </p:nvSpPr>
        <p:spPr>
          <a:xfrm>
            <a:off x="7010400" y="5029200"/>
            <a:ext cx="1828800" cy="246221"/>
          </a:xfrm>
          <a:prstGeom prst="rect">
            <a:avLst/>
          </a:prstGeom>
          <a:noFill/>
        </p:spPr>
        <p:txBody>
          <a:bodyPr wrap="square" rtlCol="0">
            <a:spAutoFit/>
          </a:bodyPr>
          <a:lstStyle/>
          <a:p>
            <a:pPr>
              <a:buNone/>
            </a:pPr>
            <a:endParaRPr lang="es-NI" sz="1000" dirty="0"/>
          </a:p>
        </p:txBody>
      </p:sp>
      <p:sp>
        <p:nvSpPr>
          <p:cNvPr id="20" name="19 CuadroTexto"/>
          <p:cNvSpPr txBox="1"/>
          <p:nvPr/>
        </p:nvSpPr>
        <p:spPr>
          <a:xfrm>
            <a:off x="7010400" y="5638800"/>
            <a:ext cx="1981200" cy="246221"/>
          </a:xfrm>
          <a:prstGeom prst="rect">
            <a:avLst/>
          </a:prstGeom>
          <a:noFill/>
        </p:spPr>
        <p:txBody>
          <a:bodyPr wrap="square" rtlCol="0">
            <a:spAutoFit/>
          </a:bodyPr>
          <a:lstStyle/>
          <a:p>
            <a:pPr>
              <a:buNone/>
            </a:pPr>
            <a:endParaRPr lang="es-NI" sz="1000" dirty="0"/>
          </a:p>
        </p:txBody>
      </p:sp>
      <p:pic>
        <p:nvPicPr>
          <p:cNvPr id="22" name="Content Placeholder 7" descr="Hierarchy of Controls- Elimination, Substitution, Engineering Controls, Administrative Controls, and lastly PPE">
            <a:extLst>
              <a:ext uri="{FF2B5EF4-FFF2-40B4-BE49-F238E27FC236}">
                <a16:creationId xmlns:a16="http://schemas.microsoft.com/office/drawing/2014/main" id="{E799BA8D-DB38-4FD3-B2F2-D73173C3864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34540" y="2567940"/>
            <a:ext cx="5074920" cy="339852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1">
            <a:extLst>
              <a:ext uri="{FF2B5EF4-FFF2-40B4-BE49-F238E27FC236}">
                <a16:creationId xmlns:a16="http://schemas.microsoft.com/office/drawing/2014/main" id="{722D981D-980E-4EA5-B371-385DC4FAB5D6}"/>
              </a:ext>
            </a:extLst>
          </p:cNvPr>
          <p:cNvSpPr>
            <a:spLocks noGrp="1"/>
          </p:cNvSpPr>
          <p:nvPr>
            <p:ph type="title"/>
          </p:nvPr>
        </p:nvSpPr>
        <p:spPr/>
        <p:txBody>
          <a:bodyPr/>
          <a:lstStyle/>
          <a:p>
            <a:r>
              <a:rPr lang="es-NI" altLang="en-US" dirty="0">
                <a:ea typeface="ＭＳ Ｐゴシック" panose="020B0600070205080204" pitchFamily="34" charset="-128"/>
              </a:rPr>
              <a:t>Controles de ingeniería</a:t>
            </a:r>
          </a:p>
        </p:txBody>
      </p:sp>
      <p:sp>
        <p:nvSpPr>
          <p:cNvPr id="80899" name="Content Placeholder 12">
            <a:extLst>
              <a:ext uri="{FF2B5EF4-FFF2-40B4-BE49-F238E27FC236}">
                <a16:creationId xmlns:a16="http://schemas.microsoft.com/office/drawing/2014/main" id="{77AC5E11-51F0-491B-8E86-83816513CFED}"/>
              </a:ext>
            </a:extLst>
          </p:cNvPr>
          <p:cNvSpPr>
            <a:spLocks noGrp="1"/>
          </p:cNvSpPr>
          <p:nvPr>
            <p:ph sz="half" idx="1"/>
          </p:nvPr>
        </p:nvSpPr>
        <p:spPr/>
        <p:txBody>
          <a:bodyPr/>
          <a:lstStyle/>
          <a:p>
            <a:r>
              <a:rPr lang="es-NI" altLang="en-US" dirty="0">
                <a:ea typeface="ＭＳ Ｐゴシック" panose="020B0600070205080204" pitchFamily="34" charset="-128"/>
              </a:rPr>
              <a:t>Ventilación</a:t>
            </a:r>
          </a:p>
          <a:p>
            <a:r>
              <a:rPr lang="es-NI" altLang="en-US" dirty="0">
                <a:ea typeface="ＭＳ Ｐゴシック" panose="020B0600070205080204" pitchFamily="34" charset="-128"/>
              </a:rPr>
              <a:t>Servicio desde su automóvil (</a:t>
            </a:r>
            <a:r>
              <a:rPr lang="es-NI" altLang="en-US" i="1" dirty="0">
                <a:ea typeface="ＭＳ Ｐゴシック" panose="020B0600070205080204" pitchFamily="34" charset="-128"/>
              </a:rPr>
              <a:t>drive-</a:t>
            </a:r>
            <a:r>
              <a:rPr lang="es-NI" altLang="en-US" i="1" dirty="0" err="1">
                <a:ea typeface="ＭＳ Ｐゴシック" panose="020B0600070205080204" pitchFamily="34" charset="-128"/>
              </a:rPr>
              <a:t>through</a:t>
            </a:r>
            <a:r>
              <a:rPr lang="es-NI" altLang="en-US" dirty="0">
                <a:ea typeface="ＭＳ Ｐゴシック" panose="020B0600070205080204" pitchFamily="34" charset="-128"/>
              </a:rPr>
              <a:t>)</a:t>
            </a:r>
          </a:p>
          <a:p>
            <a:r>
              <a:rPr lang="es-NI" altLang="en-US" dirty="0">
                <a:ea typeface="ＭＳ Ｐゴシック" panose="020B0600070205080204" pitchFamily="34" charset="-128"/>
              </a:rPr>
              <a:t>Pantallas plásticas y otras barreras</a:t>
            </a:r>
          </a:p>
          <a:p>
            <a:r>
              <a:rPr lang="es-NI" altLang="en-US" dirty="0">
                <a:ea typeface="ＭＳ Ｐゴシック" panose="020B0600070205080204" pitchFamily="34" charset="-128"/>
              </a:rPr>
              <a:t>Cubiertas protectoras </a:t>
            </a:r>
            <a:r>
              <a:rPr lang="en-US" altLang="en-US" dirty="0">
                <a:ea typeface="ＭＳ Ｐゴシック" panose="020B0600070205080204" pitchFamily="34" charset="-128"/>
              </a:rPr>
              <a:t>(</a:t>
            </a:r>
            <a:r>
              <a:rPr lang="en-US" altLang="en-US" i="1" dirty="0">
                <a:ea typeface="ＭＳ Ｐゴシック" panose="020B0600070205080204" pitchFamily="34" charset="-128"/>
              </a:rPr>
              <a:t>sneeze guards</a:t>
            </a:r>
            <a:r>
              <a:rPr lang="en-US" altLang="en-US" dirty="0">
                <a:ea typeface="ＭＳ Ｐゴシック" panose="020B0600070205080204" pitchFamily="34" charset="-128"/>
              </a:rPr>
              <a:t>)</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pic>
        <p:nvPicPr>
          <p:cNvPr id="80900" name="Content Placeholder 5" descr="Lab worker working on assay trays ">
            <a:extLst>
              <a:ext uri="{FF2B5EF4-FFF2-40B4-BE49-F238E27FC236}">
                <a16:creationId xmlns:a16="http://schemas.microsoft.com/office/drawing/2014/main" id="{72019BBE-FDC6-4833-9A6E-924D3D18570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p:pic>
      <p:sp>
        <p:nvSpPr>
          <p:cNvPr id="2" name="Slide Number Placeholder 1">
            <a:extLst>
              <a:ext uri="{FF2B5EF4-FFF2-40B4-BE49-F238E27FC236}">
                <a16:creationId xmlns:a16="http://schemas.microsoft.com/office/drawing/2014/main" id="{33F18371-6876-4D49-A1E9-AC737E9FC706}"/>
              </a:ext>
            </a:extLst>
          </p:cNvPr>
          <p:cNvSpPr>
            <a:spLocks noGrp="1"/>
          </p:cNvSpPr>
          <p:nvPr>
            <p:ph type="sldNum" sz="quarter" idx="10"/>
          </p:nvPr>
        </p:nvSpPr>
        <p:spPr/>
        <p:txBody>
          <a:bodyPr/>
          <a:lstStyle/>
          <a:p>
            <a:fld id="{644431DD-724F-4159-B395-C12D4FF15CA8}" type="slidenum">
              <a:rPr lang="en-US" altLang="en-US" smtClean="0"/>
              <a:pPr/>
              <a:t>47</a:t>
            </a:fld>
            <a:endParaRPr lang="en-US"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EE63B052-643F-4C42-ABB6-B5826CA7C316}"/>
              </a:ext>
            </a:extLst>
          </p:cNvPr>
          <p:cNvSpPr>
            <a:spLocks noGrp="1"/>
          </p:cNvSpPr>
          <p:nvPr>
            <p:ph type="title"/>
          </p:nvPr>
        </p:nvSpPr>
        <p:spPr>
          <a:xfrm>
            <a:off x="228600" y="1295400"/>
            <a:ext cx="8686800" cy="914400"/>
          </a:xfrm>
        </p:spPr>
        <p:txBody>
          <a:bodyPr/>
          <a:lstStyle/>
          <a:p>
            <a:pPr algn="ctr"/>
            <a:r>
              <a:rPr lang="es-NI" altLang="en-US" dirty="0">
                <a:ea typeface="ＭＳ Ｐゴシック" panose="020B0600070205080204" pitchFamily="34" charset="-128"/>
              </a:rPr>
              <a:t>Controles de ingeniería para trabajos </a:t>
            </a:r>
            <a:br>
              <a:rPr lang="es-NI" altLang="en-US" dirty="0">
                <a:ea typeface="ＭＳ Ｐゴシック" panose="020B0600070205080204" pitchFamily="34" charset="-128"/>
              </a:rPr>
            </a:br>
            <a:r>
              <a:rPr lang="es-NI" altLang="en-US" dirty="0">
                <a:ea typeface="ＭＳ Ｐゴシック" panose="020B0600070205080204" pitchFamily="34" charset="-128"/>
              </a:rPr>
              <a:t>con potencial de exposición alta</a:t>
            </a:r>
          </a:p>
        </p:txBody>
      </p:sp>
      <p:sp>
        <p:nvSpPr>
          <p:cNvPr id="82947" name="Content Placeholder 2">
            <a:extLst>
              <a:ext uri="{FF2B5EF4-FFF2-40B4-BE49-F238E27FC236}">
                <a16:creationId xmlns:a16="http://schemas.microsoft.com/office/drawing/2014/main" id="{F6B93A8E-5E40-4C44-A1C5-8E2CD664336D}"/>
              </a:ext>
            </a:extLst>
          </p:cNvPr>
          <p:cNvSpPr>
            <a:spLocks noGrp="1"/>
          </p:cNvSpPr>
          <p:nvPr>
            <p:ph sz="half" idx="1"/>
          </p:nvPr>
        </p:nvSpPr>
        <p:spPr>
          <a:xfrm>
            <a:off x="457200" y="2590800"/>
            <a:ext cx="4038600" cy="3810000"/>
          </a:xfrm>
        </p:spPr>
        <p:txBody>
          <a:bodyPr/>
          <a:lstStyle/>
          <a:p>
            <a:pPr>
              <a:buFontTx/>
              <a:buNone/>
            </a:pPr>
            <a:r>
              <a:rPr lang="es-NI" altLang="en-US" sz="2400" dirty="0">
                <a:ea typeface="ＭＳ Ｐゴシック" panose="020B0600070205080204" pitchFamily="34" charset="-128"/>
              </a:rPr>
              <a:t>Los controles de ingeniería para trabajadores de alto riesgo incluyen: </a:t>
            </a:r>
          </a:p>
          <a:p>
            <a:pPr lvl="1"/>
            <a:r>
              <a:rPr lang="es-NI" altLang="en-US" sz="2000" dirty="0">
                <a:ea typeface="ＭＳ Ｐゴシック" panose="020B0600070205080204" pitchFamily="34" charset="-128"/>
              </a:rPr>
              <a:t>Salas de aislamiento con presión negativa</a:t>
            </a:r>
          </a:p>
          <a:p>
            <a:pPr lvl="1"/>
            <a:r>
              <a:rPr lang="es-NI" altLang="en-US" sz="2000" dirty="0">
                <a:ea typeface="ＭＳ Ｐゴシック" panose="020B0600070205080204" pitchFamily="34" charset="-128"/>
              </a:rPr>
              <a:t>Cabinas de seguridad biológica con filtración HEPA</a:t>
            </a:r>
          </a:p>
          <a:p>
            <a:pPr lvl="1"/>
            <a:r>
              <a:rPr lang="es-NI" altLang="en-US" sz="2000" dirty="0">
                <a:ea typeface="ＭＳ Ｐゴシック" panose="020B0600070205080204" pitchFamily="34" charset="-128"/>
              </a:rPr>
              <a:t>Sistemas de irradiación UV</a:t>
            </a:r>
          </a:p>
        </p:txBody>
      </p:sp>
      <p:pic>
        <p:nvPicPr>
          <p:cNvPr id="82948" name="Content Placeholder 5" descr="Person wearing full face sticking needle in egg">
            <a:extLst>
              <a:ext uri="{FF2B5EF4-FFF2-40B4-BE49-F238E27FC236}">
                <a16:creationId xmlns:a16="http://schemas.microsoft.com/office/drawing/2014/main" id="{20E98267-E3B7-4FAB-A65A-B2D1BE600DB0}"/>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p:pic>
      <p:sp>
        <p:nvSpPr>
          <p:cNvPr id="2" name="Slide Number Placeholder 1">
            <a:extLst>
              <a:ext uri="{FF2B5EF4-FFF2-40B4-BE49-F238E27FC236}">
                <a16:creationId xmlns:a16="http://schemas.microsoft.com/office/drawing/2014/main" id="{9DF0B070-69CF-4834-9D28-907D2FCA6B1B}"/>
              </a:ext>
            </a:extLst>
          </p:cNvPr>
          <p:cNvSpPr>
            <a:spLocks noGrp="1"/>
          </p:cNvSpPr>
          <p:nvPr>
            <p:ph type="sldNum" sz="quarter" idx="10"/>
          </p:nvPr>
        </p:nvSpPr>
        <p:spPr/>
        <p:txBody>
          <a:bodyPr/>
          <a:lstStyle/>
          <a:p>
            <a:fld id="{644431DD-724F-4159-B395-C12D4FF15CA8}" type="slidenum">
              <a:rPr lang="en-US" altLang="en-US" smtClean="0"/>
              <a:pPr/>
              <a:t>48</a:t>
            </a:fld>
            <a:endParaRPr lang="en-US"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B57FB151-2FE2-4F04-A04A-8BC7C65E7FA2}"/>
              </a:ext>
            </a:extLst>
          </p:cNvPr>
          <p:cNvSpPr>
            <a:spLocks noGrp="1"/>
          </p:cNvSpPr>
          <p:nvPr>
            <p:ph type="title"/>
          </p:nvPr>
        </p:nvSpPr>
        <p:spPr/>
        <p:txBody>
          <a:bodyPr/>
          <a:lstStyle/>
          <a:p>
            <a:pPr algn="ctr"/>
            <a:r>
              <a:rPr lang="es-NI" altLang="en-US" dirty="0">
                <a:ea typeface="ＭＳ Ｐゴシック" panose="020B0600070205080204" pitchFamily="34" charset="-128"/>
              </a:rPr>
              <a:t>Controles administrativos y prácticas de trabajo para reducir la exposición</a:t>
            </a:r>
          </a:p>
        </p:txBody>
      </p:sp>
      <p:pic>
        <p:nvPicPr>
          <p:cNvPr id="84996" name="Content Placeholder 5" descr="hand washing">
            <a:extLst>
              <a:ext uri="{FF2B5EF4-FFF2-40B4-BE49-F238E27FC236}">
                <a16:creationId xmlns:a16="http://schemas.microsoft.com/office/drawing/2014/main" id="{0CDC25C4-5F0A-42B0-9AB8-C4F1C55CB90F}"/>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477982" y="2438400"/>
            <a:ext cx="3352800" cy="3352800"/>
          </a:xfrm>
        </p:spPr>
      </p:pic>
      <p:sp>
        <p:nvSpPr>
          <p:cNvPr id="84995" name="Content Placeholder 3">
            <a:extLst>
              <a:ext uri="{FF2B5EF4-FFF2-40B4-BE49-F238E27FC236}">
                <a16:creationId xmlns:a16="http://schemas.microsoft.com/office/drawing/2014/main" id="{C2133905-F85E-4297-B9E4-A817BE6F21AA}"/>
              </a:ext>
            </a:extLst>
          </p:cNvPr>
          <p:cNvSpPr>
            <a:spLocks noGrp="1"/>
          </p:cNvSpPr>
          <p:nvPr>
            <p:ph sz="half" idx="2"/>
          </p:nvPr>
        </p:nvSpPr>
        <p:spPr>
          <a:xfrm>
            <a:off x="4038600" y="2291715"/>
            <a:ext cx="4724400" cy="3804285"/>
          </a:xfrm>
        </p:spPr>
        <p:txBody>
          <a:bodyPr/>
          <a:lstStyle/>
          <a:p>
            <a:r>
              <a:rPr lang="es-NI" altLang="en-US" sz="2200" dirty="0">
                <a:ea typeface="ＭＳ Ｐゴシック" panose="020B0600070205080204" pitchFamily="34" charset="-128"/>
              </a:rPr>
              <a:t>Dejar que los trabajadores enfermos se queden en casa</a:t>
            </a:r>
          </a:p>
          <a:p>
            <a:r>
              <a:rPr lang="es-NI" altLang="en-US" sz="2200" dirty="0">
                <a:ea typeface="ＭＳ Ｐゴシック" panose="020B0600070205080204" pitchFamily="34" charset="-128"/>
              </a:rPr>
              <a:t>Establecer una política para trabajar desde casa</a:t>
            </a:r>
          </a:p>
          <a:p>
            <a:r>
              <a:rPr lang="es-NI" altLang="en-US" sz="2200" dirty="0">
                <a:ea typeface="ＭＳ Ｐゴシック" panose="020B0600070205080204" pitchFamily="34" charset="-128"/>
              </a:rPr>
              <a:t>Reducir al máximo el contacto entre trabajadores y clientes</a:t>
            </a:r>
          </a:p>
          <a:p>
            <a:r>
              <a:rPr lang="es-NI" altLang="en-US" sz="2200" dirty="0">
                <a:ea typeface="ＭＳ Ｐゴシック" panose="020B0600070205080204" pitchFamily="34" charset="-128"/>
              </a:rPr>
              <a:t>Evitar los viajes no esenciales</a:t>
            </a:r>
          </a:p>
          <a:p>
            <a:r>
              <a:rPr lang="es-NI" altLang="en-US" sz="2200" dirty="0">
                <a:ea typeface="ＭＳ Ｐゴシック" panose="020B0600070205080204" pitchFamily="34" charset="-128"/>
              </a:rPr>
              <a:t>Limitar el número de personal presente para tareas de alto potencial de exposición</a:t>
            </a:r>
          </a:p>
          <a:p>
            <a:r>
              <a:rPr lang="es-NI" altLang="en-US" sz="2200" dirty="0">
                <a:ea typeface="ＭＳ Ｐゴシック" panose="020B0600070205080204" pitchFamily="34" charset="-128"/>
              </a:rPr>
              <a:t>Capacitación</a:t>
            </a:r>
          </a:p>
          <a:p>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FD6F7594-7D60-4DAD-8798-D1B242217576}"/>
              </a:ext>
            </a:extLst>
          </p:cNvPr>
          <p:cNvSpPr>
            <a:spLocks noGrp="1"/>
          </p:cNvSpPr>
          <p:nvPr>
            <p:ph type="sldNum" sz="quarter" idx="10"/>
          </p:nvPr>
        </p:nvSpPr>
        <p:spPr/>
        <p:txBody>
          <a:bodyPr/>
          <a:lstStyle/>
          <a:p>
            <a:fld id="{644431DD-724F-4159-B395-C12D4FF15CA8}" type="slidenum">
              <a:rPr lang="en-US" altLang="en-US" smtClean="0"/>
              <a:pPr/>
              <a:t>49</a:t>
            </a:fld>
            <a:endParaRPr lang="en-US"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43E10-8B01-4B5B-AE1E-5033583219AF}"/>
              </a:ext>
            </a:extLst>
          </p:cNvPr>
          <p:cNvSpPr>
            <a:spLocks noGrp="1"/>
          </p:cNvSpPr>
          <p:nvPr>
            <p:ph type="title"/>
          </p:nvPr>
        </p:nvSpPr>
        <p:spPr/>
        <p:txBody>
          <a:bodyPr/>
          <a:lstStyle/>
          <a:p>
            <a:r>
              <a:rPr lang="es-NI" dirty="0"/>
              <a:t>Controles administrativos adicionales</a:t>
            </a:r>
          </a:p>
        </p:txBody>
      </p:sp>
      <p:sp>
        <p:nvSpPr>
          <p:cNvPr id="3" name="Content Placeholder 2">
            <a:extLst>
              <a:ext uri="{FF2B5EF4-FFF2-40B4-BE49-F238E27FC236}">
                <a16:creationId xmlns:a16="http://schemas.microsoft.com/office/drawing/2014/main" id="{4516A549-B2CC-48FC-BBE8-6228AC766998}"/>
              </a:ext>
            </a:extLst>
          </p:cNvPr>
          <p:cNvSpPr>
            <a:spLocks noGrp="1"/>
          </p:cNvSpPr>
          <p:nvPr>
            <p:ph sz="half" idx="1"/>
          </p:nvPr>
        </p:nvSpPr>
        <p:spPr>
          <a:xfrm>
            <a:off x="723900" y="4953000"/>
            <a:ext cx="7696200" cy="1752600"/>
          </a:xfrm>
        </p:spPr>
        <p:txBody>
          <a:bodyPr/>
          <a:lstStyle/>
          <a:p>
            <a:pPr marL="0" indent="0" algn="ctr">
              <a:buNone/>
            </a:pPr>
            <a:r>
              <a:rPr lang="es-NI" dirty="0"/>
              <a:t>Las barreras suaves incluyen el uso de mesas, cuerdas, rótulos y marcas en el piso para mantener el distanciamiento social.</a:t>
            </a:r>
          </a:p>
        </p:txBody>
      </p:sp>
      <p:pic>
        <p:nvPicPr>
          <p:cNvPr id="9" name="Content Placeholder 8" descr="Sign showing some visitor precautions during COVID-19 outbreak">
            <a:extLst>
              <a:ext uri="{FF2B5EF4-FFF2-40B4-BE49-F238E27FC236}">
                <a16:creationId xmlns:a16="http://schemas.microsoft.com/office/drawing/2014/main" id="{F370792D-D420-4F97-9F80-7F6E18F5200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828800" y="1981200"/>
            <a:ext cx="5275384" cy="2743200"/>
          </a:xfrm>
          <a:ln w="19050">
            <a:solidFill>
              <a:schemeClr val="tx1"/>
            </a:solidFill>
          </a:ln>
        </p:spPr>
      </p:pic>
      <p:sp>
        <p:nvSpPr>
          <p:cNvPr id="4" name="Slide Number Placeholder 3">
            <a:extLst>
              <a:ext uri="{FF2B5EF4-FFF2-40B4-BE49-F238E27FC236}">
                <a16:creationId xmlns:a16="http://schemas.microsoft.com/office/drawing/2014/main" id="{DE5EEE82-4468-4894-A64F-C5938493DF1B}"/>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44431DD-724F-4159-B395-C12D4FF15CA8}"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2318290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1C794BA2-C59E-4016-82C0-0726FBC41C45}"/>
              </a:ext>
            </a:extLst>
          </p:cNvPr>
          <p:cNvSpPr>
            <a:spLocks noGrp="1"/>
          </p:cNvSpPr>
          <p:nvPr>
            <p:ph type="title"/>
          </p:nvPr>
        </p:nvSpPr>
        <p:spPr/>
        <p:txBody>
          <a:bodyPr/>
          <a:lstStyle/>
          <a:p>
            <a:r>
              <a:rPr lang="es-NI" altLang="en-US" dirty="0">
                <a:ea typeface="ＭＳ Ｐゴシック" panose="020B0600070205080204" pitchFamily="34" charset="-128"/>
              </a:rPr>
              <a:t>Ajustar políticas para reducir exposiciones</a:t>
            </a:r>
          </a:p>
        </p:txBody>
      </p:sp>
      <p:sp>
        <p:nvSpPr>
          <p:cNvPr id="87043" name="Content Placeholder 2">
            <a:extLst>
              <a:ext uri="{FF2B5EF4-FFF2-40B4-BE49-F238E27FC236}">
                <a16:creationId xmlns:a16="http://schemas.microsoft.com/office/drawing/2014/main" id="{B3E475F8-6E62-4C7E-AD61-CA485804E4DA}"/>
              </a:ext>
            </a:extLst>
          </p:cNvPr>
          <p:cNvSpPr>
            <a:spLocks noGrp="1"/>
          </p:cNvSpPr>
          <p:nvPr>
            <p:ph sz="half" idx="1"/>
          </p:nvPr>
        </p:nvSpPr>
        <p:spPr>
          <a:xfrm>
            <a:off x="381000" y="1828800"/>
            <a:ext cx="4114800" cy="3810000"/>
          </a:xfrm>
        </p:spPr>
        <p:txBody>
          <a:bodyPr/>
          <a:lstStyle/>
          <a:p>
            <a:pPr>
              <a:buFontTx/>
              <a:buNone/>
            </a:pPr>
            <a:r>
              <a:rPr lang="es-NI" altLang="en-US" sz="2400" dirty="0">
                <a:ea typeface="ＭＳ Ｐゴシック" panose="020B0600070205080204" pitchFamily="34" charset="-128"/>
              </a:rPr>
              <a:t>Las políticas que pueden ayudar a reducir la exposición al COVID-19 incluyen:</a:t>
            </a:r>
          </a:p>
          <a:p>
            <a:r>
              <a:rPr lang="es-NI" altLang="en-US" sz="2400" dirty="0">
                <a:ea typeface="ＭＳ Ｐゴシック" panose="020B0600070205080204" pitchFamily="34" charset="-128"/>
              </a:rPr>
              <a:t>Alentar a los trabajadores enfermos a quedarse en casa sin temor a represalias o pérdida de pago o beneficios</a:t>
            </a:r>
          </a:p>
          <a:p>
            <a:r>
              <a:rPr lang="es-NI" altLang="en-US" sz="2400" dirty="0">
                <a:ea typeface="ＭＳ Ｐゴシック" panose="020B0600070205080204" pitchFamily="34" charset="-128"/>
              </a:rPr>
              <a:t>Usar correo electrónico, teléfono, teleconferencias en lugar de contacto cara a cara</a:t>
            </a:r>
          </a:p>
          <a:p>
            <a:pPr>
              <a:buFontTx/>
              <a:buNone/>
            </a:pPr>
            <a:endParaRPr lang="en-US" altLang="en-US" sz="2000" dirty="0">
              <a:ea typeface="ＭＳ Ｐゴシック" panose="020B0600070205080204" pitchFamily="34" charset="-128"/>
            </a:endParaRPr>
          </a:p>
        </p:txBody>
      </p:sp>
      <p:pic>
        <p:nvPicPr>
          <p:cNvPr id="87044" name="Content Placeholder 5" descr="Person working on laptop">
            <a:extLst>
              <a:ext uri="{FF2B5EF4-FFF2-40B4-BE49-F238E27FC236}">
                <a16:creationId xmlns:a16="http://schemas.microsoft.com/office/drawing/2014/main" id="{22132828-FD86-4AFA-9A07-F2FDBA3AF92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p:pic>
      <p:sp>
        <p:nvSpPr>
          <p:cNvPr id="2" name="Slide Number Placeholder 1">
            <a:extLst>
              <a:ext uri="{FF2B5EF4-FFF2-40B4-BE49-F238E27FC236}">
                <a16:creationId xmlns:a16="http://schemas.microsoft.com/office/drawing/2014/main" id="{2B106873-DB41-4816-899E-68A74EC4A62F}"/>
              </a:ext>
            </a:extLst>
          </p:cNvPr>
          <p:cNvSpPr>
            <a:spLocks noGrp="1"/>
          </p:cNvSpPr>
          <p:nvPr>
            <p:ph type="sldNum" sz="quarter" idx="10"/>
          </p:nvPr>
        </p:nvSpPr>
        <p:spPr/>
        <p:txBody>
          <a:bodyPr/>
          <a:lstStyle/>
          <a:p>
            <a:fld id="{644431DD-724F-4159-B395-C12D4FF15CA8}" type="slidenum">
              <a:rPr lang="en-US" altLang="en-US" smtClean="0"/>
              <a:pPr/>
              <a:t>51</a:t>
            </a:fld>
            <a:endParaRPr lang="en-US"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3BAD099-B316-EE4F-B71B-465B9CC7DC4E}" type="slidenum">
              <a:rPr lang="en-US" smtClean="0"/>
              <a:pPr>
                <a:defRPr/>
              </a:pPr>
              <a:t>52</a:t>
            </a:fld>
            <a:r>
              <a:rPr lang="en-US" dirty="0"/>
              <a:t> </a:t>
            </a:r>
          </a:p>
        </p:txBody>
      </p:sp>
      <p:sp>
        <p:nvSpPr>
          <p:cNvPr id="3" name="Content Placeholder 2"/>
          <p:cNvSpPr>
            <a:spLocks noGrp="1"/>
          </p:cNvSpPr>
          <p:nvPr>
            <p:ph idx="1"/>
          </p:nvPr>
        </p:nvSpPr>
        <p:spPr>
          <a:solidFill>
            <a:schemeClr val="bg1"/>
          </a:solidFill>
        </p:spPr>
        <p:txBody>
          <a:bodyPr/>
          <a:lstStyle/>
          <a:p>
            <a:pPr marL="457200" indent="-457200">
              <a:buFont typeface="Arial" panose="020B0604020202020204" pitchFamily="34" charset="0"/>
              <a:buChar char="•"/>
            </a:pPr>
            <a:r>
              <a:rPr lang="es-NI" sz="2800" dirty="0"/>
              <a:t>Donde aplique, la norma de PPE de OSHA requiere que los empleadores: </a:t>
            </a:r>
          </a:p>
          <a:p>
            <a:pPr marL="736600" lvl="1" indent="-457200">
              <a:buFont typeface="Arial" panose="020B0604020202020204" pitchFamily="34" charset="0"/>
              <a:buChar char="•"/>
            </a:pPr>
            <a:r>
              <a:rPr lang="es-NI" dirty="0"/>
              <a:t>Hagan una evaluación del Equipo de Protección Personal (PPE) </a:t>
            </a:r>
          </a:p>
          <a:p>
            <a:pPr marL="736600" lvl="1" indent="-457200">
              <a:buFont typeface="Arial" panose="020B0604020202020204" pitchFamily="34" charset="0"/>
              <a:buChar char="•"/>
            </a:pPr>
            <a:r>
              <a:rPr lang="es-NI" dirty="0"/>
              <a:t>Proporcione PPE sin costo, apropiado para el riesgo</a:t>
            </a:r>
          </a:p>
          <a:p>
            <a:pPr marL="736600" lvl="1" indent="-457200">
              <a:buFont typeface="Arial" panose="020B0604020202020204" pitchFamily="34" charset="0"/>
              <a:buChar char="•"/>
            </a:pPr>
            <a:r>
              <a:rPr lang="es-NI" dirty="0"/>
              <a:t>Capacite a los empleados en cómo ponerse (</a:t>
            </a:r>
            <a:r>
              <a:rPr lang="es-NI" i="1" dirty="0"/>
              <a:t>don</a:t>
            </a:r>
            <a:r>
              <a:rPr lang="es-NI" dirty="0"/>
              <a:t>) y cómo quitarse (</a:t>
            </a:r>
            <a:r>
              <a:rPr lang="es-NI" i="1" dirty="0" err="1"/>
              <a:t>doff</a:t>
            </a:r>
            <a:r>
              <a:rPr lang="es-NI" dirty="0"/>
              <a:t>) el PPE</a:t>
            </a:r>
          </a:p>
          <a:p>
            <a:pPr marL="736600" lvl="1" indent="-457200">
              <a:buFont typeface="Arial" panose="020B0604020202020204" pitchFamily="34" charset="0"/>
              <a:buChar char="•"/>
            </a:pPr>
            <a:r>
              <a:rPr lang="es-NI" dirty="0"/>
              <a:t>Capacite a los trabajadores para que aprendan a dar mantenimiento, almacenar y reemplazar el PPE</a:t>
            </a:r>
          </a:p>
          <a:p>
            <a:pPr marL="736600" lvl="1" indent="-457200">
              <a:buFont typeface="Arial" panose="020B0604020202020204" pitchFamily="34" charset="0"/>
              <a:buChar char="•"/>
            </a:pPr>
            <a:r>
              <a:rPr lang="es-NI" dirty="0"/>
              <a:t>Proporcionar evaluación médica y prueba de ajuste</a:t>
            </a:r>
          </a:p>
        </p:txBody>
      </p:sp>
      <p:pic>
        <p:nvPicPr>
          <p:cNvPr id="5" name="Picture 4" descr="OSHA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62600" y="1221479"/>
            <a:ext cx="2743200" cy="787522"/>
          </a:xfrm>
          <a:prstGeom prst="rect">
            <a:avLst/>
          </a:prstGeom>
        </p:spPr>
      </p:pic>
      <p:sp>
        <p:nvSpPr>
          <p:cNvPr id="6" name="Rectangle 5"/>
          <p:cNvSpPr/>
          <p:nvPr/>
        </p:nvSpPr>
        <p:spPr>
          <a:xfrm>
            <a:off x="1066800" y="6477000"/>
            <a:ext cx="7010400" cy="276999"/>
          </a:xfrm>
          <a:prstGeom prst="rect">
            <a:avLst/>
          </a:prstGeom>
        </p:spPr>
        <p:txBody>
          <a:bodyPr wrap="square">
            <a:spAutoFit/>
          </a:bodyPr>
          <a:lstStyle/>
          <a:p>
            <a:r>
              <a:rPr lang="en-US" sz="1200" dirty="0"/>
              <a:t>https://</a:t>
            </a:r>
            <a:r>
              <a:rPr lang="en-US" sz="1200" dirty="0">
                <a:hlinkClick r:id="rId4"/>
              </a:rPr>
              <a:t>www.osha.gov/pls/oshaweb/owadisp.show_document?p_id=9777&amp;p_table=STANDARDS</a:t>
            </a:r>
            <a:endParaRPr lang="en-US" sz="1200" dirty="0"/>
          </a:p>
        </p:txBody>
      </p:sp>
      <p:sp>
        <p:nvSpPr>
          <p:cNvPr id="2" name="Title 1"/>
          <p:cNvSpPr>
            <a:spLocks noGrp="1"/>
          </p:cNvSpPr>
          <p:nvPr>
            <p:ph type="title"/>
          </p:nvPr>
        </p:nvSpPr>
        <p:spPr/>
        <p:txBody>
          <a:bodyPr/>
          <a:lstStyle/>
          <a:p>
            <a:r>
              <a:rPr lang="es-NI" sz="3000" dirty="0"/>
              <a:t>Norma de OSHA </a:t>
            </a:r>
            <a:br>
              <a:rPr lang="es-NI" sz="3000" dirty="0"/>
            </a:br>
            <a:r>
              <a:rPr lang="es-NI" sz="3000" dirty="0"/>
              <a:t>sobre PPE</a:t>
            </a:r>
          </a:p>
        </p:txBody>
      </p:sp>
    </p:spTree>
    <p:extLst>
      <p:ext uri="{BB962C8B-B14F-4D97-AF65-F5344CB8AC3E}">
        <p14:creationId xmlns:p14="http://schemas.microsoft.com/office/powerpoint/2010/main" val="3750274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3BAD099-B316-EE4F-B71B-465B9CC7DC4E}" type="slidenum">
              <a:rPr lang="en-US" smtClean="0"/>
              <a:pPr>
                <a:defRPr/>
              </a:pPr>
              <a:t>53</a:t>
            </a:fld>
            <a:r>
              <a:rPr lang="en-US" dirty="0"/>
              <a:t> </a:t>
            </a:r>
          </a:p>
        </p:txBody>
      </p:sp>
      <p:sp>
        <p:nvSpPr>
          <p:cNvPr id="3" name="Content Placeholder 2"/>
          <p:cNvSpPr>
            <a:spLocks noGrp="1"/>
          </p:cNvSpPr>
          <p:nvPr>
            <p:ph sz="half" idx="1"/>
          </p:nvPr>
        </p:nvSpPr>
        <p:spPr>
          <a:xfrm>
            <a:off x="381000" y="1828800"/>
            <a:ext cx="4343400" cy="4191000"/>
          </a:xfrm>
        </p:spPr>
        <p:txBody>
          <a:bodyPr>
            <a:noAutofit/>
          </a:bodyPr>
          <a:lstStyle/>
          <a:p>
            <a:pPr marL="457200" indent="-457200">
              <a:buFont typeface="Arial" panose="020B0604020202020204" pitchFamily="34" charset="0"/>
              <a:buChar char="•"/>
            </a:pPr>
            <a:r>
              <a:rPr lang="es-NI" sz="2200" dirty="0"/>
              <a:t>Los empleadores deben formular procedimientos de descontaminación específicos al sitio. </a:t>
            </a:r>
          </a:p>
          <a:p>
            <a:pPr marL="457200" indent="-457200"/>
            <a:r>
              <a:rPr lang="es-NI" sz="2200" dirty="0"/>
              <a:t>Según el lugar de trabajo, la descontaminación podría requerir consultar al departamento de salud o el uso de un consultor especialista en limpieza ambiental</a:t>
            </a:r>
            <a:r>
              <a:rPr lang="es-NI" sz="2400" dirty="0"/>
              <a:t>.</a:t>
            </a:r>
          </a:p>
          <a:p>
            <a:pPr marL="457200" indent="-457200">
              <a:buFont typeface="Arial" panose="020B0604020202020204" pitchFamily="34" charset="0"/>
              <a:buChar char="•"/>
            </a:pPr>
            <a:endParaRPr lang="en-US" sz="2400" dirty="0"/>
          </a:p>
        </p:txBody>
      </p:sp>
      <p:sp>
        <p:nvSpPr>
          <p:cNvPr id="8" name="Content Placeholder 7"/>
          <p:cNvSpPr>
            <a:spLocks noGrp="1"/>
          </p:cNvSpPr>
          <p:nvPr>
            <p:ph sz="half" idx="2"/>
          </p:nvPr>
        </p:nvSpPr>
        <p:spPr>
          <a:xfrm>
            <a:off x="4648200" y="1828800"/>
            <a:ext cx="3962400" cy="4572000"/>
          </a:xfrm>
        </p:spPr>
        <p:txBody>
          <a:bodyPr>
            <a:normAutofit/>
          </a:bodyPr>
          <a:lstStyle/>
          <a:p>
            <a:pPr marL="457200" indent="-457200"/>
            <a:r>
              <a:rPr lang="es-NI" sz="2200" dirty="0"/>
              <a:t>Se recomienda utilizar un desinfectante eficaz registrado por la EPA.</a:t>
            </a:r>
          </a:p>
          <a:p>
            <a:pPr marL="457200" indent="-457200">
              <a:buFont typeface="Arial" panose="020B0604020202020204" pitchFamily="34" charset="0"/>
              <a:buChar char="•"/>
            </a:pPr>
            <a:r>
              <a:rPr lang="es-NI" sz="2200" dirty="0"/>
              <a:t>Es esencial la protección del trabajador y de los ocupantes del edificio al limpiar y desinfectar superficies contaminadas para proteger contra el virus y los efectos adversos del desinfectante.</a:t>
            </a:r>
          </a:p>
          <a:p>
            <a:endParaRPr lang="en-US" dirty="0"/>
          </a:p>
        </p:txBody>
      </p:sp>
      <p:sp>
        <p:nvSpPr>
          <p:cNvPr id="5" name="TextBox 4">
            <a:extLst>
              <a:ext uri="{FF2B5EF4-FFF2-40B4-BE49-F238E27FC236}">
                <a16:creationId xmlns:a16="http://schemas.microsoft.com/office/drawing/2014/main" id="{A47477DE-F4BE-4824-AB0C-532DA8E125AA}"/>
              </a:ext>
            </a:extLst>
          </p:cNvPr>
          <p:cNvSpPr txBox="1"/>
          <p:nvPr/>
        </p:nvSpPr>
        <p:spPr>
          <a:xfrm>
            <a:off x="228600" y="5983069"/>
            <a:ext cx="8153399" cy="646331"/>
          </a:xfrm>
          <a:prstGeom prst="rect">
            <a:avLst/>
          </a:prstGeom>
          <a:solidFill>
            <a:schemeClr val="bg1">
              <a:lumMod val="85000"/>
            </a:schemeClr>
          </a:solidFill>
        </p:spPr>
        <p:txBody>
          <a:bodyPr wrap="square" rtlCol="0">
            <a:spAutoFit/>
          </a:bodyPr>
          <a:lstStyle/>
          <a:p>
            <a:pPr algn="ctr">
              <a:buNone/>
            </a:pPr>
            <a:r>
              <a:rPr lang="es-NI" sz="1800" b="1" dirty="0"/>
              <a:t>Lista </a:t>
            </a:r>
            <a:r>
              <a:rPr lang="en-US" sz="1800" b="1" dirty="0"/>
              <a:t>de la EPA:</a:t>
            </a:r>
            <a:r>
              <a:rPr lang="en-US" sz="1800" dirty="0"/>
              <a:t> </a:t>
            </a:r>
            <a:r>
              <a:rPr lang="en-US" sz="1800" dirty="0">
                <a:hlinkClick r:id="rId3"/>
              </a:rPr>
              <a:t>https://www.epa.gov/pesticide-registration/list-n-disinfectants-use-against-sars-cov-2</a:t>
            </a:r>
            <a:endParaRPr lang="en-US" sz="2400" dirty="0"/>
          </a:p>
        </p:txBody>
      </p:sp>
      <p:sp>
        <p:nvSpPr>
          <p:cNvPr id="2" name="Title 1"/>
          <p:cNvSpPr>
            <a:spLocks noGrp="1"/>
          </p:cNvSpPr>
          <p:nvPr>
            <p:ph type="title"/>
          </p:nvPr>
        </p:nvSpPr>
        <p:spPr/>
        <p:txBody>
          <a:bodyPr/>
          <a:lstStyle/>
          <a:p>
            <a:r>
              <a:rPr lang="es-NI" dirty="0"/>
              <a:t>Descontaminación</a:t>
            </a:r>
          </a:p>
        </p:txBody>
      </p:sp>
    </p:spTree>
    <p:extLst>
      <p:ext uri="{BB962C8B-B14F-4D97-AF65-F5344CB8AC3E}">
        <p14:creationId xmlns:p14="http://schemas.microsoft.com/office/powerpoint/2010/main" val="29650511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9" name="Content Placeholder 7" descr="N95 respirator">
            <a:extLst>
              <a:ext uri="{FF2B5EF4-FFF2-40B4-BE49-F238E27FC236}">
                <a16:creationId xmlns:a16="http://schemas.microsoft.com/office/drawing/2014/main" id="{F5953902-8BFD-436E-B3EC-1AA7464A11D0}"/>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2958" b="16268"/>
          <a:stretch/>
        </p:blipFill>
        <p:spPr>
          <a:xfrm>
            <a:off x="762000" y="3825625"/>
            <a:ext cx="3810000" cy="2696488"/>
          </a:xfrm>
        </p:spPr>
      </p:pic>
      <p:pic>
        <p:nvPicPr>
          <p:cNvPr id="93188" name="Content Placeholder 8" descr="Person wearing surgical mask">
            <a:extLst>
              <a:ext uri="{FF2B5EF4-FFF2-40B4-BE49-F238E27FC236}">
                <a16:creationId xmlns:a16="http://schemas.microsoft.com/office/drawing/2014/main" id="{1E90B167-1438-4682-B959-71EB676F4BCE}"/>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4724400" y="3174422"/>
            <a:ext cx="3048000" cy="3048000"/>
          </a:xfrm>
        </p:spPr>
      </p:pic>
      <p:sp>
        <p:nvSpPr>
          <p:cNvPr id="3" name="Slide Number Placeholder 2">
            <a:extLst>
              <a:ext uri="{FF2B5EF4-FFF2-40B4-BE49-F238E27FC236}">
                <a16:creationId xmlns:a16="http://schemas.microsoft.com/office/drawing/2014/main" id="{73377E10-5A4F-4CE8-98AE-DAAFCEE9A0CF}"/>
              </a:ext>
            </a:extLst>
          </p:cNvPr>
          <p:cNvSpPr>
            <a:spLocks noGrp="1"/>
          </p:cNvSpPr>
          <p:nvPr>
            <p:ph type="sldNum" sz="quarter" idx="10"/>
          </p:nvPr>
        </p:nvSpPr>
        <p:spPr/>
        <p:txBody>
          <a:bodyPr/>
          <a:lstStyle/>
          <a:p>
            <a:fld id="{644431DD-724F-4159-B395-C12D4FF15CA8}" type="slidenum">
              <a:rPr lang="en-US" altLang="en-US" smtClean="0"/>
              <a:pPr/>
              <a:t>54</a:t>
            </a:fld>
            <a:endParaRPr lang="en-US" altLang="en-US" dirty="0"/>
          </a:p>
        </p:txBody>
      </p:sp>
      <p:sp>
        <p:nvSpPr>
          <p:cNvPr id="93187" name="TextBox 17">
            <a:extLst>
              <a:ext uri="{FF2B5EF4-FFF2-40B4-BE49-F238E27FC236}">
                <a16:creationId xmlns:a16="http://schemas.microsoft.com/office/drawing/2014/main" id="{9AAE5A0C-FFA7-47CA-9472-D2AE74402C1F}"/>
              </a:ext>
            </a:extLst>
          </p:cNvPr>
          <p:cNvSpPr txBox="1">
            <a:spLocks noChangeArrowheads="1"/>
          </p:cNvSpPr>
          <p:nvPr/>
        </p:nvSpPr>
        <p:spPr bwMode="auto">
          <a:xfrm>
            <a:off x="762000" y="3174422"/>
            <a:ext cx="3962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a:buNone/>
            </a:pPr>
            <a:r>
              <a:rPr lang="es-NI" altLang="en-US" sz="2000" baseline="0" dirty="0"/>
              <a:t>Un respirador N95 es el nivel mínimo de protección para evitar inhalar el coronavirus.</a:t>
            </a:r>
            <a:endParaRPr lang="es-NI" altLang="en-US" sz="2000" dirty="0"/>
          </a:p>
        </p:txBody>
      </p:sp>
      <p:sp>
        <p:nvSpPr>
          <p:cNvPr id="2" name="TextBox 1">
            <a:extLst>
              <a:ext uri="{FF2B5EF4-FFF2-40B4-BE49-F238E27FC236}">
                <a16:creationId xmlns:a16="http://schemas.microsoft.com/office/drawing/2014/main" id="{CE2EB516-6BE0-4ED3-AE8A-BD8FE21305AC}"/>
              </a:ext>
            </a:extLst>
          </p:cNvPr>
          <p:cNvSpPr txBox="1"/>
          <p:nvPr/>
        </p:nvSpPr>
        <p:spPr>
          <a:xfrm>
            <a:off x="685800" y="1981199"/>
            <a:ext cx="7696201" cy="954107"/>
          </a:xfrm>
          <a:prstGeom prst="rect">
            <a:avLst/>
          </a:prstGeom>
          <a:noFill/>
        </p:spPr>
        <p:txBody>
          <a:bodyPr wrap="square" rtlCol="0">
            <a:spAutoFit/>
          </a:bodyPr>
          <a:lstStyle/>
          <a:p>
            <a:pPr algn="ctr">
              <a:buNone/>
            </a:pPr>
            <a:r>
              <a:rPr lang="es-NI" altLang="en-US" sz="2800" baseline="0" dirty="0"/>
              <a:t>Se necesitan respiradores cuando</a:t>
            </a:r>
            <a:r>
              <a:rPr lang="es-NI" altLang="en-US" sz="2800" dirty="0"/>
              <a:t> existe potencial de transmisión por aerosoles</a:t>
            </a:r>
            <a:r>
              <a:rPr lang="es-NI" altLang="en-US" sz="2800" baseline="0" dirty="0"/>
              <a:t>. </a:t>
            </a:r>
          </a:p>
        </p:txBody>
      </p:sp>
      <p:sp>
        <p:nvSpPr>
          <p:cNvPr id="93186" name="Title 6">
            <a:extLst>
              <a:ext uri="{FF2B5EF4-FFF2-40B4-BE49-F238E27FC236}">
                <a16:creationId xmlns:a16="http://schemas.microsoft.com/office/drawing/2014/main" id="{7DF97389-73E2-438C-8870-6F7E7CF67AB3}"/>
              </a:ext>
            </a:extLst>
          </p:cNvPr>
          <p:cNvSpPr>
            <a:spLocks noGrp="1"/>
          </p:cNvSpPr>
          <p:nvPr>
            <p:ph type="title"/>
          </p:nvPr>
        </p:nvSpPr>
        <p:spPr>
          <a:xfrm>
            <a:off x="381000" y="1148640"/>
            <a:ext cx="8686800" cy="914400"/>
          </a:xfrm>
        </p:spPr>
        <p:txBody>
          <a:bodyPr/>
          <a:lstStyle/>
          <a:p>
            <a:r>
              <a:rPr lang="es-NI" altLang="en-US" dirty="0">
                <a:ea typeface="ＭＳ Ｐゴシック" panose="020B0600070205080204" pitchFamily="34" charset="-128"/>
              </a:rPr>
              <a:t>Respiradores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3EA034-2B7B-4BA2-9143-438F4C201438}"/>
              </a:ext>
            </a:extLst>
          </p:cNvPr>
          <p:cNvSpPr>
            <a:spLocks noGrp="1"/>
          </p:cNvSpPr>
          <p:nvPr>
            <p:ph type="sldNum" sz="quarter" idx="10"/>
          </p:nvPr>
        </p:nvSpPr>
        <p:spPr/>
        <p:txBody>
          <a:bodyPr/>
          <a:lstStyle/>
          <a:p>
            <a:fld id="{644431DD-724F-4159-B395-C12D4FF15CA8}" type="slidenum">
              <a:rPr lang="en-US" altLang="en-US" smtClean="0"/>
              <a:pPr/>
              <a:t>55</a:t>
            </a:fld>
            <a:endParaRPr lang="en-US" altLang="en-US" dirty="0"/>
          </a:p>
        </p:txBody>
      </p:sp>
      <p:pic>
        <p:nvPicPr>
          <p:cNvPr id="9" name="Picture 8" descr="Elastomeric Full-face respirator ">
            <a:extLst>
              <a:ext uri="{FF2B5EF4-FFF2-40B4-BE49-F238E27FC236}">
                <a16:creationId xmlns:a16="http://schemas.microsoft.com/office/drawing/2014/main" id="{28D6DC85-A3CD-4A82-8F82-C52648918481}"/>
              </a:ext>
            </a:extLst>
          </p:cNvPr>
          <p:cNvPicPr>
            <a:picLocks noChangeAspect="1"/>
          </p:cNvPicPr>
          <p:nvPr/>
        </p:nvPicPr>
        <p:blipFill>
          <a:blip r:embed="rId3" cstate="print"/>
          <a:stretch>
            <a:fillRect/>
          </a:stretch>
        </p:blipFill>
        <p:spPr>
          <a:xfrm>
            <a:off x="6661129" y="4267200"/>
            <a:ext cx="2070142" cy="2006770"/>
          </a:xfrm>
          <a:prstGeom prst="rect">
            <a:avLst/>
          </a:prstGeom>
        </p:spPr>
      </p:pic>
      <p:pic>
        <p:nvPicPr>
          <p:cNvPr id="8" name="Picture 7" descr="Elastomeric Half-face respirator with HEPA Calrtridge">
            <a:extLst>
              <a:ext uri="{FF2B5EF4-FFF2-40B4-BE49-F238E27FC236}">
                <a16:creationId xmlns:a16="http://schemas.microsoft.com/office/drawing/2014/main" id="{3D4BD472-7149-458D-A4E9-88ED1FA56EA0}"/>
              </a:ext>
            </a:extLst>
          </p:cNvPr>
          <p:cNvPicPr>
            <a:picLocks noChangeAspect="1"/>
          </p:cNvPicPr>
          <p:nvPr/>
        </p:nvPicPr>
        <p:blipFill>
          <a:blip r:embed="rId4" cstate="print"/>
          <a:stretch>
            <a:fillRect/>
          </a:stretch>
        </p:blipFill>
        <p:spPr>
          <a:xfrm>
            <a:off x="5791200" y="1296794"/>
            <a:ext cx="2371550" cy="2065350"/>
          </a:xfrm>
          <a:prstGeom prst="rect">
            <a:avLst/>
          </a:prstGeom>
        </p:spPr>
      </p:pic>
      <p:sp>
        <p:nvSpPr>
          <p:cNvPr id="95235" name="Content Placeholder 2">
            <a:extLst>
              <a:ext uri="{FF2B5EF4-FFF2-40B4-BE49-F238E27FC236}">
                <a16:creationId xmlns:a16="http://schemas.microsoft.com/office/drawing/2014/main" id="{A85372B7-C103-416E-B1B8-57C6DE67024B}"/>
              </a:ext>
            </a:extLst>
          </p:cNvPr>
          <p:cNvSpPr>
            <a:spLocks noGrp="1"/>
          </p:cNvSpPr>
          <p:nvPr>
            <p:ph sz="half" idx="1"/>
          </p:nvPr>
        </p:nvSpPr>
        <p:spPr>
          <a:xfrm>
            <a:off x="419101" y="2042615"/>
            <a:ext cx="4457699" cy="2667000"/>
          </a:xfrm>
        </p:spPr>
        <p:txBody>
          <a:bodyPr/>
          <a:lstStyle/>
          <a:p>
            <a:pPr marL="0" indent="0">
              <a:buNone/>
            </a:pPr>
            <a:r>
              <a:rPr lang="es-NI" altLang="en-US" sz="2200" dirty="0">
                <a:ea typeface="ＭＳ Ｐゴシック" panose="020B0600070205080204" pitchFamily="34" charset="-128"/>
              </a:rPr>
              <a:t>Ventajas de los respiradores reutilizables:</a:t>
            </a:r>
          </a:p>
          <a:p>
            <a:pPr lvl="1"/>
            <a:r>
              <a:rPr lang="es-NI" altLang="en-US" sz="1800" dirty="0">
                <a:ea typeface="ＭＳ Ｐゴシック" panose="020B0600070205080204" pitchFamily="34" charset="-128"/>
              </a:rPr>
              <a:t>Durabilidad</a:t>
            </a:r>
          </a:p>
          <a:p>
            <a:pPr lvl="1"/>
            <a:r>
              <a:rPr lang="es-NI" altLang="en-US" sz="1800" dirty="0">
                <a:ea typeface="ＭＳ Ｐゴシック" panose="020B0600070205080204" pitchFamily="34" charset="-128"/>
              </a:rPr>
              <a:t>Soportan limpieza y desinfección repetidas</a:t>
            </a:r>
          </a:p>
          <a:p>
            <a:pPr lvl="1"/>
            <a:r>
              <a:rPr lang="es-NI" altLang="en-US" sz="1800" dirty="0">
                <a:ea typeface="ＭＳ Ｐゴシック" panose="020B0600070205080204" pitchFamily="34" charset="-128"/>
              </a:rPr>
              <a:t>Mantienen el ajuste con el tiempo</a:t>
            </a:r>
          </a:p>
          <a:p>
            <a:pPr lvl="1"/>
            <a:r>
              <a:rPr lang="es-NI" altLang="en-US" sz="1800" dirty="0">
                <a:ea typeface="ＭＳ Ｐゴシック" panose="020B0600070205080204" pitchFamily="34" charset="-128"/>
              </a:rPr>
              <a:t>Ahorro de costos</a:t>
            </a:r>
          </a:p>
          <a:p>
            <a:r>
              <a:rPr lang="es-NI" altLang="en-US" sz="2200" dirty="0">
                <a:ea typeface="ＭＳ Ｐゴシック" panose="020B0600070205080204" pitchFamily="34" charset="-128"/>
              </a:rPr>
              <a:t>Respirador con purificador de aire motorizado (PAPR)</a:t>
            </a:r>
          </a:p>
          <a:p>
            <a:r>
              <a:rPr lang="es-NI" altLang="en-US" sz="2200" dirty="0">
                <a:ea typeface="ＭＳ Ｐゴシック" panose="020B0600070205080204" pitchFamily="34" charset="-128"/>
              </a:rPr>
              <a:t>Respiradores </a:t>
            </a:r>
            <a:r>
              <a:rPr lang="es-NI" altLang="en-US" sz="2200" dirty="0" err="1">
                <a:ea typeface="ＭＳ Ｐゴシック" panose="020B0600070205080204" pitchFamily="34" charset="-128"/>
              </a:rPr>
              <a:t>elastoméricos</a:t>
            </a:r>
            <a:r>
              <a:rPr lang="es-NI" altLang="en-US" sz="2200" dirty="0">
                <a:ea typeface="ＭＳ Ｐゴシック" panose="020B0600070205080204" pitchFamily="34" charset="-128"/>
              </a:rPr>
              <a:t> de media máscara o máscara completa</a:t>
            </a:r>
          </a:p>
        </p:txBody>
      </p:sp>
      <p:pic>
        <p:nvPicPr>
          <p:cNvPr id="10" name="Content Placeholder 9" descr="Powered Air purifying respirator">
            <a:extLst>
              <a:ext uri="{FF2B5EF4-FFF2-40B4-BE49-F238E27FC236}">
                <a16:creationId xmlns:a16="http://schemas.microsoft.com/office/drawing/2014/main" id="{35B290CC-DDED-4122-9429-CA1EF9F01C8E}"/>
              </a:ext>
            </a:extLst>
          </p:cNvPr>
          <p:cNvPicPr>
            <a:picLocks noGrp="1" noChangeAspect="1"/>
          </p:cNvPicPr>
          <p:nvPr>
            <p:ph sz="half" idx="2"/>
          </p:nvPr>
        </p:nvPicPr>
        <p:blipFill>
          <a:blip r:embed="rId5" cstate="print"/>
          <a:stretch>
            <a:fillRect/>
          </a:stretch>
        </p:blipFill>
        <p:spPr>
          <a:xfrm>
            <a:off x="4679860" y="3312451"/>
            <a:ext cx="2222680" cy="2057402"/>
          </a:xfrm>
          <a:prstGeom prst="rect">
            <a:avLst/>
          </a:prstGeom>
        </p:spPr>
      </p:pic>
      <p:sp>
        <p:nvSpPr>
          <p:cNvPr id="95234" name="Title 1">
            <a:extLst>
              <a:ext uri="{FF2B5EF4-FFF2-40B4-BE49-F238E27FC236}">
                <a16:creationId xmlns:a16="http://schemas.microsoft.com/office/drawing/2014/main" id="{C62E3643-46CF-48F1-8F86-ADDBB39FEAA4}"/>
              </a:ext>
            </a:extLst>
          </p:cNvPr>
          <p:cNvSpPr>
            <a:spLocks noGrp="1"/>
          </p:cNvSpPr>
          <p:nvPr>
            <p:ph type="title"/>
          </p:nvPr>
        </p:nvSpPr>
        <p:spPr>
          <a:xfrm>
            <a:off x="304800" y="1143000"/>
            <a:ext cx="8686800" cy="914400"/>
          </a:xfrm>
        </p:spPr>
        <p:txBody>
          <a:bodyPr/>
          <a:lstStyle/>
          <a:p>
            <a:r>
              <a:rPr lang="es-NI" altLang="en-US" dirty="0">
                <a:ea typeface="ＭＳ Ｐゴシック" panose="020B0600070205080204" pitchFamily="34" charset="-128"/>
              </a:rPr>
              <a:t>Respiradores (continuación)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CC43F9-F448-485D-AD9B-F904C03663AA}"/>
              </a:ext>
            </a:extLst>
          </p:cNvPr>
          <p:cNvSpPr>
            <a:spLocks noGrp="1"/>
          </p:cNvSpPr>
          <p:nvPr>
            <p:ph type="sldNum" sz="quarter" idx="10"/>
          </p:nvPr>
        </p:nvSpPr>
        <p:spPr/>
        <p:txBody>
          <a:bodyPr/>
          <a:lstStyle/>
          <a:p>
            <a:fld id="{644431DD-724F-4159-B395-C12D4FF15CA8}" type="slidenum">
              <a:rPr lang="en-US" altLang="en-US" smtClean="0"/>
              <a:pPr/>
              <a:t>56</a:t>
            </a:fld>
            <a:endParaRPr lang="en-US" altLang="en-US" dirty="0"/>
          </a:p>
        </p:txBody>
      </p:sp>
      <p:pic>
        <p:nvPicPr>
          <p:cNvPr id="97284" name="Content Placeholder 5" descr="lady wearing surgical mask">
            <a:extLst>
              <a:ext uri="{FF2B5EF4-FFF2-40B4-BE49-F238E27FC236}">
                <a16:creationId xmlns:a16="http://schemas.microsoft.com/office/drawing/2014/main" id="{E384F45F-4A23-48B3-B029-B865DBDE8818}"/>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2514600"/>
            <a:ext cx="3810000" cy="3810000"/>
          </a:xfrm>
        </p:spPr>
      </p:pic>
      <p:sp>
        <p:nvSpPr>
          <p:cNvPr id="97283" name="Content Placeholder 2">
            <a:extLst>
              <a:ext uri="{FF2B5EF4-FFF2-40B4-BE49-F238E27FC236}">
                <a16:creationId xmlns:a16="http://schemas.microsoft.com/office/drawing/2014/main" id="{8D8172D5-A50C-4776-AB51-E579767F8D87}"/>
              </a:ext>
            </a:extLst>
          </p:cNvPr>
          <p:cNvSpPr>
            <a:spLocks noGrp="1"/>
          </p:cNvSpPr>
          <p:nvPr>
            <p:ph sz="half" idx="1"/>
          </p:nvPr>
        </p:nvSpPr>
        <p:spPr>
          <a:xfrm>
            <a:off x="662354" y="3195936"/>
            <a:ext cx="3810000" cy="3810000"/>
          </a:xfrm>
        </p:spPr>
        <p:txBody>
          <a:bodyPr/>
          <a:lstStyle/>
          <a:p>
            <a:pPr>
              <a:buFontTx/>
              <a:buNone/>
            </a:pPr>
            <a:r>
              <a:rPr lang="es-NI" altLang="en-US" sz="2200" dirty="0">
                <a:ea typeface="ＭＳ Ｐゴシック" panose="020B0600070205080204" pitchFamily="34" charset="-128"/>
              </a:rPr>
              <a:t>Las mascarillas quirúrgicas </a:t>
            </a:r>
            <a:r>
              <a:rPr lang="en-US" altLang="en-US" sz="2200" b="1" u="sng" dirty="0">
                <a:ea typeface="ＭＳ Ｐゴシック" panose="020B0600070205080204" pitchFamily="34" charset="-128"/>
              </a:rPr>
              <a:t>no</a:t>
            </a:r>
            <a:r>
              <a:rPr lang="en-US" altLang="en-US" sz="2200" dirty="0">
                <a:ea typeface="ＭＳ Ｐゴシック" panose="020B0600070205080204" pitchFamily="34" charset="-128"/>
              </a:rPr>
              <a:t>:</a:t>
            </a:r>
          </a:p>
          <a:p>
            <a:r>
              <a:rPr lang="es-NI" altLang="en-US" sz="2200" dirty="0">
                <a:ea typeface="ＭＳ Ｐゴシック" panose="020B0600070205080204" pitchFamily="34" charset="-128"/>
              </a:rPr>
              <a:t>Tienen un ajuste ceñido contra la piel para formar un sello</a:t>
            </a:r>
          </a:p>
          <a:p>
            <a:r>
              <a:rPr lang="es-NI" altLang="en-US" sz="2200" dirty="0">
                <a:ea typeface="ＭＳ Ｐゴシック" panose="020B0600070205080204" pitchFamily="34" charset="-128"/>
              </a:rPr>
              <a:t>Filtran partículas diminutas, como las de los virus o bacterias que están en el aire</a:t>
            </a:r>
          </a:p>
        </p:txBody>
      </p:sp>
      <p:sp>
        <p:nvSpPr>
          <p:cNvPr id="2" name="TextBox 1">
            <a:extLst>
              <a:ext uri="{FF2B5EF4-FFF2-40B4-BE49-F238E27FC236}">
                <a16:creationId xmlns:a16="http://schemas.microsoft.com/office/drawing/2014/main" id="{864FC69A-11BC-4203-B129-7E98E2CD0CA4}"/>
              </a:ext>
            </a:extLst>
          </p:cNvPr>
          <p:cNvSpPr txBox="1"/>
          <p:nvPr/>
        </p:nvSpPr>
        <p:spPr>
          <a:xfrm>
            <a:off x="685800" y="1752600"/>
            <a:ext cx="7467600" cy="1175706"/>
          </a:xfrm>
          <a:prstGeom prst="rect">
            <a:avLst/>
          </a:prstGeom>
          <a:noFill/>
        </p:spPr>
        <p:txBody>
          <a:bodyPr wrap="square" rtlCol="0">
            <a:spAutoFit/>
          </a:bodyPr>
          <a:lstStyle/>
          <a:p>
            <a:pPr algn="ctr">
              <a:buNone/>
            </a:pPr>
            <a:r>
              <a:rPr lang="es-NI" altLang="en-US" sz="3200" b="1" dirty="0">
                <a:latin typeface="+mn-lt"/>
              </a:rPr>
              <a:t>Las mascarillas quirúrgicas </a:t>
            </a:r>
          </a:p>
          <a:p>
            <a:pPr algn="ctr">
              <a:buNone/>
            </a:pPr>
            <a:r>
              <a:rPr lang="es-NI" altLang="en-US" sz="3200" b="1" dirty="0">
                <a:latin typeface="+mn-lt"/>
              </a:rPr>
              <a:t>no son respiradores</a:t>
            </a:r>
            <a:endParaRPr lang="es-NI" sz="3200" b="1" dirty="0">
              <a:latin typeface="+mn-lt"/>
            </a:endParaRPr>
          </a:p>
        </p:txBody>
      </p:sp>
      <p:sp>
        <p:nvSpPr>
          <p:cNvPr id="97282" name="Title 1">
            <a:extLst>
              <a:ext uri="{FF2B5EF4-FFF2-40B4-BE49-F238E27FC236}">
                <a16:creationId xmlns:a16="http://schemas.microsoft.com/office/drawing/2014/main" id="{DC535233-B1F0-499B-B824-BA11C9265996}"/>
              </a:ext>
            </a:extLst>
          </p:cNvPr>
          <p:cNvSpPr>
            <a:spLocks noGrp="1"/>
          </p:cNvSpPr>
          <p:nvPr>
            <p:ph type="title"/>
          </p:nvPr>
        </p:nvSpPr>
        <p:spPr>
          <a:xfrm>
            <a:off x="304800" y="1139088"/>
            <a:ext cx="7772400" cy="838200"/>
          </a:xfrm>
        </p:spPr>
        <p:txBody>
          <a:bodyPr/>
          <a:lstStyle/>
          <a:p>
            <a:r>
              <a:rPr lang="es-NI" altLang="en-US" dirty="0">
                <a:ea typeface="ＭＳ Ｐゴシック" panose="020B0600070205080204" pitchFamily="34" charset="-128"/>
              </a:rPr>
              <a:t>Respiradores (continuación)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80BDADE-A77B-408C-A493-34968EE570E7}"/>
              </a:ext>
            </a:extLst>
          </p:cNvPr>
          <p:cNvSpPr>
            <a:spLocks noGrp="1"/>
          </p:cNvSpPr>
          <p:nvPr>
            <p:ph type="sldNum" sz="quarter" idx="10"/>
          </p:nvPr>
        </p:nvSpPr>
        <p:spPr/>
        <p:txBody>
          <a:bodyPr/>
          <a:lstStyle/>
          <a:p>
            <a:fld id="{E4D25CCA-84D6-4E84-B1C7-B334DD86A6AB}" type="slidenum">
              <a:rPr lang="en-US" altLang="en-US" smtClean="0"/>
              <a:pPr/>
              <a:t>57</a:t>
            </a:fld>
            <a:endParaRPr lang="en-US" altLang="en-US" dirty="0"/>
          </a:p>
        </p:txBody>
      </p:sp>
      <p:sp>
        <p:nvSpPr>
          <p:cNvPr id="6" name="Content Placeholder 5">
            <a:extLst>
              <a:ext uri="{FF2B5EF4-FFF2-40B4-BE49-F238E27FC236}">
                <a16:creationId xmlns:a16="http://schemas.microsoft.com/office/drawing/2014/main" id="{65DA3B36-706C-4DA7-9C81-1B8AD72A9B8C}"/>
              </a:ext>
            </a:extLst>
          </p:cNvPr>
          <p:cNvSpPr>
            <a:spLocks noGrp="1"/>
          </p:cNvSpPr>
          <p:nvPr>
            <p:ph idx="1"/>
          </p:nvPr>
        </p:nvSpPr>
        <p:spPr>
          <a:xfrm>
            <a:off x="685800" y="3352800"/>
            <a:ext cx="7772400" cy="3200400"/>
          </a:xfrm>
          <a:ln>
            <a:miter lim="800000"/>
            <a:headEnd/>
            <a:tailEnd/>
          </a:ln>
        </p:spPr>
        <p:txBody>
          <a:bodyPr numCol="2"/>
          <a:lstStyle/>
          <a:p>
            <a:pPr>
              <a:defRPr/>
            </a:pPr>
            <a:r>
              <a:rPr lang="es-NI" sz="2000" dirty="0">
                <a:ea typeface="+mn-ea"/>
                <a:cs typeface="+mn-cs"/>
              </a:rPr>
              <a:t>Programa escrito</a:t>
            </a:r>
          </a:p>
          <a:p>
            <a:pPr>
              <a:defRPr/>
            </a:pPr>
            <a:r>
              <a:rPr lang="es-NI" sz="2000" dirty="0">
                <a:ea typeface="+mn-ea"/>
                <a:cs typeface="+mn-cs"/>
              </a:rPr>
              <a:t>Selección según el riesgo</a:t>
            </a:r>
          </a:p>
          <a:p>
            <a:pPr>
              <a:defRPr/>
            </a:pPr>
            <a:r>
              <a:rPr lang="es-NI" sz="2000" dirty="0">
                <a:ea typeface="+mn-ea"/>
                <a:cs typeface="+mn-cs"/>
              </a:rPr>
              <a:t>Persona clínicamente apta para usarlo</a:t>
            </a:r>
          </a:p>
          <a:p>
            <a:pPr>
              <a:defRPr/>
            </a:pPr>
            <a:r>
              <a:rPr lang="es-NI" sz="2000" dirty="0">
                <a:ea typeface="+mn-ea"/>
                <a:cs typeface="+mn-cs"/>
              </a:rPr>
              <a:t>Prueba de ajuste</a:t>
            </a:r>
          </a:p>
          <a:p>
            <a:pPr>
              <a:defRPr/>
            </a:pPr>
            <a:r>
              <a:rPr lang="es-NI" sz="2000" dirty="0">
                <a:ea typeface="+mn-ea"/>
                <a:cs typeface="+mn-cs"/>
              </a:rPr>
              <a:t>Asegurar uso </a:t>
            </a:r>
            <a:r>
              <a:rPr lang="es-NI" sz="2000" dirty="0"/>
              <a:t>apropiado de respiradores</a:t>
            </a:r>
          </a:p>
          <a:p>
            <a:pPr>
              <a:defRPr/>
            </a:pPr>
            <a:endParaRPr lang="es-NI" sz="2000" dirty="0">
              <a:ea typeface="+mn-ea"/>
              <a:cs typeface="+mn-cs"/>
            </a:endParaRPr>
          </a:p>
          <a:p>
            <a:pPr>
              <a:defRPr/>
            </a:pPr>
            <a:endParaRPr lang="es-NI" sz="2000" dirty="0">
              <a:ea typeface="+mn-ea"/>
              <a:cs typeface="+mn-cs"/>
            </a:endParaRPr>
          </a:p>
          <a:p>
            <a:pPr>
              <a:defRPr/>
            </a:pPr>
            <a:r>
              <a:rPr lang="es-NI" sz="2000" dirty="0">
                <a:ea typeface="+mn-ea"/>
                <a:cs typeface="+mn-cs"/>
              </a:rPr>
              <a:t>Mantenimiento de respiradores</a:t>
            </a:r>
          </a:p>
          <a:p>
            <a:pPr>
              <a:defRPr/>
            </a:pPr>
            <a:r>
              <a:rPr lang="es-NI" sz="2000" dirty="0">
                <a:ea typeface="+mn-ea"/>
                <a:cs typeface="+mn-cs"/>
              </a:rPr>
              <a:t>Etiquetado/código de color para filtros</a:t>
            </a:r>
          </a:p>
          <a:p>
            <a:pPr>
              <a:defRPr/>
            </a:pPr>
            <a:r>
              <a:rPr lang="es-NI" sz="2000" dirty="0"/>
              <a:t>Capacitación para empleados</a:t>
            </a:r>
            <a:endParaRPr lang="es-NI" sz="2000" dirty="0">
              <a:ea typeface="+mn-ea"/>
              <a:cs typeface="+mn-cs"/>
            </a:endParaRPr>
          </a:p>
          <a:p>
            <a:pPr>
              <a:defRPr/>
            </a:pPr>
            <a:r>
              <a:rPr lang="es-NI" sz="2000" dirty="0">
                <a:ea typeface="+mn-ea"/>
                <a:cs typeface="+mn-cs"/>
              </a:rPr>
              <a:t>Evaluación de programa</a:t>
            </a:r>
          </a:p>
          <a:p>
            <a:pPr>
              <a:defRPr/>
            </a:pPr>
            <a:r>
              <a:rPr lang="es-NI" sz="2200" dirty="0">
                <a:ea typeface="+mn-ea"/>
                <a:cs typeface="+mn-cs"/>
              </a:rPr>
              <a:t>Llevar registro</a:t>
            </a:r>
          </a:p>
          <a:p>
            <a:pPr>
              <a:defRPr/>
            </a:pPr>
            <a:endParaRPr lang="en-US" sz="2200" dirty="0">
              <a:ea typeface="+mn-ea"/>
              <a:cs typeface="+mn-cs"/>
            </a:endParaRPr>
          </a:p>
        </p:txBody>
      </p:sp>
      <p:sp>
        <p:nvSpPr>
          <p:cNvPr id="2" name="TextBox 1">
            <a:extLst>
              <a:ext uri="{FF2B5EF4-FFF2-40B4-BE49-F238E27FC236}">
                <a16:creationId xmlns:a16="http://schemas.microsoft.com/office/drawing/2014/main" id="{019AE4FA-AD57-43FF-96DD-B433CF51AB84}"/>
              </a:ext>
            </a:extLst>
          </p:cNvPr>
          <p:cNvSpPr txBox="1"/>
          <p:nvPr/>
        </p:nvSpPr>
        <p:spPr>
          <a:xfrm>
            <a:off x="533400" y="2057400"/>
            <a:ext cx="8001000" cy="1274195"/>
          </a:xfrm>
          <a:prstGeom prst="rect">
            <a:avLst/>
          </a:prstGeom>
          <a:noFill/>
        </p:spPr>
        <p:txBody>
          <a:bodyPr wrap="square" rtlCol="0">
            <a:spAutoFit/>
          </a:bodyPr>
          <a:lstStyle/>
          <a:p>
            <a:pPr algn="ctr">
              <a:buNone/>
            </a:pPr>
            <a:r>
              <a:rPr lang="es-NI" altLang="en-US" sz="2400" b="1" dirty="0">
                <a:latin typeface="+mn-lt"/>
              </a:rPr>
              <a:t>Los programas de protección respiratoria deben cumplir con todos los elementos de la norma </a:t>
            </a:r>
          </a:p>
          <a:p>
            <a:pPr algn="ctr">
              <a:buNone/>
            </a:pPr>
            <a:r>
              <a:rPr lang="es-NI" altLang="en-US" sz="2400" b="1" dirty="0">
                <a:latin typeface="+mn-lt"/>
              </a:rPr>
              <a:t>OSHA 29 CFR 1910.134 </a:t>
            </a:r>
            <a:endParaRPr lang="es-NI" sz="2400" b="1" dirty="0">
              <a:latin typeface="+mn-lt"/>
            </a:endParaRPr>
          </a:p>
        </p:txBody>
      </p:sp>
      <p:pic>
        <p:nvPicPr>
          <p:cNvPr id="4" name="Picture 3" descr="&quot;&quot;">
            <a:extLst>
              <a:ext uri="{FF2B5EF4-FFF2-40B4-BE49-F238E27FC236}">
                <a16:creationId xmlns:a16="http://schemas.microsoft.com/office/drawing/2014/main" id="{3F08C443-FDE8-4A7E-827F-FCC58D870911}"/>
              </a:ext>
            </a:extLst>
          </p:cNvPr>
          <p:cNvPicPr>
            <a:picLocks noChangeAspect="1"/>
          </p:cNvPicPr>
          <p:nvPr/>
        </p:nvPicPr>
        <p:blipFill>
          <a:blip r:embed="rId3" cstate="print"/>
          <a:stretch>
            <a:fillRect/>
          </a:stretch>
        </p:blipFill>
        <p:spPr>
          <a:xfrm>
            <a:off x="4724400" y="5532051"/>
            <a:ext cx="2743438" cy="792549"/>
          </a:xfrm>
          <a:prstGeom prst="rect">
            <a:avLst/>
          </a:prstGeom>
        </p:spPr>
      </p:pic>
      <p:sp>
        <p:nvSpPr>
          <p:cNvPr id="99330" name="Title 4">
            <a:extLst>
              <a:ext uri="{FF2B5EF4-FFF2-40B4-BE49-F238E27FC236}">
                <a16:creationId xmlns:a16="http://schemas.microsoft.com/office/drawing/2014/main" id="{996E42D0-1480-4D89-B6F5-EAB669FD0CC7}"/>
              </a:ext>
            </a:extLst>
          </p:cNvPr>
          <p:cNvSpPr>
            <a:spLocks noGrp="1"/>
          </p:cNvSpPr>
          <p:nvPr>
            <p:ph type="title"/>
          </p:nvPr>
        </p:nvSpPr>
        <p:spPr/>
        <p:txBody>
          <a:bodyPr/>
          <a:lstStyle/>
          <a:p>
            <a:r>
              <a:rPr lang="es-NI" altLang="en-US" dirty="0">
                <a:ea typeface="ＭＳ Ｐゴシック" panose="020B0600070205080204" pitchFamily="34" charset="-128"/>
              </a:rPr>
              <a:t>Norma sobre protección respiratoria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04730"/>
            <a:ext cx="8686800" cy="914400"/>
          </a:xfrm>
        </p:spPr>
        <p:txBody>
          <a:bodyPr/>
          <a:lstStyle/>
          <a:p>
            <a:r>
              <a:rPr lang="es-NI" sz="2400" dirty="0"/>
              <a:t>Identificación en establecimientos de atención médica y aislamiento </a:t>
            </a:r>
            <a:br>
              <a:rPr lang="es-NI" sz="3200" dirty="0"/>
            </a:br>
            <a:r>
              <a:rPr lang="es-NI" sz="2000" b="0" dirty="0"/>
              <a:t>Los pasos más importantes para prevenir la propagación del COVID-19 </a:t>
            </a:r>
          </a:p>
        </p:txBody>
      </p:sp>
      <p:sp>
        <p:nvSpPr>
          <p:cNvPr id="3" name="Content Placeholder 2"/>
          <p:cNvSpPr>
            <a:spLocks noGrp="1"/>
          </p:cNvSpPr>
          <p:nvPr>
            <p:ph idx="1"/>
          </p:nvPr>
        </p:nvSpPr>
        <p:spPr>
          <a:xfrm>
            <a:off x="200025" y="2438400"/>
            <a:ext cx="8686800" cy="4419600"/>
          </a:xfrm>
          <a:noFill/>
        </p:spPr>
        <p:txBody>
          <a:bodyPr/>
          <a:lstStyle/>
          <a:p>
            <a:pPr marL="457200" indent="-457200">
              <a:buFont typeface="Arial" panose="020B0604020202020204" pitchFamily="34" charset="0"/>
              <a:buChar char="•"/>
            </a:pPr>
            <a:r>
              <a:rPr lang="es-NI" dirty="0"/>
              <a:t>Procedimientos para la identificación rápida y el aislamiento de casos sospechosos de COVID-19</a:t>
            </a:r>
          </a:p>
          <a:p>
            <a:pPr marL="457200" indent="-457200">
              <a:buFont typeface="Arial" panose="020B0604020202020204" pitchFamily="34" charset="0"/>
              <a:buChar char="•"/>
            </a:pPr>
            <a:r>
              <a:rPr lang="es-NI" dirty="0"/>
              <a:t>Procedimientos comunitarios y hospitalarios para asegurar que las personas sintomáticas no estén en lugares públicos, salas de espera, áreas de recepción, departamentos de emergencia, u otras áreas comunes</a:t>
            </a:r>
          </a:p>
          <a:p>
            <a:pPr marL="736600" lvl="1" indent="-457200">
              <a:buFont typeface="Arial" panose="020B0604020202020204" pitchFamily="34" charset="0"/>
              <a:buChar char="•"/>
            </a:pPr>
            <a:r>
              <a:rPr lang="es-NI" dirty="0"/>
              <a:t>Recoger historial de viaje de pacientes que presentan fiebre, tos o dificultad parar respirar</a:t>
            </a:r>
          </a:p>
          <a:p>
            <a:pPr marL="736600" lvl="1" indent="-457200">
              <a:buFont typeface="Arial" panose="020B0604020202020204" pitchFamily="34" charset="0"/>
              <a:buChar char="•"/>
            </a:pPr>
            <a:r>
              <a:rPr lang="es-NI" dirty="0"/>
              <a:t>Aislar de inmediato usando precauciones estándar, de contacto y </a:t>
            </a:r>
            <a:r>
              <a:rPr lang="es-NI" dirty="0" err="1"/>
              <a:t>gotículas</a:t>
            </a:r>
            <a:r>
              <a:rPr lang="es-NI" dirty="0"/>
              <a:t> para casos sospechosos o confirmados</a:t>
            </a:r>
          </a:p>
        </p:txBody>
      </p:sp>
      <p:sp>
        <p:nvSpPr>
          <p:cNvPr id="4" name="Slide Number Placeholder 3"/>
          <p:cNvSpPr>
            <a:spLocks noGrp="1"/>
          </p:cNvSpPr>
          <p:nvPr>
            <p:ph type="sldNum" sz="quarter" idx="10"/>
          </p:nvPr>
        </p:nvSpPr>
        <p:spPr/>
        <p:txBody>
          <a:bodyPr/>
          <a:lstStyle/>
          <a:p>
            <a:pPr>
              <a:defRPr/>
            </a:pPr>
            <a:fld id="{63BAD099-B316-EE4F-B71B-465B9CC7DC4E}" type="slidenum">
              <a:rPr lang="en-US" smtClean="0"/>
              <a:pPr>
                <a:defRPr/>
              </a:pPr>
              <a:t>58</a:t>
            </a:fld>
            <a:r>
              <a:rPr lang="en-US" dirty="0"/>
              <a:t> </a:t>
            </a:r>
          </a:p>
        </p:txBody>
      </p:sp>
    </p:spTree>
    <p:extLst>
      <p:ext uri="{BB962C8B-B14F-4D97-AF65-F5344CB8AC3E}">
        <p14:creationId xmlns:p14="http://schemas.microsoft.com/office/powerpoint/2010/main" val="36849401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3">
            <a:extLst>
              <a:ext uri="{FF2B5EF4-FFF2-40B4-BE49-F238E27FC236}">
                <a16:creationId xmlns:a16="http://schemas.microsoft.com/office/drawing/2014/main" id="{E51EA78B-5171-497F-B5A4-344AC811E491}"/>
              </a:ext>
            </a:extLst>
          </p:cNvPr>
          <p:cNvSpPr>
            <a:spLocks noGrp="1"/>
          </p:cNvSpPr>
          <p:nvPr>
            <p:ph type="title"/>
          </p:nvPr>
        </p:nvSpPr>
        <p:spPr/>
        <p:txBody>
          <a:bodyPr/>
          <a:lstStyle/>
          <a:p>
            <a:r>
              <a:rPr lang="es-NI" altLang="en-US" dirty="0">
                <a:ea typeface="ＭＳ Ｐゴシック" panose="020B0600070205080204" pitchFamily="34" charset="-128"/>
              </a:rPr>
              <a:t>PPE para trabajos con exposición de alto potencial</a:t>
            </a:r>
          </a:p>
        </p:txBody>
      </p:sp>
      <p:sp>
        <p:nvSpPr>
          <p:cNvPr id="101379" name="Content Placeholder 4">
            <a:extLst>
              <a:ext uri="{FF2B5EF4-FFF2-40B4-BE49-F238E27FC236}">
                <a16:creationId xmlns:a16="http://schemas.microsoft.com/office/drawing/2014/main" id="{C9906A3D-0BF5-48B2-A6BF-CA02FDB770E5}"/>
              </a:ext>
            </a:extLst>
          </p:cNvPr>
          <p:cNvSpPr>
            <a:spLocks noGrp="1"/>
          </p:cNvSpPr>
          <p:nvPr>
            <p:ph sz="half" idx="1"/>
          </p:nvPr>
        </p:nvSpPr>
        <p:spPr>
          <a:xfrm>
            <a:off x="685800" y="2057400"/>
            <a:ext cx="4419600" cy="3810000"/>
          </a:xfrm>
        </p:spPr>
        <p:txBody>
          <a:bodyPr/>
          <a:lstStyle/>
          <a:p>
            <a:r>
              <a:rPr lang="es-NI" altLang="en-US" sz="2400" dirty="0">
                <a:ea typeface="ＭＳ Ｐゴシック" panose="020B0600070205080204" pitchFamily="34" charset="-128"/>
              </a:rPr>
              <a:t>Protección facial/ocular</a:t>
            </a:r>
          </a:p>
          <a:p>
            <a:r>
              <a:rPr lang="es-NI" altLang="en-US" sz="2400" dirty="0">
                <a:ea typeface="ＭＳ Ｐゴシック" panose="020B0600070205080204" pitchFamily="34" charset="-128"/>
              </a:rPr>
              <a:t>Guantes</a:t>
            </a:r>
          </a:p>
          <a:p>
            <a:r>
              <a:rPr lang="es-NI" altLang="en-US" sz="2400" dirty="0">
                <a:ea typeface="ＭＳ Ｐゴシック" panose="020B0600070205080204" pitchFamily="34" charset="-128"/>
              </a:rPr>
              <a:t>Batas</a:t>
            </a:r>
          </a:p>
          <a:p>
            <a:r>
              <a:rPr lang="es-NI" altLang="en-US" sz="2400" dirty="0">
                <a:ea typeface="ＭＳ Ｐゴシック" panose="020B0600070205080204" pitchFamily="34" charset="-128"/>
              </a:rPr>
              <a:t>Respiradores</a:t>
            </a:r>
          </a:p>
          <a:p>
            <a:pPr lvl="1"/>
            <a:r>
              <a:rPr lang="es-NI" altLang="en-US" dirty="0">
                <a:ea typeface="ＭＳ Ｐゴシック" panose="020B0600070205080204" pitchFamily="34" charset="-128"/>
              </a:rPr>
              <a:t>Al menos N95 </a:t>
            </a:r>
          </a:p>
          <a:p>
            <a:pPr lvl="1"/>
            <a:r>
              <a:rPr lang="es-NI" altLang="en-US" dirty="0">
                <a:ea typeface="ＭＳ Ｐゴシック" panose="020B0600070205080204" pitchFamily="34" charset="-128"/>
              </a:rPr>
              <a:t>PAPR o </a:t>
            </a:r>
            <a:r>
              <a:rPr lang="es-NI" altLang="en-US" dirty="0" err="1">
                <a:ea typeface="ＭＳ Ｐゴシック" panose="020B0600070205080204" pitchFamily="34" charset="-128"/>
              </a:rPr>
              <a:t>elastoméricos</a:t>
            </a:r>
            <a:r>
              <a:rPr lang="es-NI" altLang="en-US" dirty="0">
                <a:ea typeface="ＭＳ Ｐゴシック" panose="020B0600070205080204" pitchFamily="34" charset="-128"/>
              </a:rPr>
              <a:t> de máscara completa o media máscara para mayor protección</a:t>
            </a:r>
          </a:p>
          <a:p>
            <a:r>
              <a:rPr lang="es-NI" altLang="en-US" sz="2400" dirty="0">
                <a:ea typeface="ＭＳ Ｐゴシック" panose="020B0600070205080204" pitchFamily="34" charset="-128"/>
              </a:rPr>
              <a:t>NOTA: ¡Hay una escasez mundial de PPE!</a:t>
            </a:r>
          </a:p>
          <a:p>
            <a:endParaRPr lang="en-US" altLang="en-US" sz="22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5875BC5B-5194-4A1C-976A-44372B22F0FD}"/>
              </a:ext>
            </a:extLst>
          </p:cNvPr>
          <p:cNvSpPr>
            <a:spLocks noGrp="1"/>
          </p:cNvSpPr>
          <p:nvPr>
            <p:ph type="sldNum" sz="quarter" idx="10"/>
          </p:nvPr>
        </p:nvSpPr>
        <p:spPr/>
        <p:txBody>
          <a:bodyPr/>
          <a:lstStyle/>
          <a:p>
            <a:fld id="{644431DD-724F-4159-B395-C12D4FF15CA8}" type="slidenum">
              <a:rPr lang="en-US" altLang="en-US" smtClean="0"/>
              <a:pPr/>
              <a:t>59</a:t>
            </a:fld>
            <a:endParaRPr lang="en-US" altLang="en-US" dirty="0"/>
          </a:p>
        </p:txBody>
      </p:sp>
      <p:pic>
        <p:nvPicPr>
          <p:cNvPr id="5" name="Content Placeholder 4" descr="A person wearing PPE at a hospital room">
            <a:extLst>
              <a:ext uri="{FF2B5EF4-FFF2-40B4-BE49-F238E27FC236}">
                <a16:creationId xmlns:a16="http://schemas.microsoft.com/office/drawing/2014/main" id="{9FC2F6FF-F7BA-4E81-A942-E39BD4ADC623}"/>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20000" r="6000"/>
          <a:stretch/>
        </p:blipFill>
        <p:spPr>
          <a:xfrm>
            <a:off x="5029200" y="2286001"/>
            <a:ext cx="3719540" cy="3352798"/>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3BAD099-B316-EE4F-B71B-465B9CC7DC4E}" type="slidenum">
              <a:rPr lang="en-US" smtClean="0"/>
              <a:pPr>
                <a:defRPr/>
              </a:pPr>
              <a:t>60</a:t>
            </a:fld>
            <a:r>
              <a:rPr lang="en-US" dirty="0"/>
              <a:t> </a:t>
            </a:r>
          </a:p>
        </p:txBody>
      </p:sp>
      <p:pic>
        <p:nvPicPr>
          <p:cNvPr id="6" name="Picture 5" descr="Image of healthcare providers practicing putting on PPE for ebola with instructor watch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235" y="4114800"/>
            <a:ext cx="3276183" cy="2180150"/>
          </a:xfrm>
          <a:prstGeom prst="rect">
            <a:avLst/>
          </a:prstGeom>
          <a:ln>
            <a:noFill/>
          </a:ln>
        </p:spPr>
      </p:pic>
      <p:sp>
        <p:nvSpPr>
          <p:cNvPr id="3" name="Content Placeholder 2"/>
          <p:cNvSpPr>
            <a:spLocks noGrp="1"/>
          </p:cNvSpPr>
          <p:nvPr>
            <p:ph idx="1"/>
          </p:nvPr>
        </p:nvSpPr>
        <p:spPr>
          <a:xfrm>
            <a:off x="228600" y="2057400"/>
            <a:ext cx="5638800" cy="2743200"/>
          </a:xfrm>
        </p:spPr>
        <p:txBody>
          <a:bodyPr/>
          <a:lstStyle/>
          <a:p>
            <a:pPr marL="344488" indent="-344488">
              <a:buFont typeface="Arial" panose="020B0604020202020204" pitchFamily="34" charset="0"/>
              <a:buChar char="•"/>
            </a:pPr>
            <a:r>
              <a:rPr lang="es-NI" sz="2400" dirty="0"/>
              <a:t>Deben ser prácticos y frecuentes</a:t>
            </a:r>
          </a:p>
          <a:p>
            <a:pPr marL="344488" indent="-344488">
              <a:buFont typeface="Arial" panose="020B0604020202020204" pitchFamily="34" charset="0"/>
              <a:buChar char="•"/>
            </a:pPr>
            <a:r>
              <a:rPr lang="es-NI" sz="2400" b="1" u="sng" dirty="0"/>
              <a:t>No</a:t>
            </a:r>
            <a:r>
              <a:rPr lang="es-NI" sz="2400" b="1" dirty="0"/>
              <a:t> </a:t>
            </a:r>
            <a:r>
              <a:rPr lang="es-NI" dirty="0"/>
              <a:t>deben basarse principalmente en la computadora o en clases</a:t>
            </a:r>
            <a:endParaRPr lang="es-NI" sz="2400" dirty="0"/>
          </a:p>
          <a:p>
            <a:pPr marL="344488" indent="-344488">
              <a:buFont typeface="Arial" panose="020B0604020202020204" pitchFamily="34" charset="0"/>
              <a:buChar char="•"/>
            </a:pPr>
            <a:r>
              <a:rPr lang="es-NI" sz="2400" dirty="0"/>
              <a:t>Deben incluir una oportunidad para simular el proceso real de </a:t>
            </a:r>
            <a:r>
              <a:rPr lang="es-NI" dirty="0"/>
              <a:t>ponerse y quitarse el PPE y los respiradores</a:t>
            </a:r>
            <a:endParaRPr lang="es-NI" sz="2400" dirty="0"/>
          </a:p>
          <a:p>
            <a:pPr marL="354013" indent="-342900">
              <a:spcBef>
                <a:spcPts val="0"/>
              </a:spcBef>
            </a:pPr>
            <a:r>
              <a:rPr lang="es-NI" dirty="0"/>
              <a:t>Deben incluir a un observador capacitado y cubrir procedimientos de descontaminación específicos al sitio.</a:t>
            </a:r>
          </a:p>
        </p:txBody>
      </p:sp>
      <p:sp>
        <p:nvSpPr>
          <p:cNvPr id="2" name="Title 1"/>
          <p:cNvSpPr>
            <a:spLocks noGrp="1"/>
          </p:cNvSpPr>
          <p:nvPr>
            <p:ph type="title"/>
          </p:nvPr>
        </p:nvSpPr>
        <p:spPr/>
        <p:txBody>
          <a:bodyPr/>
          <a:lstStyle/>
          <a:p>
            <a:r>
              <a:rPr lang="es-NI" dirty="0"/>
              <a:t>Capacitación y simulacros</a:t>
            </a:r>
          </a:p>
        </p:txBody>
      </p:sp>
    </p:spTree>
    <p:extLst>
      <p:ext uri="{BB962C8B-B14F-4D97-AF65-F5344CB8AC3E}">
        <p14:creationId xmlns:p14="http://schemas.microsoft.com/office/powerpoint/2010/main" val="16003014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341EB2E7-685E-4E57-8551-2ED828330378}"/>
              </a:ext>
            </a:extLst>
          </p:cNvPr>
          <p:cNvSpPr>
            <a:spLocks noGrp="1"/>
          </p:cNvSpPr>
          <p:nvPr>
            <p:ph type="title"/>
          </p:nvPr>
        </p:nvSpPr>
        <p:spPr/>
        <p:txBody>
          <a:bodyPr/>
          <a:lstStyle/>
          <a:p>
            <a:r>
              <a:rPr lang="es-NI" altLang="en-US" dirty="0">
                <a:ea typeface="ＭＳ Ｐゴシック" panose="020B0600070205080204" pitchFamily="34" charset="-128"/>
              </a:rPr>
              <a:t>Prevención en todos los ambientes de trabajo</a:t>
            </a:r>
          </a:p>
        </p:txBody>
      </p:sp>
      <p:sp>
        <p:nvSpPr>
          <p:cNvPr id="74755" name="Content Placeholder 2">
            <a:extLst>
              <a:ext uri="{FF2B5EF4-FFF2-40B4-BE49-F238E27FC236}">
                <a16:creationId xmlns:a16="http://schemas.microsoft.com/office/drawing/2014/main" id="{1840EEE7-76DA-446B-819E-468068D4A738}"/>
              </a:ext>
            </a:extLst>
          </p:cNvPr>
          <p:cNvSpPr>
            <a:spLocks noGrp="1"/>
          </p:cNvSpPr>
          <p:nvPr>
            <p:ph idx="1"/>
          </p:nvPr>
        </p:nvSpPr>
        <p:spPr>
          <a:xfrm>
            <a:off x="228600" y="2286000"/>
            <a:ext cx="8686800" cy="4419600"/>
          </a:xfrm>
        </p:spPr>
        <p:txBody>
          <a:bodyPr/>
          <a:lstStyle/>
          <a:p>
            <a:r>
              <a:rPr lang="es-NI" altLang="en-US" sz="2200" dirty="0">
                <a:ea typeface="ＭＳ Ｐゴシック" panose="020B0600070205080204" pitchFamily="34" charset="-128"/>
              </a:rPr>
              <a:t>Lavarse las manos después de quitarse los guantes o cuando estén sucias.</a:t>
            </a:r>
          </a:p>
          <a:p>
            <a:r>
              <a:rPr lang="es-NI" altLang="en-US" sz="2200" dirty="0">
                <a:ea typeface="ＭＳ Ｐゴシック" panose="020B0600070205080204" pitchFamily="34" charset="-128"/>
              </a:rPr>
              <a:t>Mantener limpias superficies comunes como teléfonos, teclados.</a:t>
            </a:r>
          </a:p>
          <a:p>
            <a:r>
              <a:rPr lang="es-NI" altLang="en-US" sz="2200" dirty="0">
                <a:ea typeface="ＭＳ Ｐゴシック" panose="020B0600070205080204" pitchFamily="34" charset="-128"/>
              </a:rPr>
              <a:t>Evitar compartir equipo si es posible.</a:t>
            </a:r>
          </a:p>
          <a:p>
            <a:r>
              <a:rPr lang="es-NI" altLang="en-US" sz="2200" dirty="0">
                <a:ea typeface="ＭＳ Ｐゴシック" panose="020B0600070205080204" pitchFamily="34" charset="-128"/>
              </a:rPr>
              <a:t>Reducir al máximo reuniones grupales al usar el teléfono, el correo electrónico y evitar contacto cercano cuando las reuniones son necesarias.</a:t>
            </a:r>
          </a:p>
          <a:p>
            <a:r>
              <a:rPr lang="es-NI" altLang="en-US" sz="2200" dirty="0">
                <a:ea typeface="ＭＳ Ｐゴシック" panose="020B0600070205080204" pitchFamily="34" charset="-128"/>
              </a:rPr>
              <a:t>Considerar el teletrabajo.</a:t>
            </a:r>
          </a:p>
          <a:p>
            <a:r>
              <a:rPr lang="es-NI" altLang="en-US" sz="2200" dirty="0">
                <a:ea typeface="ＭＳ Ｐゴシック" panose="020B0600070205080204" pitchFamily="34" charset="-128"/>
              </a:rPr>
              <a:t>Limitar las visitas innecesarias al lugar de trabajo.</a:t>
            </a:r>
          </a:p>
          <a:p>
            <a:r>
              <a:rPr lang="es-NI" altLang="en-US" sz="2200" dirty="0">
                <a:ea typeface="ＭＳ Ｐゴシック" panose="020B0600070205080204" pitchFamily="34" charset="-128"/>
              </a:rPr>
              <a:t>Mantener su salud física y emocional con descanso, dieta, ejercicio y relajamiento. </a:t>
            </a:r>
          </a:p>
          <a:p>
            <a:endParaRPr lang="en-US" altLang="en-US" sz="22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8D93C613-2C22-4CA5-92A9-0481F6555E3D}"/>
              </a:ext>
            </a:extLst>
          </p:cNvPr>
          <p:cNvSpPr>
            <a:spLocks noGrp="1"/>
          </p:cNvSpPr>
          <p:nvPr>
            <p:ph type="sldNum" sz="quarter" idx="10"/>
          </p:nvPr>
        </p:nvSpPr>
        <p:spPr/>
        <p:txBody>
          <a:bodyPr/>
          <a:lstStyle/>
          <a:p>
            <a:fld id="{E4D25CCA-84D6-4E84-B1C7-B334DD86A6AB}" type="slidenum">
              <a:rPr lang="en-US" altLang="en-US" smtClean="0"/>
              <a:pPr/>
              <a:t>61</a:t>
            </a:fld>
            <a:endParaRPr lang="en-US"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C1DB-01EC-42B5-B8B8-4E1104CD2F5C}"/>
              </a:ext>
            </a:extLst>
          </p:cNvPr>
          <p:cNvSpPr>
            <a:spLocks noGrp="1"/>
          </p:cNvSpPr>
          <p:nvPr>
            <p:ph type="title"/>
          </p:nvPr>
        </p:nvSpPr>
        <p:spPr/>
        <p:txBody>
          <a:bodyPr/>
          <a:lstStyle/>
          <a:p>
            <a:r>
              <a:rPr lang="es-NI" dirty="0"/>
              <a:t>Protección de trabajadores esenciales</a:t>
            </a:r>
          </a:p>
        </p:txBody>
      </p:sp>
      <p:sp>
        <p:nvSpPr>
          <p:cNvPr id="3" name="Content Placeholder 2">
            <a:extLst>
              <a:ext uri="{FF2B5EF4-FFF2-40B4-BE49-F238E27FC236}">
                <a16:creationId xmlns:a16="http://schemas.microsoft.com/office/drawing/2014/main" id="{9DA8DE30-431A-4689-8B5D-22222E690F93}"/>
              </a:ext>
            </a:extLst>
          </p:cNvPr>
          <p:cNvSpPr>
            <a:spLocks noGrp="1"/>
          </p:cNvSpPr>
          <p:nvPr>
            <p:ph idx="1"/>
          </p:nvPr>
        </p:nvSpPr>
        <p:spPr/>
        <p:txBody>
          <a:bodyPr/>
          <a:lstStyle/>
          <a:p>
            <a:r>
              <a:rPr lang="es-NI" sz="2200" dirty="0"/>
              <a:t>Bomberos, policía, tiendas de comestibles, gasolineras, servicios públicos, comunicaciones y establecimientos de atención médica son ejemplos de industrias y operaciones esenciales que permanecen abiertas durante un cierre por pandemia. </a:t>
            </a:r>
          </a:p>
          <a:p>
            <a:r>
              <a:rPr lang="es-NI" sz="2200" dirty="0"/>
              <a:t>Debe hacerse una evaluación de riesgo específica al sitio y a la tarea laboral para documentar las medidas de protección necesarias. </a:t>
            </a:r>
          </a:p>
          <a:p>
            <a:r>
              <a:rPr lang="es-NI" sz="2200" dirty="0"/>
              <a:t>Las medidas de distanciamiento social podrían incluir el uso de barreras, señales, modificar procedimientos de trabajo que requieren interacción cercana entre las personas. Otros pasos podrían incluir mayor limpieza y desinfección, uso de PPE y respiradores, y capacitación. </a:t>
            </a:r>
          </a:p>
        </p:txBody>
      </p:sp>
      <p:sp>
        <p:nvSpPr>
          <p:cNvPr id="4" name="Slide Number Placeholder 3">
            <a:extLst>
              <a:ext uri="{FF2B5EF4-FFF2-40B4-BE49-F238E27FC236}">
                <a16:creationId xmlns:a16="http://schemas.microsoft.com/office/drawing/2014/main" id="{0BFCA1F6-E0CF-4157-A08A-09A99AE79C06}"/>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36803766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3">
            <a:extLst>
              <a:ext uri="{FF2B5EF4-FFF2-40B4-BE49-F238E27FC236}">
                <a16:creationId xmlns:a16="http://schemas.microsoft.com/office/drawing/2014/main" id="{C8CFE7F8-FDDA-451F-97F9-C1106585C624}"/>
              </a:ext>
            </a:extLst>
          </p:cNvPr>
          <p:cNvSpPr>
            <a:spLocks noGrp="1"/>
          </p:cNvSpPr>
          <p:nvPr>
            <p:ph type="title"/>
          </p:nvPr>
        </p:nvSpPr>
        <p:spPr/>
        <p:txBody>
          <a:bodyPr/>
          <a:lstStyle/>
          <a:p>
            <a:r>
              <a:rPr lang="es-NI" altLang="en-US" dirty="0">
                <a:ea typeface="ＭＳ Ｐゴシック" panose="020B0600070205080204" pitchFamily="34" charset="-128"/>
              </a:rPr>
              <a:t>Norma de comunicación de riesgos de OSHA</a:t>
            </a:r>
          </a:p>
        </p:txBody>
      </p:sp>
      <p:sp>
        <p:nvSpPr>
          <p:cNvPr id="105475" name="Content Placeholder 4">
            <a:extLst>
              <a:ext uri="{FF2B5EF4-FFF2-40B4-BE49-F238E27FC236}">
                <a16:creationId xmlns:a16="http://schemas.microsoft.com/office/drawing/2014/main" id="{0B0A8768-2124-40FF-AED4-1C0F47545E63}"/>
              </a:ext>
            </a:extLst>
          </p:cNvPr>
          <p:cNvSpPr>
            <a:spLocks noGrp="1"/>
          </p:cNvSpPr>
          <p:nvPr>
            <p:ph idx="1"/>
          </p:nvPr>
        </p:nvSpPr>
        <p:spPr>
          <a:xfrm>
            <a:off x="685800" y="2057400"/>
            <a:ext cx="7772400" cy="4038600"/>
          </a:xfrm>
        </p:spPr>
        <p:txBody>
          <a:bodyPr/>
          <a:lstStyle/>
          <a:p>
            <a:pPr algn="ctr">
              <a:buFontTx/>
              <a:buNone/>
            </a:pPr>
            <a:r>
              <a:rPr lang="es-NI" altLang="en-US" sz="2200" b="1" dirty="0">
                <a:ea typeface="ＭＳ Ｐゴシック" panose="020B0600070205080204" pitchFamily="34" charset="-128"/>
              </a:rPr>
              <a:t>La norma de comunicación de riesgos, 29 CFR 1910.1200, establece el derecho del trabajador a conocer sobre los productos químicos en el lugar de trabajo</a:t>
            </a:r>
          </a:p>
          <a:p>
            <a:pPr>
              <a:buFontTx/>
              <a:buNone/>
            </a:pPr>
            <a:r>
              <a:rPr lang="es-NI" altLang="en-US" sz="1900" dirty="0">
                <a:ea typeface="ＭＳ Ｐゴシック" panose="020B0600070205080204" pitchFamily="34" charset="-128"/>
              </a:rPr>
              <a:t>La norma requiere que los empleadores elaboren: </a:t>
            </a:r>
          </a:p>
          <a:p>
            <a:r>
              <a:rPr lang="es-NI" altLang="en-US" sz="1900" dirty="0">
                <a:ea typeface="ＭＳ Ｐゴシック" panose="020B0600070205080204" pitchFamily="34" charset="-128"/>
              </a:rPr>
              <a:t>Lista de todos los productos químicos de alto riesgo en el lugar de trabajo</a:t>
            </a:r>
          </a:p>
          <a:p>
            <a:r>
              <a:rPr lang="es-NI" altLang="en-US" sz="1900" dirty="0">
                <a:ea typeface="ＭＳ Ｐゴシック" panose="020B0600070205080204" pitchFamily="34" charset="-128"/>
              </a:rPr>
              <a:t>Etiquetas en los envases</a:t>
            </a:r>
          </a:p>
          <a:p>
            <a:r>
              <a:rPr lang="es-NI" altLang="en-US" sz="1900" dirty="0">
                <a:ea typeface="ＭＳ Ｐゴシック" panose="020B0600070205080204" pitchFamily="34" charset="-128"/>
              </a:rPr>
              <a:t>Información química (hojas de datos sobre la seguridad de los materiales)</a:t>
            </a:r>
          </a:p>
          <a:p>
            <a:r>
              <a:rPr lang="es-NI" altLang="en-US" sz="1900" dirty="0">
                <a:ea typeface="ＭＳ Ｐゴシック" panose="020B0600070205080204" pitchFamily="34" charset="-128"/>
              </a:rPr>
              <a:t>Capacitación </a:t>
            </a:r>
          </a:p>
          <a:p>
            <a:r>
              <a:rPr lang="es-NI" altLang="en-US" sz="1900" dirty="0">
                <a:ea typeface="ＭＳ Ｐゴシック" panose="020B0600070205080204" pitchFamily="34" charset="-128"/>
              </a:rPr>
              <a:t>Programa escrito y acceso del trabajador a la información</a:t>
            </a:r>
          </a:p>
          <a:p>
            <a:pPr marL="0" indent="0" algn="ctr">
              <a:buNone/>
            </a:pPr>
            <a:r>
              <a:rPr lang="es-NI" altLang="en-US" sz="1900" b="1" dirty="0">
                <a:ea typeface="ＭＳ Ｐゴシック" panose="020B0600070205080204" pitchFamily="34" charset="-128"/>
              </a:rPr>
              <a:t>Estos derechos podrían ser pertinentes para los productos químicos de limpieza y desinfección</a:t>
            </a:r>
          </a:p>
        </p:txBody>
      </p:sp>
      <p:sp>
        <p:nvSpPr>
          <p:cNvPr id="2" name="Slide Number Placeholder 1">
            <a:extLst>
              <a:ext uri="{FF2B5EF4-FFF2-40B4-BE49-F238E27FC236}">
                <a16:creationId xmlns:a16="http://schemas.microsoft.com/office/drawing/2014/main" id="{B03A7039-1824-4834-9B81-2C94E8468823}"/>
              </a:ext>
            </a:extLst>
          </p:cNvPr>
          <p:cNvSpPr>
            <a:spLocks noGrp="1"/>
          </p:cNvSpPr>
          <p:nvPr>
            <p:ph type="sldNum" sz="quarter" idx="10"/>
          </p:nvPr>
        </p:nvSpPr>
        <p:spPr/>
        <p:txBody>
          <a:bodyPr/>
          <a:lstStyle/>
          <a:p>
            <a:fld id="{E4D25CCA-84D6-4E84-B1C7-B334DD86A6AB}" type="slidenum">
              <a:rPr lang="en-US" altLang="en-US" smtClean="0"/>
              <a:pPr/>
              <a:t>63</a:t>
            </a:fld>
            <a:endParaRPr lang="en-US"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830D4AA4-EC15-4ED7-88C0-F3F5B9CCC0CD}"/>
              </a:ext>
            </a:extLst>
          </p:cNvPr>
          <p:cNvSpPr>
            <a:spLocks noGrp="1"/>
          </p:cNvSpPr>
          <p:nvPr>
            <p:ph type="title"/>
          </p:nvPr>
        </p:nvSpPr>
        <p:spPr/>
        <p:txBody>
          <a:bodyPr/>
          <a:lstStyle/>
          <a:p>
            <a:r>
              <a:rPr lang="es-NI" altLang="en-US" dirty="0">
                <a:ea typeface="ＭＳ Ｐゴシック" panose="020B0600070205080204" pitchFamily="34" charset="-128"/>
              </a:rPr>
              <a:t>Recipientes portátiles</a:t>
            </a:r>
          </a:p>
        </p:txBody>
      </p:sp>
      <p:pic>
        <p:nvPicPr>
          <p:cNvPr id="107524" name="Content Placeholder 5" descr="cleaning service cart ">
            <a:extLst>
              <a:ext uri="{FF2B5EF4-FFF2-40B4-BE49-F238E27FC236}">
                <a16:creationId xmlns:a16="http://schemas.microsoft.com/office/drawing/2014/main" id="{4360EA87-9473-4F2C-85BD-AEB8D61345BA}"/>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p:pic>
      <p:sp>
        <p:nvSpPr>
          <p:cNvPr id="107523" name="Content Placeholder 3">
            <a:extLst>
              <a:ext uri="{FF2B5EF4-FFF2-40B4-BE49-F238E27FC236}">
                <a16:creationId xmlns:a16="http://schemas.microsoft.com/office/drawing/2014/main" id="{A2CB2E75-0B23-4FDE-B695-F7AC5AFF8DBF}"/>
              </a:ext>
            </a:extLst>
          </p:cNvPr>
          <p:cNvSpPr>
            <a:spLocks noGrp="1"/>
          </p:cNvSpPr>
          <p:nvPr>
            <p:ph sz="half" idx="2"/>
          </p:nvPr>
        </p:nvSpPr>
        <p:spPr/>
        <p:txBody>
          <a:bodyPr/>
          <a:lstStyle/>
          <a:p>
            <a:r>
              <a:rPr lang="es-NI" altLang="en-US" sz="2400" dirty="0">
                <a:ea typeface="ＭＳ Ｐゴシック" panose="020B0600070205080204" pitchFamily="34" charset="-128"/>
              </a:rPr>
              <a:t>Los recipientes portátiles deben estar rotulados. </a:t>
            </a:r>
          </a:p>
          <a:p>
            <a:r>
              <a:rPr lang="es-NI" altLang="en-US" sz="2400" dirty="0">
                <a:ea typeface="ＭＳ Ｐゴシック" panose="020B0600070205080204" pitchFamily="34" charset="-128"/>
              </a:rPr>
              <a:t>Excepción: los recipientes portátiles no tienen que estar etiquetados si el trabajador que trasvasa el producto químico durante ese turno es el único que lo usa</a:t>
            </a:r>
          </a:p>
          <a:p>
            <a:endParaRPr lang="en-US" altLang="en-US" sz="24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769968DB-25B1-4D09-8402-968C8E1C494E}"/>
              </a:ext>
            </a:extLst>
          </p:cNvPr>
          <p:cNvSpPr>
            <a:spLocks noGrp="1"/>
          </p:cNvSpPr>
          <p:nvPr>
            <p:ph type="sldNum" sz="quarter" idx="10"/>
          </p:nvPr>
        </p:nvSpPr>
        <p:spPr/>
        <p:txBody>
          <a:bodyPr/>
          <a:lstStyle/>
          <a:p>
            <a:fld id="{644431DD-724F-4159-B395-C12D4FF15CA8}" type="slidenum">
              <a:rPr lang="en-US" altLang="en-US" smtClean="0"/>
              <a:pPr/>
              <a:t>64</a:t>
            </a:fld>
            <a:endParaRPr lang="en-US"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4">
            <a:extLst>
              <a:ext uri="{FF2B5EF4-FFF2-40B4-BE49-F238E27FC236}">
                <a16:creationId xmlns:a16="http://schemas.microsoft.com/office/drawing/2014/main" id="{00887158-AA8A-46CA-9888-B001591D96E8}"/>
              </a:ext>
            </a:extLst>
          </p:cNvPr>
          <p:cNvSpPr>
            <a:spLocks noGrp="1"/>
          </p:cNvSpPr>
          <p:nvPr>
            <p:ph type="title"/>
          </p:nvPr>
        </p:nvSpPr>
        <p:spPr>
          <a:xfrm>
            <a:off x="381000" y="1143000"/>
            <a:ext cx="8229600" cy="914400"/>
          </a:xfrm>
        </p:spPr>
        <p:txBody>
          <a:bodyPr/>
          <a:lstStyle/>
          <a:p>
            <a:pPr algn="ctr"/>
            <a:br>
              <a:rPr lang="en-US" altLang="en-US" sz="2800" dirty="0">
                <a:ea typeface="ＭＳ Ｐゴシック" panose="020B0600070205080204" pitchFamily="34" charset="-128"/>
              </a:rPr>
            </a:br>
            <a:r>
              <a:rPr lang="es-NI" altLang="en-US" sz="2800" dirty="0">
                <a:ea typeface="ＭＳ Ｐゴシック" panose="020B0600070205080204" pitchFamily="34" charset="-128"/>
              </a:rPr>
              <a:t>Norma sobre enfermedades transmisibles por aerosol (ATD) de OSHA </a:t>
            </a:r>
            <a:r>
              <a:rPr lang="es-NI" altLang="en-US" sz="3600" dirty="0">
                <a:ea typeface="ＭＳ Ｐゴシック" panose="020B0600070205080204" pitchFamily="34" charset="-128"/>
              </a:rPr>
              <a:t>Cal </a:t>
            </a:r>
            <a:br>
              <a:rPr lang="en-US" altLang="en-US" sz="3600" dirty="0">
                <a:ea typeface="ＭＳ Ｐゴシック" panose="020B0600070205080204" pitchFamily="34" charset="-128"/>
              </a:rPr>
            </a:br>
            <a:endParaRPr lang="en-US" altLang="en-US" sz="3600" dirty="0">
              <a:ea typeface="ＭＳ Ｐゴシック" panose="020B0600070205080204" pitchFamily="34" charset="-128"/>
            </a:endParaRPr>
          </a:p>
        </p:txBody>
      </p:sp>
      <p:sp>
        <p:nvSpPr>
          <p:cNvPr id="113667" name="Content Placeholder 5">
            <a:extLst>
              <a:ext uri="{FF2B5EF4-FFF2-40B4-BE49-F238E27FC236}">
                <a16:creationId xmlns:a16="http://schemas.microsoft.com/office/drawing/2014/main" id="{782E7524-56CD-42C9-8092-4591B8D7BD4C}"/>
              </a:ext>
            </a:extLst>
          </p:cNvPr>
          <p:cNvSpPr>
            <a:spLocks noGrp="1"/>
          </p:cNvSpPr>
          <p:nvPr>
            <p:ph idx="1"/>
          </p:nvPr>
        </p:nvSpPr>
        <p:spPr/>
        <p:txBody>
          <a:bodyPr/>
          <a:lstStyle/>
          <a:p>
            <a:pPr marL="0" indent="0" algn="ctr">
              <a:buFontTx/>
              <a:buNone/>
            </a:pPr>
            <a:br>
              <a:rPr lang="en-US" altLang="en-US" sz="1200" b="1" dirty="0">
                <a:ea typeface="ＭＳ Ｐゴシック" panose="020B0600070205080204" pitchFamily="34" charset="-128"/>
              </a:rPr>
            </a:br>
            <a:r>
              <a:rPr lang="en-US" altLang="en-US" b="1" dirty="0">
                <a:ea typeface="ＭＳ Ｐゴシック" panose="020B0600070205080204" pitchFamily="34" charset="-128"/>
              </a:rPr>
              <a:t> </a:t>
            </a:r>
            <a:r>
              <a:rPr lang="en-US" altLang="en-US" sz="1800" b="1" dirty="0">
                <a:ea typeface="ＭＳ Ｐゴシック" panose="020B0600070205080204" pitchFamily="34" charset="-128"/>
                <a:hlinkClick r:id="rId3"/>
              </a:rPr>
              <a:t>http://www.dir.ca.gov/Title8/5199.html </a:t>
            </a:r>
            <a:endParaRPr lang="en-US" altLang="en-US" sz="1800" b="1" dirty="0">
              <a:ea typeface="ＭＳ Ｐゴシック" panose="020B0600070205080204" pitchFamily="34" charset="-128"/>
            </a:endParaRPr>
          </a:p>
          <a:p>
            <a:pPr marL="0" indent="0" algn="ctr">
              <a:buFontTx/>
              <a:buNone/>
            </a:pPr>
            <a:endParaRPr lang="en-US" altLang="en-US" sz="1800" b="1" dirty="0">
              <a:ea typeface="ＭＳ Ｐゴシック" panose="020B0600070205080204" pitchFamily="34" charset="-128"/>
            </a:endParaRPr>
          </a:p>
          <a:p>
            <a:r>
              <a:rPr lang="es-NI" altLang="en-US" sz="2200" dirty="0">
                <a:ea typeface="ＭＳ Ｐゴシック" panose="020B0600070205080204" pitchFamily="34" charset="-128"/>
              </a:rPr>
              <a:t>Exigible en California, aplica a muchos tipos de establecimientos de salud, servicios de policía, establecimientos correccionales, centros de rehabilitación de drogas, albergues para personas sin techo y otros entornos.</a:t>
            </a:r>
          </a:p>
          <a:p>
            <a:r>
              <a:rPr lang="es-NI" altLang="en-US" sz="2200" dirty="0">
                <a:ea typeface="ＭＳ Ｐゴシック" panose="020B0600070205080204" pitchFamily="34" charset="-128"/>
              </a:rPr>
              <a:t>Requiere distintos tipos de controles de ingeniería, prácticas de trabajo y controles administrativos y PPE según el nivel de exposición potencial.</a:t>
            </a:r>
          </a:p>
          <a:p>
            <a:r>
              <a:rPr lang="es-NI" altLang="en-US" sz="2200" dirty="0">
                <a:ea typeface="ＭＳ Ｐゴシック" panose="020B0600070205080204" pitchFamily="34" charset="-128"/>
              </a:rPr>
              <a:t>Es una referencia útil para todos los estados. </a:t>
            </a:r>
          </a:p>
        </p:txBody>
      </p:sp>
      <p:sp>
        <p:nvSpPr>
          <p:cNvPr id="2" name="Slide Number Placeholder 1">
            <a:extLst>
              <a:ext uri="{FF2B5EF4-FFF2-40B4-BE49-F238E27FC236}">
                <a16:creationId xmlns:a16="http://schemas.microsoft.com/office/drawing/2014/main" id="{9B1F3146-9D5B-4D50-BA8C-9CE4C00C1427}"/>
              </a:ext>
            </a:extLst>
          </p:cNvPr>
          <p:cNvSpPr>
            <a:spLocks noGrp="1"/>
          </p:cNvSpPr>
          <p:nvPr>
            <p:ph type="sldNum" sz="quarter" idx="10"/>
          </p:nvPr>
        </p:nvSpPr>
        <p:spPr/>
        <p:txBody>
          <a:bodyPr/>
          <a:lstStyle/>
          <a:p>
            <a:fld id="{E4D25CCA-84D6-4E84-B1C7-B334DD86A6AB}" type="slidenum">
              <a:rPr lang="en-US" altLang="en-US" smtClean="0"/>
              <a:pPr/>
              <a:t>65</a:t>
            </a:fld>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857D-5258-4679-B6AE-A09BC1E6045E}"/>
              </a:ext>
            </a:extLst>
          </p:cNvPr>
          <p:cNvSpPr>
            <a:spLocks noGrp="1"/>
          </p:cNvSpPr>
          <p:nvPr>
            <p:ph type="title"/>
          </p:nvPr>
        </p:nvSpPr>
        <p:spPr/>
        <p:txBody>
          <a:bodyPr/>
          <a:lstStyle/>
          <a:p>
            <a:r>
              <a:rPr lang="es-NI" dirty="0"/>
              <a:t>Salud mental y estrés</a:t>
            </a:r>
          </a:p>
        </p:txBody>
      </p:sp>
      <p:sp>
        <p:nvSpPr>
          <p:cNvPr id="3" name="Content Placeholder 2">
            <a:extLst>
              <a:ext uri="{FF2B5EF4-FFF2-40B4-BE49-F238E27FC236}">
                <a16:creationId xmlns:a16="http://schemas.microsoft.com/office/drawing/2014/main" id="{AC26854C-9CA2-45BE-9EAD-76137B93650E}"/>
              </a:ext>
            </a:extLst>
          </p:cNvPr>
          <p:cNvSpPr>
            <a:spLocks noGrp="1"/>
          </p:cNvSpPr>
          <p:nvPr>
            <p:ph idx="1"/>
          </p:nvPr>
        </p:nvSpPr>
        <p:spPr/>
        <p:txBody>
          <a:bodyPr/>
          <a:lstStyle/>
          <a:p>
            <a:pPr marL="0" indent="0">
              <a:buNone/>
            </a:pPr>
            <a:r>
              <a:rPr lang="es-NI" sz="2200" dirty="0"/>
              <a:t>A medida que el número de casos de COVID-19 aumenta, igual sucede con la ansiedad y el estrés relacionados. </a:t>
            </a:r>
            <a:r>
              <a:rPr lang="es-NI" sz="2000" dirty="0"/>
              <a:t>Considere los siguientes pasos:</a:t>
            </a:r>
          </a:p>
          <a:p>
            <a:r>
              <a:rPr lang="es-NI" sz="1900" b="1" dirty="0"/>
              <a:t>Use su teléfono inteligente </a:t>
            </a:r>
            <a:r>
              <a:rPr lang="es-NI" sz="1900" dirty="0"/>
              <a:t>para permanecer conectado con la familia y amigos. Cambie de escribir mensajes de texto a mensajes de voz o a llamadas en video para sentirse más conectado.</a:t>
            </a:r>
          </a:p>
          <a:p>
            <a:r>
              <a:rPr lang="es-NI" sz="1900" b="1" dirty="0"/>
              <a:t>Manténgase cómodo.</a:t>
            </a:r>
            <a:r>
              <a:rPr lang="es-NI" sz="1900" dirty="0"/>
              <a:t> Haga más de las cosas que disfruta hacer en casa.</a:t>
            </a:r>
          </a:p>
          <a:p>
            <a:r>
              <a:rPr lang="es-NI" sz="1900" b="1" dirty="0"/>
              <a:t>Practique a liberar el estrés </a:t>
            </a:r>
            <a:r>
              <a:rPr lang="es-NI" sz="1900" dirty="0"/>
              <a:t>cuando comience a sentir ansiedad: haga algunas respiraciones profundas, ejercicio, leer, trabajar en el jardín, lo que sea beneficioso para usted.</a:t>
            </a:r>
          </a:p>
          <a:p>
            <a:r>
              <a:rPr lang="es-NI" sz="1900" b="1" dirty="0"/>
              <a:t>Evite comportamientos poco sanos </a:t>
            </a:r>
            <a:r>
              <a:rPr lang="es-NI" sz="1900" dirty="0"/>
              <a:t>como beber en exceso, eso solo aumentará su ansiedad después.</a:t>
            </a:r>
          </a:p>
          <a:p>
            <a:r>
              <a:rPr lang="es-NI" sz="1900" b="1" dirty="0"/>
              <a:t>Mire hacia el futuro</a:t>
            </a:r>
            <a:r>
              <a:rPr lang="es-NI" sz="1900" dirty="0"/>
              <a:t>. Haga algunos planes para dentro de seis meses.</a:t>
            </a:r>
          </a:p>
          <a:p>
            <a:endParaRPr lang="en-US" dirty="0"/>
          </a:p>
        </p:txBody>
      </p:sp>
      <p:sp>
        <p:nvSpPr>
          <p:cNvPr id="4" name="Slide Number Placeholder 3">
            <a:extLst>
              <a:ext uri="{FF2B5EF4-FFF2-40B4-BE49-F238E27FC236}">
                <a16:creationId xmlns:a16="http://schemas.microsoft.com/office/drawing/2014/main" id="{5E019FF7-739B-4ECE-BCB1-7CDA3BF49679}"/>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5299710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2057399"/>
          </a:xfrm>
        </p:spPr>
        <p:txBody>
          <a:bodyPr>
            <a:normAutofit/>
          </a:bodyPr>
          <a:lstStyle/>
          <a:p>
            <a:r>
              <a:rPr lang="en-US" b="1" dirty="0"/>
              <a:t>PSD Guide</a:t>
            </a:r>
            <a:br>
              <a:rPr lang="en-US" b="1" dirty="0"/>
            </a:br>
            <a:endParaRPr lang="en-US" dirty="0"/>
          </a:p>
        </p:txBody>
      </p:sp>
      <p:sp>
        <p:nvSpPr>
          <p:cNvPr id="5" name="TextBox 4">
            <a:extLst>
              <a:ext uri="{FF2B5EF4-FFF2-40B4-BE49-F238E27FC236}">
                <a16:creationId xmlns:a16="http://schemas.microsoft.com/office/drawing/2014/main" id="{12C1B93E-99CD-4911-8B19-668475F1A6F4}"/>
              </a:ext>
            </a:extLst>
          </p:cNvPr>
          <p:cNvSpPr txBox="1"/>
          <p:nvPr/>
        </p:nvSpPr>
        <p:spPr>
          <a:xfrm>
            <a:off x="0" y="1676400"/>
            <a:ext cx="9144000" cy="2012859"/>
          </a:xfrm>
          <a:prstGeom prst="rect">
            <a:avLst/>
          </a:prstGeom>
          <a:solidFill>
            <a:schemeClr val="bg1"/>
          </a:solidFill>
        </p:spPr>
        <p:txBody>
          <a:bodyPr wrap="square" rtlCol="0">
            <a:spAutoFit/>
          </a:bodyPr>
          <a:lstStyle/>
          <a:p>
            <a:pPr algn="ctr">
              <a:buNone/>
            </a:pPr>
            <a:r>
              <a:rPr lang="es-NI" sz="2400" dirty="0"/>
              <a:t>El Módulo de Capacitación PSD capacita a los trabajadores en cómo utilizar los recursos existentes para investigar y evaluar las características de los riesgos de enfermedades infecciosas y también a entender los métodos recomendados para controlarlos</a:t>
            </a:r>
            <a:r>
              <a:rPr lang="en-US" sz="2400" dirty="0"/>
              <a:t>. </a:t>
            </a:r>
          </a:p>
          <a:p>
            <a:pPr algn="ctr">
              <a:buNone/>
            </a:pPr>
            <a:endParaRPr lang="en-US" sz="2400" dirty="0"/>
          </a:p>
        </p:txBody>
      </p:sp>
      <p:sp>
        <p:nvSpPr>
          <p:cNvPr id="3" name="Slide Number Placeholder 2">
            <a:extLst>
              <a:ext uri="{FF2B5EF4-FFF2-40B4-BE49-F238E27FC236}">
                <a16:creationId xmlns:a16="http://schemas.microsoft.com/office/drawing/2014/main" id="{A3CDAF89-A1D8-4B8D-81C9-E92C1427F034}"/>
              </a:ext>
            </a:extLst>
          </p:cNvPr>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9726812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NI" dirty="0"/>
              <a:t>Diseño del programa</a:t>
            </a:r>
          </a:p>
        </p:txBody>
      </p:sp>
      <p:sp>
        <p:nvSpPr>
          <p:cNvPr id="3" name="Content Placeholder 2"/>
          <p:cNvSpPr>
            <a:spLocks noGrp="1"/>
          </p:cNvSpPr>
          <p:nvPr>
            <p:ph sz="half" idx="1"/>
          </p:nvPr>
        </p:nvSpPr>
        <p:spPr>
          <a:xfrm>
            <a:off x="533400" y="2133600"/>
            <a:ext cx="4572000" cy="4114800"/>
          </a:xfrm>
        </p:spPr>
        <p:txBody>
          <a:bodyPr>
            <a:normAutofit fontScale="92500" lnSpcReduction="10000"/>
          </a:bodyPr>
          <a:lstStyle/>
          <a:p>
            <a:pPr marL="342900" indent="-342900">
              <a:buFont typeface="Arial" panose="020B0604020202020204" pitchFamily="34" charset="0"/>
              <a:buChar char="•"/>
            </a:pPr>
            <a:r>
              <a:rPr lang="es-NI" dirty="0">
                <a:latin typeface="Arial" panose="020B0604020202020204" pitchFamily="34" charset="0"/>
                <a:cs typeface="Arial" panose="020B0604020202020204" pitchFamily="34" charset="0"/>
              </a:rPr>
              <a:t>Interactivo</a:t>
            </a:r>
          </a:p>
          <a:p>
            <a:pPr marL="342900" indent="-342900">
              <a:buFont typeface="Arial" panose="020B0604020202020204" pitchFamily="34" charset="0"/>
              <a:buChar char="•"/>
            </a:pPr>
            <a:r>
              <a:rPr lang="es-NI" dirty="0">
                <a:latin typeface="Arial" panose="020B0604020202020204" pitchFamily="34" charset="0"/>
                <a:cs typeface="Arial" panose="020B0604020202020204" pitchFamily="34" charset="0"/>
              </a:rPr>
              <a:t>Técnicas de capacitación para adultos</a:t>
            </a:r>
          </a:p>
          <a:p>
            <a:pPr marL="342900" indent="-342900">
              <a:buFont typeface="Arial" panose="020B0604020202020204" pitchFamily="34" charset="0"/>
              <a:buChar char="•"/>
            </a:pPr>
            <a:r>
              <a:rPr lang="es-NI" dirty="0">
                <a:latin typeface="Arial" panose="020B0604020202020204" pitchFamily="34" charset="0"/>
                <a:cs typeface="Arial" panose="020B0604020202020204" pitchFamily="34" charset="0"/>
              </a:rPr>
              <a:t>Diseñado para trabajadores y la comunidad</a:t>
            </a:r>
          </a:p>
          <a:p>
            <a:pPr marL="342900" indent="-342900">
              <a:buFont typeface="Arial" panose="020B0604020202020204" pitchFamily="34" charset="0"/>
              <a:buChar char="•"/>
            </a:pPr>
            <a:r>
              <a:rPr lang="es-NI" dirty="0">
                <a:latin typeface="Arial" panose="020B0604020202020204" pitchFamily="34" charset="0"/>
                <a:cs typeface="Arial" panose="020B0604020202020204" pitchFamily="34" charset="0"/>
              </a:rPr>
              <a:t>Enfoque que engloba todos los riesgos</a:t>
            </a:r>
          </a:p>
          <a:p>
            <a:pPr marL="342900" indent="-342900">
              <a:buFont typeface="Arial" panose="020B0604020202020204" pitchFamily="34" charset="0"/>
              <a:buChar char="•"/>
            </a:pPr>
            <a:r>
              <a:rPr lang="es-NI" dirty="0">
                <a:latin typeface="Arial" panose="020B0604020202020204" pitchFamily="34" charset="0"/>
                <a:cs typeface="Arial" panose="020B0604020202020204" pitchFamily="34" charset="0"/>
              </a:rPr>
              <a:t>Materiales de capacitación estructurados</a:t>
            </a:r>
          </a:p>
          <a:p>
            <a:pPr marL="342900" indent="-342900">
              <a:buFont typeface="Arial" panose="020B0604020202020204" pitchFamily="34" charset="0"/>
              <a:buChar char="•"/>
            </a:pPr>
            <a:endParaRPr lang="en-US" dirty="0"/>
          </a:p>
        </p:txBody>
      </p:sp>
      <p:pic>
        <p:nvPicPr>
          <p:cNvPr id="6" name="Content Placeholder 5" descr="A group of people talking, one wearing PPE">
            <a:extLst>
              <a:ext uri="{FF2B5EF4-FFF2-40B4-BE49-F238E27FC236}">
                <a16:creationId xmlns:a16="http://schemas.microsoft.com/office/drawing/2014/main" id="{C0A4D9D1-706E-4DA9-B84F-BE28A776E764}"/>
              </a:ext>
            </a:extLst>
          </p:cNvPr>
          <p:cNvPicPr>
            <a:picLocks noGrp="1" noChangeAspect="1"/>
          </p:cNvPicPr>
          <p:nvPr>
            <p:ph sz="half" idx="2"/>
          </p:nvPr>
        </p:nvPicPr>
        <p:blipFill>
          <a:blip r:embed="rId3" cstate="print"/>
          <a:stretch>
            <a:fillRect/>
          </a:stretch>
        </p:blipFill>
        <p:spPr>
          <a:xfrm>
            <a:off x="4998994" y="2667000"/>
            <a:ext cx="4043406" cy="3032554"/>
          </a:xfrm>
        </p:spPr>
      </p:pic>
      <p:sp>
        <p:nvSpPr>
          <p:cNvPr id="4" name="Slide Number Placeholder 3">
            <a:extLst>
              <a:ext uri="{FF2B5EF4-FFF2-40B4-BE49-F238E27FC236}">
                <a16:creationId xmlns:a16="http://schemas.microsoft.com/office/drawing/2014/main" id="{74AFF340-2FB8-4B49-B616-9A29C7FBF3F3}"/>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44431DD-724F-4159-B395-C12D4FF15CA8}"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Tree>
    <p:extLst>
      <p:ext uri="{BB962C8B-B14F-4D97-AF65-F5344CB8AC3E}">
        <p14:creationId xmlns:p14="http://schemas.microsoft.com/office/powerpoint/2010/main" val="813485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s-NI" dirty="0"/>
              <a:t>Objetivos</a:t>
            </a:r>
          </a:p>
        </p:txBody>
      </p:sp>
      <p:sp>
        <p:nvSpPr>
          <p:cNvPr id="5" name="Content Placeholder 4"/>
          <p:cNvSpPr>
            <a:spLocks noGrp="1"/>
          </p:cNvSpPr>
          <p:nvPr>
            <p:ph idx="1"/>
          </p:nvPr>
        </p:nvSpPr>
        <p:spPr/>
        <p:txBody>
          <a:bodyPr>
            <a:normAutofit lnSpcReduction="10000"/>
          </a:bodyPr>
          <a:lstStyle/>
          <a:p>
            <a:pPr marL="0" indent="0">
              <a:buNone/>
            </a:pPr>
            <a:r>
              <a:rPr lang="es-NI" sz="2800" dirty="0"/>
              <a:t>Una vez tomado este módulo, los participantes podrán:</a:t>
            </a:r>
          </a:p>
          <a:p>
            <a:pPr marL="514350" indent="-514350">
              <a:buFont typeface="+mj-lt"/>
              <a:buAutoNum type="arabicPeriod"/>
            </a:pPr>
            <a:r>
              <a:rPr lang="es-NI" sz="2800" dirty="0">
                <a:solidFill>
                  <a:schemeClr val="dk1"/>
                </a:solidFill>
                <a:ea typeface="Arial"/>
                <a:cs typeface="Arial"/>
                <a:sym typeface="Arial"/>
              </a:rPr>
              <a:t>Acceder a fuentes existentes de datos de seguridad para patógeno y usarlas. </a:t>
            </a:r>
            <a:endParaRPr lang="es-NI" sz="2800" dirty="0"/>
          </a:p>
          <a:p>
            <a:pPr marL="514350" indent="-514350">
              <a:buFont typeface="+mj-lt"/>
              <a:buAutoNum type="arabicPeriod"/>
            </a:pPr>
            <a:r>
              <a:rPr lang="es-NI" sz="2800" dirty="0">
                <a:solidFill>
                  <a:schemeClr val="dk1"/>
                </a:solidFill>
                <a:ea typeface="Arial"/>
                <a:cs typeface="Arial"/>
                <a:sym typeface="Arial"/>
              </a:rPr>
              <a:t>Buscar terminología clave usada en las fuentes de datos de seguridad para patógenos</a:t>
            </a:r>
            <a:endParaRPr lang="es-NI" sz="2800" dirty="0"/>
          </a:p>
          <a:p>
            <a:pPr marL="514350" indent="-514350">
              <a:buFont typeface="+mj-lt"/>
              <a:buAutoNum type="arabicPeriod"/>
            </a:pPr>
            <a:r>
              <a:rPr lang="es-NI" sz="2800" dirty="0">
                <a:solidFill>
                  <a:schemeClr val="dk1"/>
                </a:solidFill>
                <a:ea typeface="Arial"/>
                <a:cs typeface="Arial"/>
                <a:sym typeface="Arial"/>
              </a:rPr>
              <a:t>Explicar el uso de las fuentes de datos de seguridad para patógenos en la evaluación de riesgos y actividades de prevención y control de infecciones</a:t>
            </a:r>
            <a:endParaRPr lang="es-NI" sz="2800" dirty="0"/>
          </a:p>
        </p:txBody>
      </p:sp>
      <p:sp>
        <p:nvSpPr>
          <p:cNvPr id="3" name="Slide Number Placeholder 2">
            <a:extLst>
              <a:ext uri="{FF2B5EF4-FFF2-40B4-BE49-F238E27FC236}">
                <a16:creationId xmlns:a16="http://schemas.microsoft.com/office/drawing/2014/main" id="{95502FFF-142D-4DEC-A6EB-09929E6AA4E7}"/>
              </a:ext>
            </a:extLst>
          </p:cNvPr>
          <p:cNvSpPr>
            <a:spLocks noGrp="1"/>
          </p:cNvSpPr>
          <p:nvPr>
            <p:ph type="sldNum" sz="quarter" idx="4"/>
          </p:nvPr>
        </p:nvSpPr>
        <p:spPr>
          <a:xfrm>
            <a:off x="7772400" y="6356350"/>
            <a:ext cx="1066800" cy="365125"/>
          </a:xfrm>
          <a:prstGeom prst="rect">
            <a:avLst/>
          </a:prstGeom>
        </p:spPr>
        <p:txBody>
          <a:bodyPr vert="horz" lIns="91440" tIns="45720" rIns="91440" bIns="45720" rtlCol="0" anchor="ctr"/>
          <a:lstStyle>
            <a:defPPr>
              <a:defRPr lang="en-US"/>
            </a:defPPr>
            <a:lvl1pPr algn="r" rtl="0" fontAlgn="base">
              <a:spcBef>
                <a:spcPct val="20000"/>
              </a:spcBef>
              <a:spcAft>
                <a:spcPct val="0"/>
              </a:spcAft>
              <a:buChar char="•"/>
              <a:defRPr sz="1200" kern="1200">
                <a:solidFill>
                  <a:schemeClr val="tx1">
                    <a:tint val="75000"/>
                  </a:schemeClr>
                </a:solidFill>
                <a:latin typeface="Arial" charset="0"/>
                <a:ea typeface="ＭＳ Ｐゴシック" pitchFamily="48" charset="-128"/>
                <a:cs typeface="+mn-cs"/>
              </a:defRPr>
            </a:lvl1pPr>
            <a:lvl2pPr marL="4572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2pPr>
            <a:lvl3pPr marL="9144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3pPr>
            <a:lvl4pPr marL="13716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4pPr>
            <a:lvl5pPr marL="1828800" algn="l" rtl="0" fontAlgn="base">
              <a:spcBef>
                <a:spcPct val="20000"/>
              </a:spcBef>
              <a:spcAft>
                <a:spcPct val="0"/>
              </a:spcAft>
              <a:buChar char="•"/>
              <a:defRPr sz="2000" kern="1200">
                <a:solidFill>
                  <a:schemeClr val="tx1"/>
                </a:solidFill>
                <a:latin typeface="Arial" charset="0"/>
                <a:ea typeface="ＭＳ Ｐゴシック" pitchFamily="48" charset="-128"/>
                <a:cs typeface="+mn-cs"/>
              </a:defRPr>
            </a:lvl5pPr>
            <a:lvl6pPr marL="2286000" algn="l" defTabSz="914400" rtl="0" eaLnBrk="1" latinLnBrk="0" hangingPunct="1">
              <a:defRPr sz="2000" kern="1200">
                <a:solidFill>
                  <a:schemeClr val="tx1"/>
                </a:solidFill>
                <a:latin typeface="Arial" charset="0"/>
                <a:ea typeface="ＭＳ Ｐゴシック" pitchFamily="48" charset="-128"/>
                <a:cs typeface="+mn-cs"/>
              </a:defRPr>
            </a:lvl6pPr>
            <a:lvl7pPr marL="2743200" algn="l" defTabSz="914400" rtl="0" eaLnBrk="1" latinLnBrk="0" hangingPunct="1">
              <a:defRPr sz="2000" kern="1200">
                <a:solidFill>
                  <a:schemeClr val="tx1"/>
                </a:solidFill>
                <a:latin typeface="Arial" charset="0"/>
                <a:ea typeface="ＭＳ Ｐゴシック" pitchFamily="48" charset="-128"/>
                <a:cs typeface="+mn-cs"/>
              </a:defRPr>
            </a:lvl7pPr>
            <a:lvl8pPr marL="3200400" algn="l" defTabSz="914400" rtl="0" eaLnBrk="1" latinLnBrk="0" hangingPunct="1">
              <a:defRPr sz="2000" kern="1200">
                <a:solidFill>
                  <a:schemeClr val="tx1"/>
                </a:solidFill>
                <a:latin typeface="Arial" charset="0"/>
                <a:ea typeface="ＭＳ Ｐゴシック" pitchFamily="48" charset="-128"/>
                <a:cs typeface="+mn-cs"/>
              </a:defRPr>
            </a:lvl8pPr>
            <a:lvl9pPr marL="3657600" algn="l" defTabSz="914400" rtl="0" eaLnBrk="1" latinLnBrk="0" hangingPunct="1">
              <a:defRPr sz="2000" kern="1200">
                <a:solidFill>
                  <a:schemeClr val="tx1"/>
                </a:solidFill>
                <a:latin typeface="Arial" charset="0"/>
                <a:ea typeface="ＭＳ Ｐゴシック" pitchFamily="48" charset="-128"/>
                <a:cs typeface="+mn-cs"/>
              </a:defRPr>
            </a:lvl9p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27712740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2F935E-F553-49AC-B5E8-BB6D27718FDD}"/>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D25CCA-84D6-4E84-B1C7-B334DD86A6AB}" type="slidenum">
              <a:rPr kumimoji="0" lang="en-US" altLang="en-US" sz="1400" b="0" i="0" u="none" strike="noStrike" kern="1200" cap="none" spc="0" normalizeH="0" baseline="0" noProof="0" smtClean="0">
                <a:ln>
                  <a:noFill/>
                </a:ln>
                <a:solidFill>
                  <a:srgbClr val="000000"/>
                </a:solidFill>
                <a:effectLst/>
                <a:uLnTx/>
                <a:uFillTx/>
                <a:latin typeface="Arial" charset="0"/>
                <a:ea typeface="ＭＳ Ｐゴシック" pitchFamily="4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lang="en-US" altLang="en-US" sz="1400" b="0" i="0" u="none" strike="noStrike" kern="1200" cap="none" spc="0" normalizeH="0" baseline="0" noProof="0" dirty="0">
              <a:ln>
                <a:noFill/>
              </a:ln>
              <a:solidFill>
                <a:srgbClr val="000000"/>
              </a:solidFill>
              <a:effectLst/>
              <a:uLnTx/>
              <a:uFillTx/>
              <a:latin typeface="Arial" charset="0"/>
              <a:ea typeface="ＭＳ Ｐゴシック" pitchFamily="48" charset="-128"/>
              <a:cs typeface="+mn-cs"/>
            </a:endParaRPr>
          </a:p>
        </p:txBody>
      </p:sp>
      <p:sp>
        <p:nvSpPr>
          <p:cNvPr id="9" name="TextBox 8" descr="&quot;&quot;">
            <a:extLst>
              <a:ext uri="{FF2B5EF4-FFF2-40B4-BE49-F238E27FC236}">
                <a16:creationId xmlns:a16="http://schemas.microsoft.com/office/drawing/2014/main" id="{6AEB5D74-5B20-4BAA-A3CB-CA7993C845DE}"/>
              </a:ext>
            </a:extLst>
          </p:cNvPr>
          <p:cNvSpPr txBox="1"/>
          <p:nvPr/>
        </p:nvSpPr>
        <p:spPr>
          <a:xfrm>
            <a:off x="304800" y="5029200"/>
            <a:ext cx="7010400" cy="1066800"/>
          </a:xfrm>
          <a:prstGeom prst="rect">
            <a:avLst/>
          </a:prstGeom>
          <a:solidFill>
            <a:schemeClr val="bg1">
              <a:lumMod val="85000"/>
            </a:schemeClr>
          </a:solidFill>
          <a:ln w="19050">
            <a:solidFill>
              <a:schemeClr val="tx1"/>
            </a:solidFill>
          </a:ln>
        </p:spPr>
        <p:txBody>
          <a:bodyPr wrap="square" rtlCol="0">
            <a:spAutoFit/>
          </a:bodyPr>
          <a:lstStyle/>
          <a:p>
            <a:endParaRPr lang="en-US" dirty="0"/>
          </a:p>
        </p:txBody>
      </p:sp>
      <p:sp>
        <p:nvSpPr>
          <p:cNvPr id="6" name="Content Placeholder 5">
            <a:extLst>
              <a:ext uri="{FF2B5EF4-FFF2-40B4-BE49-F238E27FC236}">
                <a16:creationId xmlns:a16="http://schemas.microsoft.com/office/drawing/2014/main" id="{771A479A-DA1B-4D1A-A82A-84526526E9F1}"/>
              </a:ext>
            </a:extLst>
          </p:cNvPr>
          <p:cNvSpPr>
            <a:spLocks noGrp="1"/>
          </p:cNvSpPr>
          <p:nvPr>
            <p:ph idx="1"/>
          </p:nvPr>
        </p:nvSpPr>
        <p:spPr>
          <a:xfrm>
            <a:off x="228600" y="1828800"/>
            <a:ext cx="8686800" cy="4351960"/>
          </a:xfrm>
          <a:ln w="28575"/>
        </p:spPr>
        <p:txBody>
          <a:bodyPr>
            <a:noAutofit/>
          </a:bodyPr>
          <a:lstStyle/>
          <a:p>
            <a:r>
              <a:rPr lang="es-NI" dirty="0"/>
              <a:t>Presentación PPT</a:t>
            </a:r>
          </a:p>
          <a:p>
            <a:r>
              <a:rPr lang="es-NI" dirty="0"/>
              <a:t>Hoja de trabajo del participante</a:t>
            </a:r>
          </a:p>
          <a:p>
            <a:r>
              <a:rPr lang="es-NI" dirty="0"/>
              <a:t>La guía PSD</a:t>
            </a:r>
          </a:p>
          <a:p>
            <a:r>
              <a:rPr lang="es-NI" dirty="0"/>
              <a:t>Un glosario</a:t>
            </a:r>
          </a:p>
          <a:p>
            <a:r>
              <a:rPr lang="es-NI" dirty="0"/>
              <a:t>Cuatro estudios de caso que pueden utilizarse como alternativa para las actividades</a:t>
            </a:r>
          </a:p>
          <a:p>
            <a:r>
              <a:rPr lang="es-NI" dirty="0"/>
              <a:t>Una guía para el instructor</a:t>
            </a:r>
          </a:p>
          <a:p>
            <a:pPr marL="0" indent="0">
              <a:buNone/>
            </a:pPr>
            <a:endParaRPr lang="es-NI" dirty="0"/>
          </a:p>
          <a:p>
            <a:pPr marL="277813" lvl="1" indent="0">
              <a:buNone/>
            </a:pPr>
            <a:r>
              <a:rPr lang="es-NI" dirty="0"/>
              <a:t>Descargue los materiales de la guía PSD: </a:t>
            </a:r>
            <a:r>
              <a:rPr lang="en-US" dirty="0">
                <a:hlinkClick r:id="rId3"/>
              </a:rPr>
              <a:t>https://tools.niehs.nih.gov/wetp/index.cfm?id=2554</a:t>
            </a:r>
            <a:endParaRPr lang="en-US" dirty="0"/>
          </a:p>
          <a:p>
            <a:endParaRPr lang="en-US" dirty="0"/>
          </a:p>
          <a:p>
            <a:pPr marL="0" indent="0">
              <a:buNone/>
            </a:pPr>
            <a:endParaRPr lang="en-US" dirty="0"/>
          </a:p>
        </p:txBody>
      </p:sp>
      <p:sp>
        <p:nvSpPr>
          <p:cNvPr id="5" name="Title 4">
            <a:extLst>
              <a:ext uri="{FF2B5EF4-FFF2-40B4-BE49-F238E27FC236}">
                <a16:creationId xmlns:a16="http://schemas.microsoft.com/office/drawing/2014/main" id="{79912883-51A1-4B84-A832-8B974D5D2A0D}"/>
              </a:ext>
            </a:extLst>
          </p:cNvPr>
          <p:cNvSpPr>
            <a:spLocks noGrp="1"/>
          </p:cNvSpPr>
          <p:nvPr>
            <p:ph type="title"/>
          </p:nvPr>
        </p:nvSpPr>
        <p:spPr/>
        <p:txBody>
          <a:bodyPr/>
          <a:lstStyle/>
          <a:p>
            <a:r>
              <a:rPr lang="es-NI" dirty="0"/>
              <a:t>Materiales de capacitación de la guía PSD</a:t>
            </a:r>
          </a:p>
        </p:txBody>
      </p:sp>
    </p:spTree>
    <p:extLst>
      <p:ext uri="{BB962C8B-B14F-4D97-AF65-F5344CB8AC3E}">
        <p14:creationId xmlns:p14="http://schemas.microsoft.com/office/powerpoint/2010/main" val="15592201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3">
            <a:extLst>
              <a:ext uri="{FF2B5EF4-FFF2-40B4-BE49-F238E27FC236}">
                <a16:creationId xmlns:a16="http://schemas.microsoft.com/office/drawing/2014/main" id="{AC776B5C-5138-409B-92BE-BC57671B3DC6}"/>
              </a:ext>
            </a:extLst>
          </p:cNvPr>
          <p:cNvSpPr>
            <a:spLocks noGrp="1"/>
          </p:cNvSpPr>
          <p:nvPr>
            <p:ph type="title"/>
          </p:nvPr>
        </p:nvSpPr>
        <p:spPr/>
        <p:txBody>
          <a:bodyPr/>
          <a:lstStyle/>
          <a:p>
            <a:r>
              <a:rPr lang="es-NI" altLang="en-US" dirty="0">
                <a:ea typeface="ＭＳ Ｐゴシック" panose="020B0600070205080204" pitchFamily="34" charset="-128"/>
              </a:rPr>
              <a:t>Siglas</a:t>
            </a:r>
          </a:p>
        </p:txBody>
      </p:sp>
      <p:sp>
        <p:nvSpPr>
          <p:cNvPr id="115715" name="Content Placeholder 5">
            <a:extLst>
              <a:ext uri="{FF2B5EF4-FFF2-40B4-BE49-F238E27FC236}">
                <a16:creationId xmlns:a16="http://schemas.microsoft.com/office/drawing/2014/main" id="{6140C19D-48C4-4610-A851-DD183F1E9328}"/>
              </a:ext>
            </a:extLst>
          </p:cNvPr>
          <p:cNvSpPr>
            <a:spLocks noGrp="1"/>
          </p:cNvSpPr>
          <p:nvPr>
            <p:ph idx="1"/>
          </p:nvPr>
        </p:nvSpPr>
        <p:spPr>
          <a:xfrm>
            <a:off x="228600" y="1981200"/>
            <a:ext cx="8686800" cy="4419600"/>
          </a:xfrm>
        </p:spPr>
        <p:txBody>
          <a:bodyPr/>
          <a:lstStyle/>
          <a:p>
            <a:r>
              <a:rPr lang="en-US" altLang="en-US" sz="1200" dirty="0">
                <a:ea typeface="ＭＳ Ｐゴシック" panose="020B0600070205080204" pitchFamily="34" charset="-128"/>
              </a:rPr>
              <a:t>CDC	  Centers for Disease Control and Prevention (</a:t>
            </a:r>
            <a:r>
              <a:rPr lang="es-NI" altLang="en-US" sz="1200" dirty="0">
                <a:ea typeface="ＭＳ Ｐゴシック" panose="020B0600070205080204" pitchFamily="34" charset="-128"/>
              </a:rPr>
              <a:t>Centros para el Control y la Prevención de Enfermedades)</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EPA	  U.S. Environmental Protection Agency (</a:t>
            </a:r>
            <a:r>
              <a:rPr lang="es-NI" altLang="en-US" sz="1200" dirty="0">
                <a:ea typeface="ＭＳ Ｐゴシック" panose="020B0600070205080204" pitchFamily="34" charset="-128"/>
              </a:rPr>
              <a:t>Agencia de Protección Ambiental de EE.UU.)</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HEPA	  high-efficiency particulate air ([</a:t>
            </a:r>
            <a:r>
              <a:rPr lang="es-NI" altLang="en-US" sz="1200" dirty="0">
                <a:ea typeface="ＭＳ Ｐゴシック" panose="020B0600070205080204" pitchFamily="34" charset="-128"/>
              </a:rPr>
              <a:t>filtro] de aire </a:t>
            </a:r>
            <a:r>
              <a:rPr lang="es-NI" altLang="en-US" sz="1200" dirty="0" err="1">
                <a:ea typeface="ＭＳ Ｐゴシック" panose="020B0600070205080204" pitchFamily="34" charset="-128"/>
              </a:rPr>
              <a:t>particulado</a:t>
            </a:r>
            <a:r>
              <a:rPr lang="es-NI" altLang="en-US" sz="1200" dirty="0">
                <a:ea typeface="ＭＳ Ｐゴシック" panose="020B0600070205080204" pitchFamily="34" charset="-128"/>
              </a:rPr>
              <a:t> de alta eficiencia) </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HHS	  U.S. Department of Health and Human Services</a:t>
            </a:r>
            <a:r>
              <a:rPr lang="es-NI" altLang="en-US" sz="1200" dirty="0">
                <a:ea typeface="ＭＳ Ｐゴシック" panose="020B0600070205080204" pitchFamily="34" charset="-128"/>
              </a:rPr>
              <a:t> (Departamento de Salud y Servicios Humanos de EE.UU</a:t>
            </a:r>
            <a:r>
              <a:rPr lang="en-US" altLang="en-US" sz="1200" dirty="0">
                <a:ea typeface="ＭＳ Ｐゴシック" panose="020B0600070205080204" pitchFamily="34" charset="-128"/>
              </a:rPr>
              <a:t>.)</a:t>
            </a:r>
          </a:p>
          <a:p>
            <a:r>
              <a:rPr lang="en-US" altLang="en-US" sz="1200" dirty="0">
                <a:ea typeface="ＭＳ Ｐゴシック" panose="020B0600070205080204" pitchFamily="34" charset="-128"/>
              </a:rPr>
              <a:t>JCAHO 	  Joint Commission on Accreditation of Healthcare Organizations</a:t>
            </a:r>
            <a:r>
              <a:rPr lang="es-ES" altLang="en-US" sz="1200" dirty="0">
                <a:ea typeface="ＭＳ Ｐゴシック" panose="020B0600070205080204" pitchFamily="34" charset="-128"/>
              </a:rPr>
              <a:t> (</a:t>
            </a:r>
            <a:r>
              <a:rPr lang="es-NI" sz="1200" dirty="0"/>
              <a:t>Comisión Conjunta de Acreditación de 	 	  Organizaciones de Atención Médica)</a:t>
            </a:r>
            <a:endParaRPr lang="es-NI" altLang="en-US" sz="1200" dirty="0">
              <a:ea typeface="ＭＳ Ｐゴシック" panose="020B0600070205080204" pitchFamily="34" charset="-128"/>
            </a:endParaRPr>
          </a:p>
          <a:p>
            <a:r>
              <a:rPr lang="en-US" altLang="en-US" sz="1200" dirty="0">
                <a:ea typeface="ＭＳ Ｐゴシック" panose="020B0600070205080204" pitchFamily="34" charset="-128"/>
              </a:rPr>
              <a:t>LRN	  Laboratory Response Network (</a:t>
            </a:r>
            <a:r>
              <a:rPr lang="es-NI" altLang="en-US" sz="1200" dirty="0">
                <a:ea typeface="ＭＳ Ｐゴシック" panose="020B0600070205080204" pitchFamily="34" charset="-128"/>
              </a:rPr>
              <a:t>Red de laboratorios de respuesta) </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NIOSH    National Institute for Occupational Safety and Health (</a:t>
            </a:r>
            <a:r>
              <a:rPr lang="es-NI" altLang="en-US" sz="1200" dirty="0">
                <a:ea typeface="ＭＳ Ｐゴシック" panose="020B0600070205080204" pitchFamily="34" charset="-128"/>
              </a:rPr>
              <a:t>Instituto Nacional de Seguridad y Salud Ocupacional)</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OSH Act   Occupational Safety and Health Act of 1970/ (</a:t>
            </a:r>
            <a:r>
              <a:rPr lang="es-NI" altLang="en-US" sz="1200" dirty="0">
                <a:ea typeface="ＭＳ Ｐゴシック" panose="020B0600070205080204" pitchFamily="34" charset="-128"/>
              </a:rPr>
              <a:t>Ley de Seguridad y Salud Ocupacional de 1970)</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OSHA	  Occupational Safety and Health Administration (</a:t>
            </a:r>
            <a:r>
              <a:rPr lang="es-NI" altLang="en-US" sz="1200" dirty="0">
                <a:ea typeface="ＭＳ Ｐゴシック" panose="020B0600070205080204" pitchFamily="34" charset="-128"/>
              </a:rPr>
              <a:t>Administración de Seguridad y Salud Ocupacional) </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PAPR	  Powered air-purifying respirator (</a:t>
            </a:r>
            <a:r>
              <a:rPr lang="es-NI" altLang="en-US" sz="1200" dirty="0">
                <a:ea typeface="ＭＳ Ｐゴシック" panose="020B0600070205080204" pitchFamily="34" charset="-128"/>
              </a:rPr>
              <a:t>Respirador purificador de aire motorizado)</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PPE	  Personal protective equipment (</a:t>
            </a:r>
            <a:r>
              <a:rPr lang="es-NI" altLang="en-US" sz="1200" dirty="0">
                <a:ea typeface="ＭＳ Ｐゴシック" panose="020B0600070205080204" pitchFamily="34" charset="-128"/>
              </a:rPr>
              <a:t>Equipo de Protección Personal)</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SNS	  Strategic National Stockpile (</a:t>
            </a:r>
            <a:r>
              <a:rPr lang="es-NI" altLang="en-US" sz="1200" dirty="0">
                <a:ea typeface="ＭＳ Ｐゴシック" panose="020B0600070205080204" pitchFamily="34" charset="-128"/>
              </a:rPr>
              <a:t>Reserva Nacional Estratégica)</a:t>
            </a:r>
            <a:r>
              <a:rPr lang="en-US" altLang="en-US" sz="1200" dirty="0">
                <a:ea typeface="ＭＳ Ｐゴシック" panose="020B0600070205080204" pitchFamily="34" charset="-128"/>
              </a:rPr>
              <a:t>	</a:t>
            </a:r>
          </a:p>
          <a:p>
            <a:r>
              <a:rPr lang="en-US" altLang="en-US" sz="1200" dirty="0">
                <a:ea typeface="ＭＳ Ｐゴシック" panose="020B0600070205080204" pitchFamily="34" charset="-128"/>
              </a:rPr>
              <a:t>WHO	  World Health Organization (</a:t>
            </a:r>
            <a:r>
              <a:rPr lang="es-NI" altLang="en-US" sz="1200" dirty="0">
                <a:ea typeface="ＭＳ Ｐゴシック" panose="020B0600070205080204" pitchFamily="34" charset="-128"/>
              </a:rPr>
              <a:t>Organización Mundial de la Salud, OMS)	</a:t>
            </a:r>
          </a:p>
          <a:p>
            <a:endParaRPr lang="en-US" altLang="en-US" sz="12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44CB3B0D-B7FF-462F-9A62-D85A782D91FF}"/>
              </a:ext>
            </a:extLst>
          </p:cNvPr>
          <p:cNvSpPr>
            <a:spLocks noGrp="1"/>
          </p:cNvSpPr>
          <p:nvPr>
            <p:ph type="sldNum" sz="quarter" idx="10"/>
          </p:nvPr>
        </p:nvSpPr>
        <p:spPr/>
        <p:txBody>
          <a:bodyPr/>
          <a:lstStyle/>
          <a:p>
            <a:fld id="{E4D25CCA-84D6-4E84-B1C7-B334DD86A6AB}" type="slidenum">
              <a:rPr lang="en-US" altLang="en-US" smtClean="0"/>
              <a:pPr/>
              <a:t>71</a:t>
            </a:fld>
            <a:endParaRPr lang="en-US"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650E2A42-968D-4F38-B8F8-FDFF18FAD936}"/>
              </a:ext>
            </a:extLst>
          </p:cNvPr>
          <p:cNvSpPr>
            <a:spLocks noGrp="1"/>
          </p:cNvSpPr>
          <p:nvPr>
            <p:ph type="title"/>
          </p:nvPr>
        </p:nvSpPr>
        <p:spPr/>
        <p:txBody>
          <a:bodyPr/>
          <a:lstStyle/>
          <a:p>
            <a:r>
              <a:rPr lang="es-NI" altLang="en-US" dirty="0">
                <a:ea typeface="ＭＳ Ｐゴシック" panose="020B0600070205080204" pitchFamily="34" charset="-128"/>
              </a:rPr>
              <a:t>Si desea mayor información</a:t>
            </a:r>
          </a:p>
        </p:txBody>
      </p:sp>
      <p:sp>
        <p:nvSpPr>
          <p:cNvPr id="117763" name="Content Placeholder 2">
            <a:extLst>
              <a:ext uri="{FF2B5EF4-FFF2-40B4-BE49-F238E27FC236}">
                <a16:creationId xmlns:a16="http://schemas.microsoft.com/office/drawing/2014/main" id="{653C72DA-3143-4053-A6C6-AA5CD264C09F}"/>
              </a:ext>
            </a:extLst>
          </p:cNvPr>
          <p:cNvSpPr>
            <a:spLocks noGrp="1"/>
          </p:cNvSpPr>
          <p:nvPr>
            <p:ph idx="1"/>
          </p:nvPr>
        </p:nvSpPr>
        <p:spPr/>
        <p:txBody>
          <a:bodyPr/>
          <a:lstStyle/>
          <a:p>
            <a:pPr>
              <a:buFontTx/>
              <a:buNone/>
            </a:pPr>
            <a:r>
              <a:rPr lang="en-US" altLang="en-US" sz="1800" dirty="0">
                <a:ea typeface="ＭＳ Ｐゴシック" panose="020B0600070205080204" pitchFamily="34" charset="-128"/>
              </a:rPr>
              <a:t>Centers for Disease Control and Prevention (</a:t>
            </a:r>
            <a:r>
              <a:rPr lang="es-NI" altLang="en-US" sz="1800" dirty="0">
                <a:ea typeface="ＭＳ Ｐゴシック" panose="020B0600070205080204" pitchFamily="34" charset="-128"/>
              </a:rPr>
              <a:t>Centros para el Control y la Prevención de Enfermedades, CDC</a:t>
            </a:r>
            <a:r>
              <a:rPr lang="en-US" altLang="en-US" sz="1800" dirty="0">
                <a:ea typeface="ＭＳ Ｐゴシック" panose="020B0600070205080204" pitchFamily="34" charset="-128"/>
              </a:rPr>
              <a:t>)</a:t>
            </a:r>
          </a:p>
          <a:p>
            <a:pPr>
              <a:buFontTx/>
              <a:buNone/>
            </a:pPr>
            <a:r>
              <a:rPr lang="en-US" altLang="en-US" sz="1800" dirty="0">
                <a:ea typeface="ＭＳ Ｐゴシック" panose="020B0600070205080204" pitchFamily="34" charset="-128"/>
              </a:rPr>
              <a:t>			</a:t>
            </a:r>
            <a:r>
              <a:rPr lang="en-US" altLang="en-US" sz="1800" dirty="0">
                <a:ea typeface="ＭＳ Ｐゴシック" panose="020B0600070205080204" pitchFamily="34" charset="-128"/>
                <a:hlinkClick r:id="rId3"/>
              </a:rPr>
              <a:t>http://www</a:t>
            </a:r>
            <a:r>
              <a:rPr lang="en-US" altLang="en-US" sz="1800" dirty="0">
                <a:ea typeface="ＭＳ Ｐゴシック" panose="020B0600070205080204" pitchFamily="34" charset="-128"/>
                <a:hlinkClick r:id="rId4"/>
              </a:rPr>
              <a:t>.cdc.gov</a:t>
            </a:r>
            <a:endParaRPr lang="en-US" altLang="en-US" sz="1800" dirty="0">
              <a:ea typeface="ＭＳ Ｐゴシック" panose="020B0600070205080204" pitchFamily="34" charset="-128"/>
            </a:endParaRPr>
          </a:p>
          <a:p>
            <a:pPr>
              <a:buFontTx/>
              <a:buNone/>
            </a:pPr>
            <a:r>
              <a:rPr lang="en-US" altLang="en-US" sz="1800" dirty="0">
                <a:ea typeface="ＭＳ Ｐゴシック" panose="020B0600070205080204" pitchFamily="34" charset="-128"/>
              </a:rPr>
              <a:t>Occupational Safety and Health Administration (</a:t>
            </a:r>
            <a:r>
              <a:rPr lang="es-NI" altLang="en-US" sz="1800" dirty="0">
                <a:ea typeface="ＭＳ Ｐゴシック" panose="020B0600070205080204" pitchFamily="34" charset="-128"/>
              </a:rPr>
              <a:t>Administración de Seguridad y Salud Ocupacional, OSHA)</a:t>
            </a:r>
            <a:endParaRPr lang="en-US" altLang="en-US" sz="1800" dirty="0">
              <a:ea typeface="ＭＳ Ｐゴシック" panose="020B0600070205080204" pitchFamily="34" charset="-128"/>
            </a:endParaRPr>
          </a:p>
          <a:p>
            <a:pPr>
              <a:buFontTx/>
              <a:buNone/>
            </a:pPr>
            <a:r>
              <a:rPr lang="en-US" altLang="en-US" sz="1800" dirty="0">
                <a:ea typeface="ＭＳ Ｐゴシック" panose="020B0600070205080204" pitchFamily="34" charset="-128"/>
              </a:rPr>
              <a:t>			</a:t>
            </a:r>
            <a:r>
              <a:rPr lang="en-US" altLang="en-US" sz="1800" dirty="0">
                <a:ea typeface="ＭＳ Ｐゴシック" panose="020B0600070205080204" pitchFamily="34" charset="-128"/>
                <a:hlinkClick r:id="rId5"/>
              </a:rPr>
              <a:t>http://www</a:t>
            </a:r>
            <a:r>
              <a:rPr lang="en-US" altLang="en-US" sz="1800" dirty="0">
                <a:ea typeface="ＭＳ Ｐゴシック" panose="020B0600070205080204" pitchFamily="34" charset="-128"/>
                <a:hlinkClick r:id="rId6"/>
              </a:rPr>
              <a:t>.osha.gov</a:t>
            </a:r>
            <a:endParaRPr lang="en-US" altLang="en-US" sz="1800" dirty="0">
              <a:ea typeface="ＭＳ Ｐゴシック" panose="020B0600070205080204" pitchFamily="34" charset="-128"/>
            </a:endParaRPr>
          </a:p>
          <a:p>
            <a:pPr>
              <a:buFontTx/>
              <a:buNone/>
            </a:pPr>
            <a:r>
              <a:rPr lang="en-US" altLang="en-US" sz="1800" dirty="0">
                <a:ea typeface="ＭＳ Ｐゴシック" panose="020B0600070205080204" pitchFamily="34" charset="-128"/>
              </a:rPr>
              <a:t>World Health Organization (WHO) (</a:t>
            </a:r>
            <a:r>
              <a:rPr lang="es-NI" altLang="en-US" sz="1800" dirty="0">
                <a:ea typeface="ＭＳ Ｐゴシック" panose="020B0600070205080204" pitchFamily="34" charset="-128"/>
              </a:rPr>
              <a:t>Organización Mundial de la Salud, OMS)</a:t>
            </a:r>
            <a:r>
              <a:rPr lang="en-US" altLang="en-US" sz="1800" dirty="0">
                <a:ea typeface="ＭＳ Ｐゴシック" panose="020B0600070205080204" pitchFamily="34" charset="-128"/>
              </a:rPr>
              <a:t>		</a:t>
            </a:r>
            <a:r>
              <a:rPr lang="en-US" altLang="en-US" sz="1800" dirty="0">
                <a:ea typeface="ＭＳ Ｐゴシック" panose="020B0600070205080204" pitchFamily="34" charset="-128"/>
                <a:hlinkClick r:id="rId5"/>
              </a:rPr>
              <a:t>http://www.who.int/en/</a:t>
            </a:r>
            <a:endParaRPr lang="en-US" altLang="en-US" sz="1800" dirty="0">
              <a:ea typeface="ＭＳ Ｐゴシック" panose="020B0600070205080204" pitchFamily="34" charset="-128"/>
            </a:endParaRPr>
          </a:p>
          <a:p>
            <a:pPr>
              <a:buFontTx/>
              <a:buNone/>
            </a:pPr>
            <a:r>
              <a:rPr lang="en-US" altLang="en-US" sz="1800" dirty="0">
                <a:ea typeface="ＭＳ Ｐゴシック" panose="020B0600070205080204" pitchFamily="34" charset="-128"/>
              </a:rPr>
              <a:t>National Institute for Occupational Safety and Health (</a:t>
            </a:r>
            <a:r>
              <a:rPr lang="es-NI" altLang="en-US" sz="1800" dirty="0">
                <a:ea typeface="ＭＳ Ｐゴシック" panose="020B0600070205080204" pitchFamily="34" charset="-128"/>
              </a:rPr>
              <a:t>Instituto Nacional para la Seguridad y Salud Ocupacional, NIOSH)</a:t>
            </a:r>
            <a:endParaRPr lang="en-US" altLang="en-US" sz="1800" dirty="0">
              <a:ea typeface="ＭＳ Ｐゴシック" panose="020B0600070205080204" pitchFamily="34" charset="-128"/>
            </a:endParaRPr>
          </a:p>
          <a:p>
            <a:pPr>
              <a:buFontTx/>
              <a:buNone/>
            </a:pPr>
            <a:r>
              <a:rPr lang="en-US" altLang="en-US" sz="1800" dirty="0">
                <a:ea typeface="ＭＳ Ｐゴシック" panose="020B0600070205080204" pitchFamily="34" charset="-128"/>
              </a:rPr>
              <a:t>	</a:t>
            </a:r>
            <a:r>
              <a:rPr lang="es-NI" altLang="en-US" sz="1800" dirty="0">
                <a:ea typeface="ＭＳ Ｐゴシック" panose="020B0600070205080204" pitchFamily="34" charset="-128"/>
              </a:rPr>
              <a:t>		</a:t>
            </a:r>
            <a:r>
              <a:rPr lang="es-NI" altLang="en-US" sz="1800" dirty="0">
                <a:ea typeface="ＭＳ Ｐゴシック" panose="020B0600070205080204" pitchFamily="34" charset="-128"/>
                <a:hlinkClick r:id="rId7"/>
              </a:rPr>
              <a:t>http://www.cdc.gov/NIOSH/</a:t>
            </a:r>
            <a:endParaRPr lang="es-NI" altLang="en-US" sz="1800" dirty="0">
              <a:ea typeface="ＭＳ Ｐゴシック" panose="020B0600070205080204" pitchFamily="34" charset="-128"/>
            </a:endParaRPr>
          </a:p>
          <a:p>
            <a:pPr>
              <a:buNone/>
            </a:pPr>
            <a:r>
              <a:rPr lang="en-US" altLang="en-US" sz="1800" dirty="0">
                <a:ea typeface="ＭＳ Ｐゴシック" panose="020B0600070205080204" pitchFamily="34" charset="-128"/>
              </a:rPr>
              <a:t>NIEHS Worker Training Program (</a:t>
            </a:r>
            <a:r>
              <a:rPr lang="es-NI" altLang="en-US" sz="1800" dirty="0">
                <a:ea typeface="ＭＳ Ｐゴシック" panose="020B0600070205080204" pitchFamily="34" charset="-128"/>
              </a:rPr>
              <a:t>Programa de capacitación para trabajadores </a:t>
            </a:r>
            <a:r>
              <a:rPr lang="en-US" altLang="en-US" sz="1800" dirty="0">
                <a:ea typeface="ＭＳ Ｐゴシック" panose="020B0600070205080204" pitchFamily="34" charset="-128"/>
              </a:rPr>
              <a:t>de NIEHS)</a:t>
            </a:r>
          </a:p>
          <a:p>
            <a:pPr>
              <a:buFontTx/>
              <a:buNone/>
            </a:pPr>
            <a:r>
              <a:rPr lang="en-US" altLang="en-US" sz="1800" dirty="0">
                <a:ea typeface="ＭＳ Ｐゴシック" panose="020B0600070205080204" pitchFamily="34" charset="-128"/>
              </a:rPr>
              <a:t>			</a:t>
            </a:r>
            <a:r>
              <a:rPr lang="en-US" altLang="en-US" sz="1800" dirty="0">
                <a:ea typeface="ＭＳ Ｐゴシック" panose="020B0600070205080204" pitchFamily="34" charset="-128"/>
                <a:hlinkClick r:id="rId8"/>
              </a:rPr>
              <a:t>https://tools.niehs.nih.gov/wetp/index.cfm?id=2554</a:t>
            </a:r>
            <a:endParaRPr lang="en-US" altLang="en-US" sz="1800" dirty="0">
              <a:ea typeface="ＭＳ Ｐゴシック" panose="020B0600070205080204" pitchFamily="34" charset="-128"/>
            </a:endParaRPr>
          </a:p>
          <a:p>
            <a:pPr>
              <a:buFontTx/>
              <a:buNone/>
            </a:pPr>
            <a:endParaRPr lang="en-US" altLang="en-US" sz="2000" dirty="0">
              <a:ea typeface="ＭＳ Ｐゴシック" panose="020B0600070205080204" pitchFamily="34" charset="-128"/>
            </a:endParaRPr>
          </a:p>
          <a:p>
            <a:pPr>
              <a:buFontTx/>
              <a:buNone/>
            </a:pPr>
            <a:endParaRPr lang="en-US" altLang="en-US" sz="20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20D70231-A059-4B87-B683-F3539AB860CD}"/>
              </a:ext>
            </a:extLst>
          </p:cNvPr>
          <p:cNvSpPr>
            <a:spLocks noGrp="1"/>
          </p:cNvSpPr>
          <p:nvPr>
            <p:ph type="sldNum" sz="quarter" idx="10"/>
          </p:nvPr>
        </p:nvSpPr>
        <p:spPr/>
        <p:txBody>
          <a:bodyPr/>
          <a:lstStyle/>
          <a:p>
            <a:fld id="{E4D25CCA-84D6-4E84-B1C7-B334DD86A6AB}" type="slidenum">
              <a:rPr lang="en-US" altLang="en-US" smtClean="0"/>
              <a:pPr/>
              <a:t>72</a:t>
            </a:fld>
            <a:endParaRPr lang="en-US"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90A2EFAC-F4B0-4143-947C-4E5FBB753D4C}"/>
              </a:ext>
            </a:extLst>
          </p:cNvPr>
          <p:cNvSpPr>
            <a:spLocks noGrp="1" noChangeArrowheads="1"/>
          </p:cNvSpPr>
          <p:nvPr>
            <p:ph type="title"/>
          </p:nvPr>
        </p:nvSpPr>
        <p:spPr/>
        <p:txBody>
          <a:bodyPr/>
          <a:lstStyle/>
          <a:p>
            <a:r>
              <a:rPr lang="es-NI" altLang="en-US" dirty="0">
                <a:ea typeface="ＭＳ Ｐゴシック" panose="020B0600070205080204" pitchFamily="34" charset="-128"/>
              </a:rPr>
              <a:t>¿Por qué se ha creado esta herramienta de capacitación? </a:t>
            </a:r>
          </a:p>
        </p:txBody>
      </p:sp>
      <p:sp>
        <p:nvSpPr>
          <p:cNvPr id="119811" name="Rectangle 3">
            <a:extLst>
              <a:ext uri="{FF2B5EF4-FFF2-40B4-BE49-F238E27FC236}">
                <a16:creationId xmlns:a16="http://schemas.microsoft.com/office/drawing/2014/main" id="{21C9717E-CAD9-45D2-B079-F31F36DA1648}"/>
              </a:ext>
            </a:extLst>
          </p:cNvPr>
          <p:cNvSpPr>
            <a:spLocks noGrp="1" noChangeArrowheads="1"/>
          </p:cNvSpPr>
          <p:nvPr>
            <p:ph idx="1"/>
          </p:nvPr>
        </p:nvSpPr>
        <p:spPr/>
        <p:txBody>
          <a:bodyPr/>
          <a:lstStyle/>
          <a:p>
            <a:pPr marL="0" indent="0" eaLnBrk="1" hangingPunct="1">
              <a:buFontTx/>
              <a:buNone/>
            </a:pPr>
            <a:r>
              <a:rPr lang="es-NI" altLang="en-US" sz="1900" dirty="0">
                <a:ea typeface="ＭＳ Ｐゴシック" panose="020B0600070205080204" pitchFamily="34" charset="-128"/>
              </a:rPr>
              <a:t>Esta herramienta de capacitación ha sido creada por la </a:t>
            </a:r>
            <a:r>
              <a:rPr lang="en-US" altLang="en-US" sz="1800" dirty="0">
                <a:ea typeface="ＭＳ Ｐゴシック" panose="020B0600070205080204" pitchFamily="34" charset="-128"/>
              </a:rPr>
              <a:t>NIEHS National Clearinghouse for Worker Safety and Health Training (</a:t>
            </a:r>
            <a:r>
              <a:rPr lang="es-NI" altLang="en-US" sz="1900" dirty="0">
                <a:ea typeface="ＭＳ Ｐゴシック" panose="020B0600070205080204" pitchFamily="34" charset="-128"/>
              </a:rPr>
              <a:t>Agencia Nacional de Divulgación de Información de Salud y Seguridad para la Capacitación de Trabajadores de NIEHS) en el marco de un contrato (HHSN273201500075U) del </a:t>
            </a:r>
            <a:r>
              <a:rPr lang="en-US" altLang="en-US" sz="1800" dirty="0">
                <a:ea typeface="ＭＳ Ｐゴシック" panose="020B0600070205080204" pitchFamily="34" charset="-128"/>
              </a:rPr>
              <a:t>National Institute of Environmental Health Sciences Worker Training Program (</a:t>
            </a:r>
            <a:r>
              <a:rPr lang="es-NI" altLang="en-US" sz="1900" dirty="0">
                <a:ea typeface="ＭＳ Ｐゴシック" panose="020B0600070205080204" pitchFamily="34" charset="-128"/>
              </a:rPr>
              <a:t>Programa de Capacitación de Trabajadores (WTP) del Instituto Nacional de Ciencias de la Salud Ambiental). </a:t>
            </a:r>
          </a:p>
          <a:p>
            <a:pPr marL="0" indent="0" eaLnBrk="1" hangingPunct="1">
              <a:buFontTx/>
              <a:buNone/>
            </a:pPr>
            <a:r>
              <a:rPr lang="es-NI" altLang="en-US" sz="1900" dirty="0">
                <a:ea typeface="ＭＳ Ｐゴシック" panose="020B0600070205080204" pitchFamily="34" charset="-128"/>
              </a:rPr>
              <a:t>Desde 1987 el WTP ha capacitado a más de dos millones de personas pertenecientes a equipos de socorro y trabajadores que manejan residuos peligrosos para hacer su trabajo con seguridad. El WTP es parte del </a:t>
            </a:r>
            <a:r>
              <a:rPr lang="en-US" altLang="en-US" sz="1800" dirty="0">
                <a:ea typeface="ＭＳ Ｐゴシック" panose="020B0600070205080204" pitchFamily="34" charset="-128"/>
              </a:rPr>
              <a:t>Department of Health and Human Services</a:t>
            </a:r>
            <a:r>
              <a:rPr lang="es-NI" altLang="en-US" sz="1900" dirty="0">
                <a:ea typeface="ＭＳ Ｐゴシック" panose="020B0600070205080204" pitchFamily="34" charset="-128"/>
              </a:rPr>
              <a:t>, que es una agencia de cooperación bajo el anexo de apoyo a la seguridad y salud de los trabajadores del plan de respuesta nacional. Como parte del esfuerzo coordinado, la </a:t>
            </a:r>
            <a:r>
              <a:rPr lang="en-US" altLang="en-US" sz="1800" dirty="0">
                <a:ea typeface="ＭＳ Ｐゴシック" panose="020B0600070205080204" pitchFamily="34" charset="-128"/>
              </a:rPr>
              <a:t>National Clearinghouse</a:t>
            </a:r>
            <a:r>
              <a:rPr lang="es-NI" altLang="en-US" sz="1900" dirty="0">
                <a:ea typeface="ＭＳ Ｐゴシック" panose="020B0600070205080204" pitchFamily="34" charset="-128"/>
              </a:rPr>
              <a:t> trabajó con el WTP de NIEHS para elaborar esta herramienta de orientación para aquéllos que pudieran estar expuestos al COVID-19 (coronavirus).</a:t>
            </a:r>
          </a:p>
          <a:p>
            <a:pPr marL="0" indent="0">
              <a:buFontTx/>
              <a:buNone/>
            </a:pPr>
            <a:endParaRPr lang="en-US" altLang="en-US" sz="2000" dirty="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2D63320D-A1C3-4FC8-9290-085BE6A71A8D}"/>
              </a:ext>
            </a:extLst>
          </p:cNvPr>
          <p:cNvSpPr>
            <a:spLocks noGrp="1"/>
          </p:cNvSpPr>
          <p:nvPr>
            <p:ph type="sldNum" sz="quarter" idx="10"/>
          </p:nvPr>
        </p:nvSpPr>
        <p:spPr/>
        <p:txBody>
          <a:bodyPr/>
          <a:lstStyle/>
          <a:p>
            <a:fld id="{E4D25CCA-84D6-4E84-B1C7-B334DD86A6AB}" type="slidenum">
              <a:rPr lang="en-US" altLang="en-US" smtClean="0"/>
              <a:pPr/>
              <a:t>73</a:t>
            </a:fld>
            <a:endParaRPr lang="en-US" altLang="en-US" dirty="0"/>
          </a:p>
        </p:txBody>
      </p:sp>
    </p:spTree>
  </p:cSld>
  <p:clrMapOvr>
    <a:masterClrMapping/>
  </p:clrMapOvr>
</p:sld>
</file>

<file path=ppt/theme/theme1.xml><?xml version="1.0" encoding="utf-8"?>
<a:theme xmlns:a="http://schemas.openxmlformats.org/drawingml/2006/main" name="1_AI-template">
  <a:themeElements>
    <a:clrScheme name="Custom 8">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70C0"/>
      </a:hlink>
      <a:folHlink>
        <a:srgbClr val="44969F"/>
      </a:folHlink>
    </a:clrScheme>
    <a:fontScheme name="AI-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altLang="en-US" sz="20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altLang="en-US" sz="20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AI-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I-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I-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I-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I-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I-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I-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I-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I-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I-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I-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I-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11004</TotalTime>
  <Words>15965</Words>
  <Application>Microsoft Office PowerPoint</Application>
  <PresentationFormat>On-screen Show (4:3)</PresentationFormat>
  <Paragraphs>1319</Paragraphs>
  <Slides>73</Slides>
  <Notes>73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1_AI-template</vt:lpstr>
      <vt:lpstr>PowerPoint Presentation</vt:lpstr>
      <vt:lpstr>Meta y objetivos de aprendizaje</vt:lpstr>
      <vt:lpstr>Caution</vt:lpstr>
      <vt:lpstr>Responsabilidades del empleador y del trabajador</vt:lpstr>
      <vt:lpstr>Mapa de distribución en el mundo</vt:lpstr>
      <vt:lpstr>¿Cuánto podría llegar a extenderse?</vt:lpstr>
      <vt:lpstr>Situación de EE.UU. a marzo de 2020</vt:lpstr>
      <vt:lpstr>Mapa de distribución en EE.UU. al 16/3/2020</vt:lpstr>
      <vt:lpstr>¿Qué podemos hacer?</vt:lpstr>
      <vt:lpstr>Cinco pasos para el lavado de manos de la forma correcta</vt:lpstr>
      <vt:lpstr>Principio de precaución</vt:lpstr>
      <vt:lpstr>Módulo 1:  CONCEPTOS BÁSICOS  SOBRE EL COVID-19 </vt:lpstr>
      <vt:lpstr>¿Qué es el SARS-CoV-2? </vt:lpstr>
      <vt:lpstr>Transmisión</vt:lpstr>
      <vt:lpstr>Periodo de incubación</vt:lpstr>
      <vt:lpstr>El COVID-19 puede provocar síntomas de leves a severos</vt:lpstr>
      <vt:lpstr>Síntomas graves – señales de advertencia de emergencia para el COVID-19</vt:lpstr>
      <vt:lpstr>¿Qué es una persona bajo investigación?</vt:lpstr>
      <vt:lpstr>Caso confirmado</vt:lpstr>
      <vt:lpstr>¿Cuánto tiempo sobrevive el SARS-CoV-2 fuera del organismo?</vt:lpstr>
      <vt:lpstr>Mayor riesgo de convertirse en enfermedad grave</vt:lpstr>
      <vt:lpstr>Comparación entre SARS 1, MERS, SARS 2 (16/3/2020)</vt:lpstr>
      <vt:lpstr>La gripe estacional vs. el COVID-19</vt:lpstr>
      <vt:lpstr>La gripe estacional vs. el COVID-19</vt:lpstr>
      <vt:lpstr>Pandemia de influenza (gripe)</vt:lpstr>
      <vt:lpstr>Tratamiento y vacunas</vt:lpstr>
      <vt:lpstr>Módulo 2:  Evaluación del potencial de exposición al COVID-19 en el lugar de trabajo</vt:lpstr>
      <vt:lpstr>Factores de exposición clave en el lugar de trabajo</vt:lpstr>
      <vt:lpstr>Alto potencial de exposición</vt:lpstr>
      <vt:lpstr>Alto potencial de exposición</vt:lpstr>
      <vt:lpstr>Bajo potencial de exposición</vt:lpstr>
      <vt:lpstr>Las siguientes diapositivas repasarán consideraciones clave para los servicios de salud y emergencias así como la continuidad de las operaciones y el papel de la salud pública.</vt:lpstr>
      <vt:lpstr>Servicios de salud </vt:lpstr>
      <vt:lpstr>Servicios de emergencia</vt:lpstr>
      <vt:lpstr>Conexión comunidad/lugar de trabajo</vt:lpstr>
      <vt:lpstr>Infraestructura crítica</vt:lpstr>
      <vt:lpstr>Continuidad de las operaciones (COOP)</vt:lpstr>
      <vt:lpstr>Papel de los funcionarios de salud pública</vt:lpstr>
      <vt:lpstr>MÓDULO 3: MÉTODOS PARA PREVENIR EL COVID-19 En EL LUGAR DE TRABAJO   </vt:lpstr>
      <vt:lpstr>Pasos clave para manejar epidemias en el lugar de trabajo. </vt:lpstr>
      <vt:lpstr>La propagación comunitaria puede impactar sobre cualquier lugar de trabajo</vt:lpstr>
      <vt:lpstr>Considere el impacto sobre los trabajadores</vt:lpstr>
      <vt:lpstr>Higiene básica y distanciamiento social</vt:lpstr>
      <vt:lpstr>¡PARE de dar las manos!</vt:lpstr>
      <vt:lpstr>Elementos clave: Plan para el COVID-19 en el lugar de trabajo</vt:lpstr>
      <vt:lpstr>Proteger a los trabajadores</vt:lpstr>
      <vt:lpstr>Controles de ingeniería</vt:lpstr>
      <vt:lpstr>Controles de ingeniería para trabajos  con potencial de exposición alta</vt:lpstr>
      <vt:lpstr>Controles administrativos y prácticas de trabajo para reducir la exposición</vt:lpstr>
      <vt:lpstr>Controles administrativos adicionales</vt:lpstr>
      <vt:lpstr>Ajustar políticas para reducir exposiciones</vt:lpstr>
      <vt:lpstr>Norma de OSHA  sobre PPE</vt:lpstr>
      <vt:lpstr>Descontaminación</vt:lpstr>
      <vt:lpstr>Respiradores</vt:lpstr>
      <vt:lpstr>Respiradores (continuación)</vt:lpstr>
      <vt:lpstr>Respiradores (continuación)</vt:lpstr>
      <vt:lpstr>Norma sobre protección respiratoria</vt:lpstr>
      <vt:lpstr>Identificación en establecimientos de atención médica y aislamiento  Los pasos más importantes para prevenir la propagación del COVID-19 </vt:lpstr>
      <vt:lpstr>PPE para trabajos con exposición de alto potencial</vt:lpstr>
      <vt:lpstr>Capacitación y simulacros</vt:lpstr>
      <vt:lpstr>Prevención en todos los ambientes de trabajo</vt:lpstr>
      <vt:lpstr>Protección de trabajadores esenciales</vt:lpstr>
      <vt:lpstr>Norma de comunicación de riesgos de OSHA</vt:lpstr>
      <vt:lpstr>Recipientes portátiles</vt:lpstr>
      <vt:lpstr> Norma sobre enfermedades transmisibles por aerosol (ATD) de OSHA Cal  </vt:lpstr>
      <vt:lpstr>Salud mental y estrés</vt:lpstr>
      <vt:lpstr>PSD Guide </vt:lpstr>
      <vt:lpstr>Diseño del programa</vt:lpstr>
      <vt:lpstr>Objetivos</vt:lpstr>
      <vt:lpstr>Materiales de capacitación de la guía PSD</vt:lpstr>
      <vt:lpstr>Siglas</vt:lpstr>
      <vt:lpstr>Si desea mayor información</vt:lpstr>
      <vt:lpstr>¿Por qué se ha creado esta herramienta de capacitación? </vt:lpstr>
    </vt:vector>
  </TitlesOfParts>
  <Company>Michael D Baker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Derek Beck</dc:creator>
  <cp:lastModifiedBy>Hughes, Chip (NIH/NIEHS) [E]</cp:lastModifiedBy>
  <cp:revision>1046</cp:revision>
  <dcterms:created xsi:type="dcterms:W3CDTF">2007-01-25T14:27:12Z</dcterms:created>
  <dcterms:modified xsi:type="dcterms:W3CDTF">2020-04-01T14:31:35Z</dcterms:modified>
</cp:coreProperties>
</file>