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notesMasterIdLst>
    <p:notesMasterId r:id="rId28"/>
  </p:notesMasterIdLst>
  <p:handoutMasterIdLst>
    <p:handoutMasterId r:id="rId29"/>
  </p:handoutMasterIdLst>
  <p:sldIdLst>
    <p:sldId id="257" r:id="rId2"/>
    <p:sldId id="279" r:id="rId3"/>
    <p:sldId id="282" r:id="rId4"/>
    <p:sldId id="283" r:id="rId5"/>
    <p:sldId id="281" r:id="rId6"/>
    <p:sldId id="278" r:id="rId7"/>
    <p:sldId id="289" r:id="rId8"/>
    <p:sldId id="273" r:id="rId9"/>
    <p:sldId id="294" r:id="rId10"/>
    <p:sldId id="280" r:id="rId11"/>
    <p:sldId id="275" r:id="rId12"/>
    <p:sldId id="258" r:id="rId13"/>
    <p:sldId id="274" r:id="rId14"/>
    <p:sldId id="287" r:id="rId15"/>
    <p:sldId id="290" r:id="rId16"/>
    <p:sldId id="291" r:id="rId17"/>
    <p:sldId id="286" r:id="rId18"/>
    <p:sldId id="259" r:id="rId19"/>
    <p:sldId id="276" r:id="rId20"/>
    <p:sldId id="284" r:id="rId21"/>
    <p:sldId id="285" r:id="rId22"/>
    <p:sldId id="277" r:id="rId23"/>
    <p:sldId id="261" r:id="rId24"/>
    <p:sldId id="292" r:id="rId25"/>
    <p:sldId id="293" r:id="rId26"/>
    <p:sldId id="26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sha R. Christian-Hendrickson, Esq." initials="NRCH" lastIdx="1" clrIdx="0">
    <p:extLst>
      <p:ext uri="{19B8F6BF-5375-455C-9EA6-DF929625EA0E}">
        <p15:presenceInfo xmlns:p15="http://schemas.microsoft.com/office/powerpoint/2012/main" userId="Nesha R. Christian-Hendrickson, Esq."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86386" autoAdjust="0"/>
  </p:normalViewPr>
  <p:slideViewPr>
    <p:cSldViewPr snapToGrid="0">
      <p:cViewPr varScale="1">
        <p:scale>
          <a:sx n="57" d="100"/>
          <a:sy n="57" d="100"/>
        </p:scale>
        <p:origin x="268" y="5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6" d="100"/>
          <a:sy n="96" d="100"/>
        </p:scale>
        <p:origin x="361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Virgin Islands Benefits, Revenue and Trust Fund Reserves (1978- 2018)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VI"/>
        </a:p>
      </c:txPr>
    </c:title>
    <c:autoTitleDeleted val="0"/>
    <c:plotArea>
      <c:layout/>
      <c:barChart>
        <c:barDir val="col"/>
        <c:grouping val="clustered"/>
        <c:varyColors val="0"/>
        <c:ser>
          <c:idx val="0"/>
          <c:order val="0"/>
          <c:tx>
            <c:v>Trust Fund Reserves</c:v>
          </c:tx>
          <c:spPr>
            <a:solidFill>
              <a:schemeClr val="accent1"/>
            </a:solidFill>
            <a:ln>
              <a:solidFill>
                <a:schemeClr val="accent1"/>
              </a:solidFill>
            </a:ln>
            <a:effectLst/>
          </c:spPr>
          <c:invertIfNegative val="0"/>
          <c:dPt>
            <c:idx val="0"/>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1-1CD4-46AA-8160-B090675C8755}"/>
              </c:ext>
            </c:extLst>
          </c:dPt>
          <c:dPt>
            <c:idx val="1"/>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3-1CD4-46AA-8160-B090675C8755}"/>
              </c:ext>
            </c:extLst>
          </c:dPt>
          <c:dPt>
            <c:idx val="2"/>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5-1CD4-46AA-8160-B090675C8755}"/>
              </c:ext>
            </c:extLst>
          </c:dPt>
          <c:dPt>
            <c:idx val="3"/>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7-1CD4-46AA-8160-B090675C8755}"/>
              </c:ext>
            </c:extLst>
          </c:dPt>
          <c:dPt>
            <c:idx val="4"/>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9-1CD4-46AA-8160-B090675C8755}"/>
              </c:ext>
            </c:extLst>
          </c:dPt>
          <c:dPt>
            <c:idx val="5"/>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B-1CD4-46AA-8160-B090675C8755}"/>
              </c:ext>
            </c:extLst>
          </c:dPt>
          <c:dPt>
            <c:idx val="6"/>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D-1CD4-46AA-8160-B090675C8755}"/>
              </c:ext>
            </c:extLst>
          </c:dPt>
          <c:dPt>
            <c:idx val="31"/>
            <c:invertIfNegative val="0"/>
            <c:bubble3D val="0"/>
            <c:spPr>
              <a:solidFill>
                <a:srgbClr val="FFA3A3"/>
              </a:solidFill>
              <a:ln>
                <a:solidFill>
                  <a:schemeClr val="accent1"/>
                </a:solidFill>
              </a:ln>
              <a:effectLst/>
            </c:spPr>
            <c:extLst>
              <c:ext xmlns:c16="http://schemas.microsoft.com/office/drawing/2014/chart" uri="{C3380CC4-5D6E-409C-BE32-E72D297353CC}">
                <c16:uniqueId val="{0000000F-1CD4-46AA-8160-B090675C8755}"/>
              </c:ext>
            </c:extLst>
          </c:dPt>
          <c:dPt>
            <c:idx val="32"/>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1-1CD4-46AA-8160-B090675C8755}"/>
              </c:ext>
            </c:extLst>
          </c:dPt>
          <c:dPt>
            <c:idx val="33"/>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3-1CD4-46AA-8160-B090675C8755}"/>
              </c:ext>
            </c:extLst>
          </c:dPt>
          <c:dPt>
            <c:idx val="34"/>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5-1CD4-46AA-8160-B090675C8755}"/>
              </c:ext>
            </c:extLst>
          </c:dPt>
          <c:dPt>
            <c:idx val="35"/>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7-1CD4-46AA-8160-B090675C8755}"/>
              </c:ext>
            </c:extLst>
          </c:dPt>
          <c:dPt>
            <c:idx val="36"/>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9-1CD4-46AA-8160-B090675C8755}"/>
              </c:ext>
            </c:extLst>
          </c:dPt>
          <c:dPt>
            <c:idx val="37"/>
            <c:invertIfNegative val="0"/>
            <c:bubble3D val="0"/>
            <c:spPr>
              <a:solidFill>
                <a:srgbClr val="FFA3A3"/>
              </a:solidFill>
              <a:ln>
                <a:solidFill>
                  <a:srgbClr val="FFA3A3"/>
                </a:solidFill>
              </a:ln>
              <a:effectLst/>
            </c:spPr>
            <c:extLst>
              <c:ext xmlns:c16="http://schemas.microsoft.com/office/drawing/2014/chart" uri="{C3380CC4-5D6E-409C-BE32-E72D297353CC}">
                <c16:uniqueId val="{0000001B-1CD4-46AA-8160-B090675C8755}"/>
              </c:ext>
            </c:extLst>
          </c:dPt>
          <c:dPt>
            <c:idx val="38"/>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D-1CD4-46AA-8160-B090675C8755}"/>
              </c:ext>
            </c:extLst>
          </c:dPt>
          <c:dPt>
            <c:idx val="39"/>
            <c:invertIfNegative val="0"/>
            <c:bubble3D val="0"/>
            <c:spPr>
              <a:solidFill>
                <a:srgbClr val="FFA3A3"/>
              </a:solidFill>
              <a:ln>
                <a:solidFill>
                  <a:schemeClr val="accent1"/>
                </a:solidFill>
              </a:ln>
              <a:effectLst/>
            </c:spPr>
            <c:extLst>
              <c:ext xmlns:c16="http://schemas.microsoft.com/office/drawing/2014/chart" uri="{C3380CC4-5D6E-409C-BE32-E72D297353CC}">
                <c16:uniqueId val="{0000001F-1CD4-46AA-8160-B090675C8755}"/>
              </c:ext>
            </c:extLst>
          </c:dPt>
          <c:dPt>
            <c:idx val="40"/>
            <c:invertIfNegative val="0"/>
            <c:bubble3D val="0"/>
            <c:spPr>
              <a:solidFill>
                <a:srgbClr val="FFA3A3"/>
              </a:solidFill>
              <a:ln>
                <a:solidFill>
                  <a:schemeClr val="accent1"/>
                </a:solidFill>
              </a:ln>
              <a:effectLst/>
            </c:spPr>
            <c:extLst>
              <c:ext xmlns:c16="http://schemas.microsoft.com/office/drawing/2014/chart" uri="{C3380CC4-5D6E-409C-BE32-E72D297353CC}">
                <c16:uniqueId val="{00000021-1CD4-46AA-8160-B090675C8755}"/>
              </c:ext>
            </c:extLst>
          </c:dPt>
          <c:cat>
            <c:numRef>
              <c:f>'VI Graphing Project'!$A$2:$A$39</c:f>
              <c:numCache>
                <c:formatCode>General</c:formatCode>
                <c:ptCount val="38"/>
                <c:pt idx="0">
                  <c:v>1978</c:v>
                </c:pt>
              </c:numCache>
            </c:numRef>
          </c:cat>
          <c:val>
            <c:numRef>
              <c:f>'VI Graphing Project'!$D$2:$D$42</c:f>
              <c:numCache>
                <c:formatCode>General</c:formatCode>
                <c:ptCount val="41"/>
                <c:pt idx="0">
                  <c:v>-4.2300000000000004</c:v>
                </c:pt>
                <c:pt idx="1">
                  <c:v>-2.96</c:v>
                </c:pt>
                <c:pt idx="2">
                  <c:v>-1.96</c:v>
                </c:pt>
                <c:pt idx="3">
                  <c:v>-0.96</c:v>
                </c:pt>
                <c:pt idx="4">
                  <c:v>-0.93</c:v>
                </c:pt>
                <c:pt idx="5">
                  <c:v>-1.45</c:v>
                </c:pt>
                <c:pt idx="6">
                  <c:v>-1.29</c:v>
                </c:pt>
                <c:pt idx="7">
                  <c:v>0.64</c:v>
                </c:pt>
                <c:pt idx="8">
                  <c:v>2.8</c:v>
                </c:pt>
                <c:pt idx="9">
                  <c:v>4.21</c:v>
                </c:pt>
                <c:pt idx="10">
                  <c:v>5.35</c:v>
                </c:pt>
                <c:pt idx="11">
                  <c:v>6.09</c:v>
                </c:pt>
                <c:pt idx="12">
                  <c:v>6.85</c:v>
                </c:pt>
                <c:pt idx="13">
                  <c:v>7.31</c:v>
                </c:pt>
                <c:pt idx="14">
                  <c:v>7.32</c:v>
                </c:pt>
                <c:pt idx="15">
                  <c:v>6.6</c:v>
                </c:pt>
                <c:pt idx="16">
                  <c:v>6.68</c:v>
                </c:pt>
                <c:pt idx="17">
                  <c:v>6.86</c:v>
                </c:pt>
                <c:pt idx="18">
                  <c:v>7.07</c:v>
                </c:pt>
                <c:pt idx="19">
                  <c:v>7.17</c:v>
                </c:pt>
                <c:pt idx="20">
                  <c:v>7.7</c:v>
                </c:pt>
                <c:pt idx="21">
                  <c:v>8.1199999999999992</c:v>
                </c:pt>
                <c:pt idx="22">
                  <c:v>8.08</c:v>
                </c:pt>
                <c:pt idx="23">
                  <c:v>7.43</c:v>
                </c:pt>
                <c:pt idx="24">
                  <c:v>6.39</c:v>
                </c:pt>
                <c:pt idx="25">
                  <c:v>4.67</c:v>
                </c:pt>
                <c:pt idx="26">
                  <c:v>4.08</c:v>
                </c:pt>
                <c:pt idx="27">
                  <c:v>3.27</c:v>
                </c:pt>
                <c:pt idx="28">
                  <c:v>2.86</c:v>
                </c:pt>
                <c:pt idx="29">
                  <c:v>2.0099999999999998</c:v>
                </c:pt>
                <c:pt idx="30">
                  <c:v>1.03</c:v>
                </c:pt>
                <c:pt idx="31">
                  <c:v>-0.73</c:v>
                </c:pt>
                <c:pt idx="32">
                  <c:v>-1.58</c:v>
                </c:pt>
                <c:pt idx="33">
                  <c:v>-2.75</c:v>
                </c:pt>
                <c:pt idx="34">
                  <c:v>-4.88</c:v>
                </c:pt>
                <c:pt idx="35">
                  <c:v>-7.65</c:v>
                </c:pt>
                <c:pt idx="36">
                  <c:v>-7.83</c:v>
                </c:pt>
                <c:pt idx="37">
                  <c:v>-7.65</c:v>
                </c:pt>
                <c:pt idx="38">
                  <c:v>-7.0279999999999996</c:v>
                </c:pt>
                <c:pt idx="39">
                  <c:v>-7.41</c:v>
                </c:pt>
                <c:pt idx="40">
                  <c:v>-7.03</c:v>
                </c:pt>
              </c:numCache>
            </c:numRef>
          </c:val>
          <c:extLst>
            <c:ext xmlns:c16="http://schemas.microsoft.com/office/drawing/2014/chart" uri="{C3380CC4-5D6E-409C-BE32-E72D297353CC}">
              <c16:uniqueId val="{00000022-1CD4-46AA-8160-B090675C8755}"/>
            </c:ext>
          </c:extLst>
        </c:ser>
        <c:dLbls>
          <c:showLegendKey val="0"/>
          <c:showVal val="0"/>
          <c:showCatName val="0"/>
          <c:showSerName val="0"/>
          <c:showPercent val="0"/>
          <c:showBubbleSize val="0"/>
        </c:dLbls>
        <c:gapWidth val="15"/>
        <c:axId val="-242453008"/>
        <c:axId val="-242449200"/>
      </c:barChart>
      <c:lineChart>
        <c:grouping val="standard"/>
        <c:varyColors val="0"/>
        <c:ser>
          <c:idx val="1"/>
          <c:order val="1"/>
          <c:tx>
            <c:v>UI Benefits</c:v>
          </c:tx>
          <c:spPr>
            <a:ln w="47625" cap="rnd">
              <a:solidFill>
                <a:schemeClr val="accent2"/>
              </a:solidFill>
              <a:round/>
            </a:ln>
            <a:effectLst/>
          </c:spPr>
          <c:marker>
            <c:symbol val="none"/>
          </c:marker>
          <c:cat>
            <c:strRef>
              <c:f>'VI Graphing Project'!$B$2:$B$42</c:f>
              <c:strCache>
                <c:ptCount val="41"/>
                <c:pt idx="0">
                  <c:v>78</c:v>
                </c:pt>
                <c:pt idx="1">
                  <c:v>79</c:v>
                </c:pt>
                <c:pt idx="2">
                  <c:v>80</c:v>
                </c:pt>
                <c:pt idx="3">
                  <c:v>81</c:v>
                </c:pt>
                <c:pt idx="4">
                  <c:v>82</c:v>
                </c:pt>
                <c:pt idx="5">
                  <c:v>83</c:v>
                </c:pt>
                <c:pt idx="6">
                  <c:v>84</c:v>
                </c:pt>
                <c:pt idx="7">
                  <c:v>85</c:v>
                </c:pt>
                <c:pt idx="8">
                  <c:v>86</c:v>
                </c:pt>
                <c:pt idx="9">
                  <c:v>87</c:v>
                </c:pt>
                <c:pt idx="10">
                  <c:v>88</c:v>
                </c:pt>
                <c:pt idx="11">
                  <c:v>89</c:v>
                </c:pt>
                <c:pt idx="12">
                  <c:v>90</c:v>
                </c:pt>
                <c:pt idx="13">
                  <c:v>91</c:v>
                </c:pt>
                <c:pt idx="14">
                  <c:v>92</c:v>
                </c:pt>
                <c:pt idx="15">
                  <c:v>93</c:v>
                </c:pt>
                <c:pt idx="16">
                  <c:v>94</c:v>
                </c:pt>
                <c:pt idx="17">
                  <c:v>95</c:v>
                </c:pt>
                <c:pt idx="18">
                  <c:v>96</c:v>
                </c:pt>
                <c:pt idx="19">
                  <c:v>97</c:v>
                </c:pt>
                <c:pt idx="20">
                  <c:v>98</c:v>
                </c:pt>
                <c:pt idx="21">
                  <c:v>99</c:v>
                </c:pt>
                <c:pt idx="22">
                  <c:v>00</c:v>
                </c:pt>
                <c:pt idx="23">
                  <c:v>01</c:v>
                </c:pt>
                <c:pt idx="24">
                  <c:v>02</c:v>
                </c:pt>
                <c:pt idx="25">
                  <c:v>03</c:v>
                </c:pt>
                <c:pt idx="26">
                  <c:v>04</c:v>
                </c:pt>
                <c:pt idx="27">
                  <c:v>05</c:v>
                </c:pt>
                <c:pt idx="28">
                  <c:v>06</c:v>
                </c:pt>
                <c:pt idx="29">
                  <c:v>07</c:v>
                </c:pt>
                <c:pt idx="30">
                  <c:v>08</c:v>
                </c:pt>
                <c:pt idx="31">
                  <c:v>09</c:v>
                </c:pt>
                <c:pt idx="32">
                  <c:v>10</c:v>
                </c:pt>
                <c:pt idx="33">
                  <c:v>11</c:v>
                </c:pt>
                <c:pt idx="34">
                  <c:v>12</c:v>
                </c:pt>
                <c:pt idx="35">
                  <c:v>13</c:v>
                </c:pt>
                <c:pt idx="36">
                  <c:v>14</c:v>
                </c:pt>
                <c:pt idx="37">
                  <c:v>15</c:v>
                </c:pt>
                <c:pt idx="38">
                  <c:v>16</c:v>
                </c:pt>
                <c:pt idx="39">
                  <c:v>17</c:v>
                </c:pt>
                <c:pt idx="40">
                  <c:v>18</c:v>
                </c:pt>
              </c:strCache>
            </c:strRef>
          </c:cat>
          <c:val>
            <c:numRef>
              <c:f>'VI Graphing Project'!$F$2:$F$42</c:f>
              <c:numCache>
                <c:formatCode>General</c:formatCode>
                <c:ptCount val="41"/>
                <c:pt idx="0">
                  <c:v>1.69</c:v>
                </c:pt>
                <c:pt idx="1">
                  <c:v>1.1200000000000001</c:v>
                </c:pt>
                <c:pt idx="2">
                  <c:v>1.1399999999999999</c:v>
                </c:pt>
                <c:pt idx="3">
                  <c:v>1.53</c:v>
                </c:pt>
                <c:pt idx="4">
                  <c:v>2.11</c:v>
                </c:pt>
                <c:pt idx="5">
                  <c:v>2.2000000000000002</c:v>
                </c:pt>
                <c:pt idx="6">
                  <c:v>2.2799999999999998</c:v>
                </c:pt>
                <c:pt idx="7">
                  <c:v>1.61</c:v>
                </c:pt>
                <c:pt idx="8">
                  <c:v>1.06</c:v>
                </c:pt>
                <c:pt idx="9">
                  <c:v>0.42</c:v>
                </c:pt>
                <c:pt idx="10">
                  <c:v>0.56999999999999995</c:v>
                </c:pt>
                <c:pt idx="11">
                  <c:v>0.64</c:v>
                </c:pt>
                <c:pt idx="12">
                  <c:v>0.28000000000000003</c:v>
                </c:pt>
                <c:pt idx="13">
                  <c:v>0.56999999999999995</c:v>
                </c:pt>
                <c:pt idx="14">
                  <c:v>0.95</c:v>
                </c:pt>
                <c:pt idx="15">
                  <c:v>0.93</c:v>
                </c:pt>
                <c:pt idx="16">
                  <c:v>2.9</c:v>
                </c:pt>
                <c:pt idx="17">
                  <c:v>1.8</c:v>
                </c:pt>
                <c:pt idx="18">
                  <c:v>1.25</c:v>
                </c:pt>
                <c:pt idx="19">
                  <c:v>0.9</c:v>
                </c:pt>
                <c:pt idx="20">
                  <c:v>0.66</c:v>
                </c:pt>
                <c:pt idx="21">
                  <c:v>0.5</c:v>
                </c:pt>
                <c:pt idx="22">
                  <c:v>0.33</c:v>
                </c:pt>
                <c:pt idx="23">
                  <c:v>0.67</c:v>
                </c:pt>
                <c:pt idx="24">
                  <c:v>2.31</c:v>
                </c:pt>
                <c:pt idx="25">
                  <c:v>2.1</c:v>
                </c:pt>
                <c:pt idx="26">
                  <c:v>0.46</c:v>
                </c:pt>
                <c:pt idx="27">
                  <c:v>0.56999999999999995</c:v>
                </c:pt>
                <c:pt idx="28">
                  <c:v>0.48</c:v>
                </c:pt>
                <c:pt idx="29">
                  <c:v>0.79</c:v>
                </c:pt>
                <c:pt idx="30">
                  <c:v>1.1100000000000001</c:v>
                </c:pt>
                <c:pt idx="31">
                  <c:v>1.87</c:v>
                </c:pt>
                <c:pt idx="32">
                  <c:v>1.1000000000000001</c:v>
                </c:pt>
                <c:pt idx="33">
                  <c:v>1.26</c:v>
                </c:pt>
                <c:pt idx="34">
                  <c:v>2</c:v>
                </c:pt>
                <c:pt idx="35">
                  <c:v>1.57</c:v>
                </c:pt>
                <c:pt idx="36">
                  <c:v>1.18</c:v>
                </c:pt>
                <c:pt idx="37">
                  <c:v>1.08</c:v>
                </c:pt>
                <c:pt idx="38">
                  <c:v>0.84</c:v>
                </c:pt>
                <c:pt idx="39">
                  <c:v>1.3</c:v>
                </c:pt>
                <c:pt idx="40">
                  <c:v>2.1</c:v>
                </c:pt>
              </c:numCache>
            </c:numRef>
          </c:val>
          <c:smooth val="0"/>
          <c:extLst>
            <c:ext xmlns:c16="http://schemas.microsoft.com/office/drawing/2014/chart" uri="{C3380CC4-5D6E-409C-BE32-E72D297353CC}">
              <c16:uniqueId val="{00000023-1CD4-46AA-8160-B090675C8755}"/>
            </c:ext>
          </c:extLst>
        </c:ser>
        <c:ser>
          <c:idx val="2"/>
          <c:order val="2"/>
          <c:tx>
            <c:v>UI Employer Contributions</c:v>
          </c:tx>
          <c:spPr>
            <a:ln w="47625" cap="rnd">
              <a:solidFill>
                <a:schemeClr val="accent3"/>
              </a:solidFill>
              <a:round/>
            </a:ln>
            <a:effectLst/>
          </c:spPr>
          <c:marker>
            <c:symbol val="none"/>
          </c:marker>
          <c:cat>
            <c:strRef>
              <c:f>'VI Graphing Project'!$B$2:$B$42</c:f>
              <c:strCache>
                <c:ptCount val="41"/>
                <c:pt idx="0">
                  <c:v>78</c:v>
                </c:pt>
                <c:pt idx="1">
                  <c:v>79</c:v>
                </c:pt>
                <c:pt idx="2">
                  <c:v>80</c:v>
                </c:pt>
                <c:pt idx="3">
                  <c:v>81</c:v>
                </c:pt>
                <c:pt idx="4">
                  <c:v>82</c:v>
                </c:pt>
                <c:pt idx="5">
                  <c:v>83</c:v>
                </c:pt>
                <c:pt idx="6">
                  <c:v>84</c:v>
                </c:pt>
                <c:pt idx="7">
                  <c:v>85</c:v>
                </c:pt>
                <c:pt idx="8">
                  <c:v>86</c:v>
                </c:pt>
                <c:pt idx="9">
                  <c:v>87</c:v>
                </c:pt>
                <c:pt idx="10">
                  <c:v>88</c:v>
                </c:pt>
                <c:pt idx="11">
                  <c:v>89</c:v>
                </c:pt>
                <c:pt idx="12">
                  <c:v>90</c:v>
                </c:pt>
                <c:pt idx="13">
                  <c:v>91</c:v>
                </c:pt>
                <c:pt idx="14">
                  <c:v>92</c:v>
                </c:pt>
                <c:pt idx="15">
                  <c:v>93</c:v>
                </c:pt>
                <c:pt idx="16">
                  <c:v>94</c:v>
                </c:pt>
                <c:pt idx="17">
                  <c:v>95</c:v>
                </c:pt>
                <c:pt idx="18">
                  <c:v>96</c:v>
                </c:pt>
                <c:pt idx="19">
                  <c:v>97</c:v>
                </c:pt>
                <c:pt idx="20">
                  <c:v>98</c:v>
                </c:pt>
                <c:pt idx="21">
                  <c:v>99</c:v>
                </c:pt>
                <c:pt idx="22">
                  <c:v>00</c:v>
                </c:pt>
                <c:pt idx="23">
                  <c:v>01</c:v>
                </c:pt>
                <c:pt idx="24">
                  <c:v>02</c:v>
                </c:pt>
                <c:pt idx="25">
                  <c:v>03</c:v>
                </c:pt>
                <c:pt idx="26">
                  <c:v>04</c:v>
                </c:pt>
                <c:pt idx="27">
                  <c:v>05</c:v>
                </c:pt>
                <c:pt idx="28">
                  <c:v>06</c:v>
                </c:pt>
                <c:pt idx="29">
                  <c:v>07</c:v>
                </c:pt>
                <c:pt idx="30">
                  <c:v>08</c:v>
                </c:pt>
                <c:pt idx="31">
                  <c:v>09</c:v>
                </c:pt>
                <c:pt idx="32">
                  <c:v>10</c:v>
                </c:pt>
                <c:pt idx="33">
                  <c:v>11</c:v>
                </c:pt>
                <c:pt idx="34">
                  <c:v>12</c:v>
                </c:pt>
                <c:pt idx="35">
                  <c:v>13</c:v>
                </c:pt>
                <c:pt idx="36">
                  <c:v>14</c:v>
                </c:pt>
                <c:pt idx="37">
                  <c:v>15</c:v>
                </c:pt>
                <c:pt idx="38">
                  <c:v>16</c:v>
                </c:pt>
                <c:pt idx="39">
                  <c:v>17</c:v>
                </c:pt>
                <c:pt idx="40">
                  <c:v>18</c:v>
                </c:pt>
              </c:strCache>
            </c:strRef>
          </c:cat>
          <c:val>
            <c:numRef>
              <c:f>'VI Graphing Project'!$E$2:$E$42</c:f>
              <c:numCache>
                <c:formatCode>General</c:formatCode>
                <c:ptCount val="41"/>
                <c:pt idx="0">
                  <c:v>1.78</c:v>
                </c:pt>
                <c:pt idx="1">
                  <c:v>2.13</c:v>
                </c:pt>
                <c:pt idx="2">
                  <c:v>1.71</c:v>
                </c:pt>
                <c:pt idx="3">
                  <c:v>1.88</c:v>
                </c:pt>
                <c:pt idx="4">
                  <c:v>1.73</c:v>
                </c:pt>
                <c:pt idx="5">
                  <c:v>1.93</c:v>
                </c:pt>
                <c:pt idx="6">
                  <c:v>2.13</c:v>
                </c:pt>
                <c:pt idx="7">
                  <c:v>3.1</c:v>
                </c:pt>
                <c:pt idx="8">
                  <c:v>2.5</c:v>
                </c:pt>
                <c:pt idx="9">
                  <c:v>1.88</c:v>
                </c:pt>
                <c:pt idx="10">
                  <c:v>1.71</c:v>
                </c:pt>
                <c:pt idx="11">
                  <c:v>1.98</c:v>
                </c:pt>
                <c:pt idx="12">
                  <c:v>1.59</c:v>
                </c:pt>
                <c:pt idx="13">
                  <c:v>1.06</c:v>
                </c:pt>
                <c:pt idx="14">
                  <c:v>1.1200000000000001</c:v>
                </c:pt>
                <c:pt idx="15">
                  <c:v>1.08</c:v>
                </c:pt>
                <c:pt idx="16">
                  <c:v>1.02</c:v>
                </c:pt>
                <c:pt idx="17">
                  <c:v>1.1200000000000001</c:v>
                </c:pt>
                <c:pt idx="18">
                  <c:v>1.55</c:v>
                </c:pt>
                <c:pt idx="19">
                  <c:v>1.1200000000000001</c:v>
                </c:pt>
                <c:pt idx="20">
                  <c:v>0.73</c:v>
                </c:pt>
                <c:pt idx="21">
                  <c:v>0.63</c:v>
                </c:pt>
                <c:pt idx="22">
                  <c:v>0.89</c:v>
                </c:pt>
                <c:pt idx="23">
                  <c:v>0.81</c:v>
                </c:pt>
                <c:pt idx="24">
                  <c:v>0.38</c:v>
                </c:pt>
                <c:pt idx="25">
                  <c:v>0.22</c:v>
                </c:pt>
                <c:pt idx="26">
                  <c:v>0.25</c:v>
                </c:pt>
                <c:pt idx="27">
                  <c:v>0.19</c:v>
                </c:pt>
                <c:pt idx="28">
                  <c:v>0.13</c:v>
                </c:pt>
                <c:pt idx="29">
                  <c:v>0.13</c:v>
                </c:pt>
                <c:pt idx="30">
                  <c:v>0.1</c:v>
                </c:pt>
                <c:pt idx="31">
                  <c:v>0.1</c:v>
                </c:pt>
                <c:pt idx="32">
                  <c:v>0.11</c:v>
                </c:pt>
                <c:pt idx="33">
                  <c:v>0.24</c:v>
                </c:pt>
                <c:pt idx="34">
                  <c:v>0.31</c:v>
                </c:pt>
                <c:pt idx="35">
                  <c:v>0.8</c:v>
                </c:pt>
                <c:pt idx="36">
                  <c:v>0.86</c:v>
                </c:pt>
                <c:pt idx="37">
                  <c:v>0.87</c:v>
                </c:pt>
                <c:pt idx="38">
                  <c:v>0.95</c:v>
                </c:pt>
                <c:pt idx="39">
                  <c:v>0.85</c:v>
                </c:pt>
                <c:pt idx="40">
                  <c:v>0.92</c:v>
                </c:pt>
              </c:numCache>
            </c:numRef>
          </c:val>
          <c:smooth val="0"/>
          <c:extLst>
            <c:ext xmlns:c16="http://schemas.microsoft.com/office/drawing/2014/chart" uri="{C3380CC4-5D6E-409C-BE32-E72D297353CC}">
              <c16:uniqueId val="{00000024-1CD4-46AA-8160-B090675C8755}"/>
            </c:ext>
          </c:extLst>
        </c:ser>
        <c:dLbls>
          <c:showLegendKey val="0"/>
          <c:showVal val="0"/>
          <c:showCatName val="0"/>
          <c:showSerName val="0"/>
          <c:showPercent val="0"/>
          <c:showBubbleSize val="0"/>
        </c:dLbls>
        <c:marker val="1"/>
        <c:smooth val="0"/>
        <c:axId val="-242454640"/>
        <c:axId val="-242450288"/>
      </c:lineChart>
      <c:catAx>
        <c:axId val="-242454640"/>
        <c:scaling>
          <c:orientation val="minMax"/>
        </c:scaling>
        <c:delete val="0"/>
        <c:axPos val="b"/>
        <c:numFmt formatCode="#,##0"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VI"/>
          </a:p>
        </c:txPr>
        <c:crossAx val="-242450288"/>
        <c:crosses val="autoZero"/>
        <c:auto val="0"/>
        <c:lblAlgn val="ctr"/>
        <c:lblOffset val="100"/>
        <c:noMultiLvlLbl val="0"/>
      </c:catAx>
      <c:valAx>
        <c:axId val="-242450288"/>
        <c:scaling>
          <c:orientation val="minMax"/>
          <c:max val="4"/>
          <c:min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Total Wages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V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VI"/>
          </a:p>
        </c:txPr>
        <c:crossAx val="-242454640"/>
        <c:crosses val="autoZero"/>
        <c:crossBetween val="midCat"/>
      </c:valAx>
      <c:valAx>
        <c:axId val="-24244920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Total Wages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VI"/>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VI"/>
          </a:p>
        </c:txPr>
        <c:crossAx val="-242453008"/>
        <c:crosses val="max"/>
        <c:crossBetween val="between"/>
      </c:valAx>
      <c:dateAx>
        <c:axId val="-242453008"/>
        <c:scaling>
          <c:orientation val="minMax"/>
        </c:scaling>
        <c:delete val="1"/>
        <c:axPos val="b"/>
        <c:numFmt formatCode="General" sourceLinked="1"/>
        <c:majorTickMark val="out"/>
        <c:minorTickMark val="none"/>
        <c:tickLblPos val="nextTo"/>
        <c:crossAx val="-242449200"/>
        <c:crosses val="autoZero"/>
        <c:auto val="0"/>
        <c:lblOffset val="100"/>
        <c:baseTimeUnit val="days"/>
      </c:dateAx>
      <c:spPr>
        <a:noFill/>
        <a:ln>
          <a:noFill/>
        </a:ln>
        <a:effectLst/>
      </c:spPr>
    </c:plotArea>
    <c:legend>
      <c:legendPos val="b"/>
      <c:layout>
        <c:manualLayout>
          <c:xMode val="edge"/>
          <c:yMode val="edge"/>
          <c:x val="0.11965342609000949"/>
          <c:y val="0.87827187251188721"/>
          <c:w val="0.71058932571252031"/>
          <c:h val="7.9843322245586212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VI"/>
        </a:p>
      </c:txPr>
    </c:legend>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c:spPr>
  <c:txPr>
    <a:bodyPr/>
    <a:lstStyle/>
    <a:p>
      <a:pPr>
        <a:defRPr/>
      </a:pPr>
      <a:endParaRPr lang="en-VI"/>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6-26T16:18:49.920" idx="1">
    <p:pos x="10" y="10"/>
    <p:text/>
    <p:extLst>
      <p:ext uri="{C676402C-5697-4E1C-873F-D02D1690AC5C}">
        <p15:threadingInfo xmlns:p15="http://schemas.microsoft.com/office/powerpoint/2012/main" timeZoneBias="240"/>
      </p:ext>
    </p:extLst>
  </p:cm>
</p:cmLst>
</file>

<file path=ppt/drawings/drawing1.xml><?xml version="1.0" encoding="utf-8"?>
<c:userShapes xmlns:c="http://schemas.openxmlformats.org/drawingml/2006/chart">
  <cdr:relSizeAnchor xmlns:cdr="http://schemas.openxmlformats.org/drawingml/2006/chartDrawing">
    <cdr:from>
      <cdr:x>0.0758</cdr:x>
      <cdr:y>0.15579</cdr:y>
    </cdr:from>
    <cdr:to>
      <cdr:x>0.26175</cdr:x>
      <cdr:y>0.22123</cdr:y>
    </cdr:to>
    <cdr:sp macro="" textlink="">
      <cdr:nvSpPr>
        <cdr:cNvPr id="2" name="TextBox 1"/>
        <cdr:cNvSpPr txBox="1"/>
      </cdr:nvSpPr>
      <cdr:spPr>
        <a:xfrm xmlns:a="http://schemas.openxmlformats.org/drawingml/2006/main">
          <a:off x="563335" y="566855"/>
          <a:ext cx="1381844" cy="238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solidFill>
                <a:srgbClr val="92D050"/>
              </a:solidFill>
            </a:rPr>
            <a:t>Avg. Tax Rate (L)</a:t>
          </a:r>
        </a:p>
      </cdr:txBody>
    </cdr:sp>
  </cdr:relSizeAnchor>
  <cdr:relSizeAnchor xmlns:cdr="http://schemas.openxmlformats.org/drawingml/2006/chartDrawing">
    <cdr:from>
      <cdr:x>0.6862</cdr:x>
      <cdr:y>0.26278</cdr:y>
    </cdr:from>
    <cdr:to>
      <cdr:x>0.88479</cdr:x>
      <cdr:y>0.33347</cdr:y>
    </cdr:to>
    <cdr:sp macro="" textlink="">
      <cdr:nvSpPr>
        <cdr:cNvPr id="3" name="TextBox 2"/>
        <cdr:cNvSpPr txBox="1"/>
      </cdr:nvSpPr>
      <cdr:spPr>
        <a:xfrm xmlns:a="http://schemas.openxmlformats.org/drawingml/2006/main">
          <a:off x="5099527" y="956125"/>
          <a:ext cx="1475840" cy="2572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a:solidFill>
                <a:srgbClr val="C00000"/>
              </a:solidFill>
            </a:rPr>
            <a:t>Benefit Cost Rate (L)</a:t>
          </a:r>
        </a:p>
      </cdr:txBody>
    </cdr:sp>
  </cdr:relSizeAnchor>
  <cdr:relSizeAnchor xmlns:cdr="http://schemas.openxmlformats.org/drawingml/2006/chartDrawing">
    <cdr:from>
      <cdr:x>0.43762</cdr:x>
      <cdr:y>0.2356</cdr:y>
    </cdr:from>
    <cdr:to>
      <cdr:x>0.5604</cdr:x>
      <cdr:y>0.37777</cdr:y>
    </cdr:to>
    <cdr:sp macro="" textlink="">
      <cdr:nvSpPr>
        <cdr:cNvPr id="4" name="TextBox 3"/>
        <cdr:cNvSpPr txBox="1"/>
      </cdr:nvSpPr>
      <cdr:spPr>
        <a:xfrm xmlns:a="http://schemas.openxmlformats.org/drawingml/2006/main">
          <a:off x="3252208" y="857243"/>
          <a:ext cx="912470" cy="5173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t>Trust Fund Reserves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C8EFA499-EAB1-4F82-827A-7F1B2597E61D}" type="datetimeFigureOut">
              <a:rPr lang="en-US" smtClean="0"/>
              <a:t>2/6/2024</a:t>
            </a:fld>
            <a:endParaRPr lang="en-US"/>
          </a:p>
        </p:txBody>
      </p:sp>
      <p:sp>
        <p:nvSpPr>
          <p:cNvPr id="4" name="Footer Placeholder 3"/>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7A276303-592F-4221-82A4-77FE2D12581D}" type="slidenum">
              <a:rPr lang="en-US" smtClean="0"/>
              <a:t>‹#›</a:t>
            </a:fld>
            <a:endParaRPr lang="en-US"/>
          </a:p>
        </p:txBody>
      </p:sp>
    </p:spTree>
    <p:extLst>
      <p:ext uri="{BB962C8B-B14F-4D97-AF65-F5344CB8AC3E}">
        <p14:creationId xmlns:p14="http://schemas.microsoft.com/office/powerpoint/2010/main" val="2214761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11699" cy="463408"/>
          </a:xfrm>
          <a:prstGeom prst="rect">
            <a:avLst/>
          </a:prstGeom>
        </p:spPr>
        <p:txBody>
          <a:bodyPr vert="horz" lIns="92473" tIns="46236" rIns="92473" bIns="46236" rtlCol="0"/>
          <a:lstStyle>
            <a:lvl1pPr algn="l">
              <a:defRPr sz="1200"/>
            </a:lvl1pPr>
          </a:lstStyle>
          <a:p>
            <a:endParaRPr lang="en-US"/>
          </a:p>
        </p:txBody>
      </p:sp>
      <p:sp>
        <p:nvSpPr>
          <p:cNvPr id="3" name="Date Placeholder 2"/>
          <p:cNvSpPr>
            <a:spLocks noGrp="1"/>
          </p:cNvSpPr>
          <p:nvPr>
            <p:ph type="dt" idx="1"/>
          </p:nvPr>
        </p:nvSpPr>
        <p:spPr>
          <a:xfrm>
            <a:off x="3936770" y="1"/>
            <a:ext cx="3011699" cy="463408"/>
          </a:xfrm>
          <a:prstGeom prst="rect">
            <a:avLst/>
          </a:prstGeom>
        </p:spPr>
        <p:txBody>
          <a:bodyPr vert="horz" lIns="92473" tIns="46236" rIns="92473" bIns="46236" rtlCol="0"/>
          <a:lstStyle>
            <a:lvl1pPr algn="r">
              <a:defRPr sz="1200"/>
            </a:lvl1pPr>
          </a:lstStyle>
          <a:p>
            <a:fld id="{BEDF54B8-A6B6-4323-A76A-CE7C9E16DA87}" type="datetimeFigureOut">
              <a:rPr lang="en-US" smtClean="0"/>
              <a:pPr/>
              <a:t>2/6/2024</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73" tIns="46236" rIns="92473" bIns="46236" rtlCol="0" anchor="ctr"/>
          <a:lstStyle/>
          <a:p>
            <a:endParaRPr lang="en-US"/>
          </a:p>
        </p:txBody>
      </p:sp>
      <p:sp>
        <p:nvSpPr>
          <p:cNvPr id="5" name="Notes Placeholder 4"/>
          <p:cNvSpPr>
            <a:spLocks noGrp="1"/>
          </p:cNvSpPr>
          <p:nvPr>
            <p:ph type="body" sz="quarter" idx="3"/>
          </p:nvPr>
        </p:nvSpPr>
        <p:spPr>
          <a:xfrm>
            <a:off x="695008" y="4444863"/>
            <a:ext cx="5560060" cy="3636705"/>
          </a:xfrm>
          <a:prstGeom prst="rect">
            <a:avLst/>
          </a:prstGeom>
        </p:spPr>
        <p:txBody>
          <a:bodyPr vert="horz" lIns="92473" tIns="46236" rIns="92473" bIns="4623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71"/>
            <a:ext cx="3011699" cy="463407"/>
          </a:xfrm>
          <a:prstGeom prst="rect">
            <a:avLst/>
          </a:prstGeom>
        </p:spPr>
        <p:txBody>
          <a:bodyPr vert="horz" lIns="92473" tIns="46236" rIns="92473" bIns="46236" rtlCol="0" anchor="b"/>
          <a:lstStyle>
            <a:lvl1pPr algn="l">
              <a:defRPr sz="1200"/>
            </a:lvl1pPr>
          </a:lstStyle>
          <a:p>
            <a:endParaRPr lang="en-US"/>
          </a:p>
        </p:txBody>
      </p:sp>
      <p:sp>
        <p:nvSpPr>
          <p:cNvPr id="7" name="Slide Number Placeholder 6"/>
          <p:cNvSpPr>
            <a:spLocks noGrp="1"/>
          </p:cNvSpPr>
          <p:nvPr>
            <p:ph type="sldNum" sz="quarter" idx="5"/>
          </p:nvPr>
        </p:nvSpPr>
        <p:spPr>
          <a:xfrm>
            <a:off x="3936770" y="8772671"/>
            <a:ext cx="3011699" cy="463407"/>
          </a:xfrm>
          <a:prstGeom prst="rect">
            <a:avLst/>
          </a:prstGeom>
        </p:spPr>
        <p:txBody>
          <a:bodyPr vert="horz" lIns="92473" tIns="46236" rIns="92473" bIns="46236" rtlCol="0" anchor="b"/>
          <a:lstStyle>
            <a:lvl1pPr algn="r">
              <a:defRPr sz="1200"/>
            </a:lvl1pPr>
          </a:lstStyle>
          <a:p>
            <a:fld id="{1740D6A1-DC50-4177-8A70-D91881440AE1}" type="slidenum">
              <a:rPr lang="en-US" smtClean="0"/>
              <a:pPr/>
              <a:t>‹#›</a:t>
            </a:fld>
            <a:endParaRPr lang="en-US"/>
          </a:p>
        </p:txBody>
      </p:sp>
    </p:spTree>
    <p:extLst>
      <p:ext uri="{BB962C8B-B14F-4D97-AF65-F5344CB8AC3E}">
        <p14:creationId xmlns:p14="http://schemas.microsoft.com/office/powerpoint/2010/main" val="4269710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______________________________________________________</a:t>
            </a:r>
          </a:p>
        </p:txBody>
      </p:sp>
      <p:sp>
        <p:nvSpPr>
          <p:cNvPr id="4" name="Slide Number Placeholder 3"/>
          <p:cNvSpPr>
            <a:spLocks noGrp="1"/>
          </p:cNvSpPr>
          <p:nvPr>
            <p:ph type="sldNum" sz="quarter" idx="10"/>
          </p:nvPr>
        </p:nvSpPr>
        <p:spPr/>
        <p:txBody>
          <a:bodyPr/>
          <a:lstStyle/>
          <a:p>
            <a:fld id="{1740D6A1-DC50-4177-8A70-D91881440AE1}" type="slidenum">
              <a:rPr lang="en-US" smtClean="0"/>
              <a:pPr/>
              <a:t>1</a:t>
            </a:fld>
            <a:endParaRPr lang="en-US"/>
          </a:p>
        </p:txBody>
      </p:sp>
    </p:spTree>
    <p:extLst>
      <p:ext uri="{BB962C8B-B14F-4D97-AF65-F5344CB8AC3E}">
        <p14:creationId xmlns:p14="http://schemas.microsoft.com/office/powerpoint/2010/main" val="123128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law has not generated sufficient funds to keep the Trust fund solvent. This has lead to higher taxes for the private sector.</a:t>
            </a:r>
          </a:p>
        </p:txBody>
      </p:sp>
      <p:sp>
        <p:nvSpPr>
          <p:cNvPr id="4" name="Slide Number Placeholder 3"/>
          <p:cNvSpPr>
            <a:spLocks noGrp="1"/>
          </p:cNvSpPr>
          <p:nvPr>
            <p:ph type="sldNum" sz="quarter" idx="10"/>
          </p:nvPr>
        </p:nvSpPr>
        <p:spPr/>
        <p:txBody>
          <a:bodyPr/>
          <a:lstStyle/>
          <a:p>
            <a:fld id="{1740D6A1-DC50-4177-8A70-D91881440AE1}" type="slidenum">
              <a:rPr lang="en-US" smtClean="0"/>
              <a:pPr/>
              <a:t>2</a:t>
            </a:fld>
            <a:endParaRPr lang="en-US"/>
          </a:p>
        </p:txBody>
      </p:sp>
    </p:spTree>
    <p:extLst>
      <p:ext uri="{BB962C8B-B14F-4D97-AF65-F5344CB8AC3E}">
        <p14:creationId xmlns:p14="http://schemas.microsoft.com/office/powerpoint/2010/main" val="1376259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a:t>
            </a:r>
            <a:r>
              <a:rPr lang="en-US" baseline="0" dirty="0"/>
              <a:t> being in compliance with Federal mandates, we will be able to utilize the FUTA waiver</a:t>
            </a:r>
          </a:p>
          <a:p>
            <a:r>
              <a:rPr lang="en-US" baseline="0" dirty="0"/>
              <a:t>_owe on the loan and do not adequately use the experience rating</a:t>
            </a:r>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3</a:t>
            </a:fld>
            <a:endParaRPr lang="en-US"/>
          </a:p>
        </p:txBody>
      </p:sp>
    </p:spTree>
    <p:extLst>
      <p:ext uri="{BB962C8B-B14F-4D97-AF65-F5344CB8AC3E}">
        <p14:creationId xmlns:p14="http://schemas.microsoft.com/office/powerpoint/2010/main" val="4056437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important goals is to have a Trust fund reserve that is able to support future Virgin Islanders.</a:t>
            </a:r>
          </a:p>
        </p:txBody>
      </p:sp>
      <p:sp>
        <p:nvSpPr>
          <p:cNvPr id="4" name="Slide Number Placeholder 3"/>
          <p:cNvSpPr>
            <a:spLocks noGrp="1"/>
          </p:cNvSpPr>
          <p:nvPr>
            <p:ph type="sldNum" sz="quarter" idx="10"/>
          </p:nvPr>
        </p:nvSpPr>
        <p:spPr/>
        <p:txBody>
          <a:bodyPr/>
          <a:lstStyle/>
          <a:p>
            <a:fld id="{1740D6A1-DC50-4177-8A70-D91881440AE1}" type="slidenum">
              <a:rPr lang="en-US" smtClean="0"/>
              <a:pPr/>
              <a:t>4</a:t>
            </a:fld>
            <a:endParaRPr lang="en-US"/>
          </a:p>
        </p:txBody>
      </p:sp>
    </p:spTree>
    <p:extLst>
      <p:ext uri="{BB962C8B-B14F-4D97-AF65-F5344CB8AC3E}">
        <p14:creationId xmlns:p14="http://schemas.microsoft.com/office/powerpoint/2010/main" val="2813715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methodology is arduous to administer for the staff. The brackets will be clearly delineated on a yearly basis from the formula we will discuss below.</a:t>
            </a:r>
            <a:r>
              <a:rPr lang="en-US" baseline="0" dirty="0"/>
              <a:t>  With the proposed method the cost will be easy to calculate. </a:t>
            </a:r>
          </a:p>
          <a:p>
            <a:endParaRPr lang="en-US" baseline="0" dirty="0"/>
          </a:p>
          <a:p>
            <a:r>
              <a:rPr lang="en-US" baseline="0" dirty="0"/>
              <a:t>Currently there are three factors that must be considered to calculate a single tax payer contribution: wages, benefit charge back and the credits vs. wages under the proposed system.</a:t>
            </a:r>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5</a:t>
            </a:fld>
            <a:endParaRPr lang="en-US"/>
          </a:p>
        </p:txBody>
      </p:sp>
    </p:spTree>
    <p:extLst>
      <p:ext uri="{BB962C8B-B14F-4D97-AF65-F5344CB8AC3E}">
        <p14:creationId xmlns:p14="http://schemas.microsoft.com/office/powerpoint/2010/main" val="4036811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6</a:t>
            </a:fld>
            <a:endParaRPr lang="en-US"/>
          </a:p>
        </p:txBody>
      </p:sp>
    </p:spTree>
    <p:extLst>
      <p:ext uri="{BB962C8B-B14F-4D97-AF65-F5344CB8AC3E}">
        <p14:creationId xmlns:p14="http://schemas.microsoft.com/office/powerpoint/2010/main" val="4082599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7</a:t>
            </a:fld>
            <a:endParaRPr lang="en-US"/>
          </a:p>
        </p:txBody>
      </p:sp>
    </p:spTree>
    <p:extLst>
      <p:ext uri="{BB962C8B-B14F-4D97-AF65-F5344CB8AC3E}">
        <p14:creationId xmlns:p14="http://schemas.microsoft.com/office/powerpoint/2010/main" val="3698618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54113"/>
            <a:ext cx="5540375" cy="3117850"/>
          </a:xfrm>
        </p:spPr>
      </p:sp>
      <p:sp>
        <p:nvSpPr>
          <p:cNvPr id="3" name="Notes Placeholder 2"/>
          <p:cNvSpPr>
            <a:spLocks noGrp="1"/>
          </p:cNvSpPr>
          <p:nvPr>
            <p:ph type="body" idx="1"/>
          </p:nvPr>
        </p:nvSpPr>
        <p:spPr/>
        <p:txBody>
          <a:bodyPr/>
          <a:lstStyle/>
          <a:p>
            <a:pPr>
              <a:buNone/>
            </a:pPr>
            <a:r>
              <a:rPr lang="en-US" dirty="0">
                <a:latin typeface="Times New Roman" panose="02020603050405020304" pitchFamily="18" charset="0"/>
                <a:cs typeface="Times New Roman" panose="02020603050405020304" pitchFamily="18" charset="0"/>
              </a:rPr>
              <a:t>The Current Reserve calculation uses the past three years of benefit and contribution history in the formulation</a:t>
            </a:r>
          </a:p>
          <a:p>
            <a:pPr>
              <a:buNone/>
            </a:pPr>
            <a:endParaRPr lang="en-US"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(the difference between contribution paid and </a:t>
            </a:r>
            <a:r>
              <a:rPr lang="en-US" i="1" dirty="0">
                <a:latin typeface="Times New Roman" panose="02020603050405020304" pitchFamily="18" charset="0"/>
                <a:cs typeface="Times New Roman" panose="02020603050405020304" pitchFamily="18" charset="0"/>
              </a:rPr>
              <a:t>benefits </a:t>
            </a:r>
            <a:r>
              <a:rPr lang="en-US" dirty="0">
                <a:latin typeface="Times New Roman" panose="02020603050405020304" pitchFamily="18" charset="0"/>
                <a:cs typeface="Times New Roman" panose="02020603050405020304" pitchFamily="18" charset="0"/>
              </a:rPr>
              <a:t>charged in and employers experience rating  account during a 12 quarter/3</a:t>
            </a:r>
            <a:r>
              <a:rPr lang="en-US" baseline="0" dirty="0">
                <a:latin typeface="Times New Roman" panose="02020603050405020304" pitchFamily="18" charset="0"/>
                <a:cs typeface="Times New Roman" panose="02020603050405020304" pitchFamily="18" charset="0"/>
              </a:rPr>
              <a:t> year</a:t>
            </a:r>
            <a:r>
              <a:rPr lang="en-US" dirty="0">
                <a:latin typeface="Times New Roman" panose="02020603050405020304" pitchFamily="18" charset="0"/>
                <a:cs typeface="Times New Roman" panose="02020603050405020304" pitchFamily="18" charset="0"/>
              </a:rPr>
              <a:t> period) (divided by total wages paid for the same period) =reserve ratio</a:t>
            </a:r>
          </a:p>
          <a:p>
            <a:pPr>
              <a:buNone/>
            </a:pPr>
            <a:endParaRPr lang="en-US" dirty="0">
              <a:latin typeface="Times New Roman" panose="02020603050405020304" pitchFamily="18" charset="0"/>
              <a:cs typeface="Times New Roman" panose="02020603050405020304" pitchFamily="18" charset="0"/>
            </a:endParaRPr>
          </a:p>
          <a:p>
            <a:pPr>
              <a:buNone/>
            </a:pPr>
            <a:endParaRPr lang="en-US"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 Formula: Current Reserve/Total Wages=Reserve ratio</a:t>
            </a:r>
          </a:p>
        </p:txBody>
      </p:sp>
      <p:sp>
        <p:nvSpPr>
          <p:cNvPr id="4" name="Slide Number Placeholder 3"/>
          <p:cNvSpPr>
            <a:spLocks noGrp="1"/>
          </p:cNvSpPr>
          <p:nvPr>
            <p:ph type="sldNum" sz="quarter" idx="10"/>
          </p:nvPr>
        </p:nvSpPr>
        <p:spPr/>
        <p:txBody>
          <a:bodyPr/>
          <a:lstStyle/>
          <a:p>
            <a:fld id="{F93199CD-3E1B-4AE6-990F-76F925F5EA9F}" type="slidenum">
              <a:rPr lang="en-US" smtClean="0">
                <a:solidFill>
                  <a:srgbClr val="000000"/>
                </a:solidFill>
                <a:latin typeface="Corbel"/>
              </a:rPr>
              <a:pPr/>
              <a:t>8</a:t>
            </a:fld>
            <a:endParaRPr lang="en-US">
              <a:solidFill>
                <a:srgbClr val="000000"/>
              </a:solidFill>
              <a:latin typeface="Corbel"/>
            </a:endParaRPr>
          </a:p>
        </p:txBody>
      </p:sp>
    </p:spTree>
    <p:extLst>
      <p:ext uri="{BB962C8B-B14F-4D97-AF65-F5344CB8AC3E}">
        <p14:creationId xmlns:p14="http://schemas.microsoft.com/office/powerpoint/2010/main" val="3927954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3838" marR="0" lvl="0" indent="-223838" algn="l" defTabSz="914400" rtl="0" eaLnBrk="1" fontAlgn="auto" latinLnBrk="0" hangingPunct="1">
              <a:lnSpc>
                <a:spcPct val="90000"/>
              </a:lnSpc>
              <a:spcBef>
                <a:spcPts val="1800"/>
              </a:spcBef>
              <a:spcAft>
                <a:spcPts val="0"/>
              </a:spcAft>
              <a:buClr>
                <a:srgbClr val="56C5FF"/>
              </a:buClr>
              <a:buSzPct val="100000"/>
              <a:buFont typeface="Arial" pitchFamily="34" charset="0"/>
              <a:buChar char="•"/>
              <a:tabLst/>
              <a:defRPr/>
            </a:pPr>
            <a:r>
              <a:rPr kumimoji="0" lang="en-029" sz="2200" b="1" i="0" u="none" strike="noStrike" kern="1200" cap="none" spc="0" normalizeH="0" baseline="0" noProof="0" dirty="0">
                <a:ln>
                  <a:noFill/>
                </a:ln>
                <a:solidFill>
                  <a:prstClr val="white"/>
                </a:solidFill>
                <a:effectLst/>
                <a:uLnTx/>
                <a:uFillTx/>
                <a:latin typeface="Corbel"/>
              </a:rPr>
              <a:t>Payroll Variation is a system whereby employers are taxed at lower contribution rates when their payroll is increased and higher tax contribution rates when its decreased, and includes a feature to reward those employers who do not frequently utilize the UI system.</a:t>
            </a:r>
          </a:p>
          <a:p>
            <a:pPr marL="223838" marR="0" lvl="0" indent="-223838" algn="l" defTabSz="914400" rtl="0" eaLnBrk="1" fontAlgn="auto" latinLnBrk="0" hangingPunct="1">
              <a:lnSpc>
                <a:spcPct val="90000"/>
              </a:lnSpc>
              <a:spcBef>
                <a:spcPts val="1800"/>
              </a:spcBef>
              <a:spcAft>
                <a:spcPts val="0"/>
              </a:spcAft>
              <a:buClr>
                <a:srgbClr val="56C5FF"/>
              </a:buClr>
              <a:buSzPct val="100000"/>
              <a:buFont typeface="Arial" pitchFamily="34" charset="0"/>
              <a:buChar char="•"/>
              <a:tabLst/>
              <a:defRPr/>
            </a:pPr>
            <a:r>
              <a:rPr kumimoji="0" lang="en-029" sz="2200" b="1" i="0" u="none" strike="noStrike" kern="1200" cap="none" spc="0" normalizeH="0" baseline="0" noProof="0" dirty="0">
                <a:ln>
                  <a:noFill/>
                </a:ln>
                <a:solidFill>
                  <a:prstClr val="white"/>
                </a:solidFill>
                <a:effectLst/>
                <a:uLnTx/>
                <a:uFillTx/>
                <a:latin typeface="Corbel"/>
              </a:rPr>
              <a:t>Index</a:t>
            </a:r>
            <a:r>
              <a:rPr kumimoji="0" lang="en-029" sz="2200" b="0" i="0" u="none" strike="noStrike" kern="1200" cap="none" spc="0" normalizeH="0" baseline="0" noProof="0" dirty="0">
                <a:ln>
                  <a:noFill/>
                </a:ln>
                <a:solidFill>
                  <a:prstClr val="white"/>
                </a:solidFill>
                <a:effectLst/>
                <a:uLnTx/>
                <a:uFillTx/>
                <a:latin typeface="Corbel"/>
              </a:rPr>
              <a:t>:</a:t>
            </a:r>
          </a:p>
          <a:p>
            <a:pPr marL="463550" marR="0" lvl="1" indent="-231775" algn="l" defTabSz="914400" rtl="0" eaLnBrk="1" fontAlgn="auto" latinLnBrk="0" hangingPunct="1">
              <a:lnSpc>
                <a:spcPct val="90000"/>
              </a:lnSpc>
              <a:spcBef>
                <a:spcPts val="1200"/>
              </a:spcBef>
              <a:spcAft>
                <a:spcPts val="0"/>
              </a:spcAft>
              <a:buClr>
                <a:srgbClr val="56C5FF"/>
              </a:buClr>
              <a:buSzPct val="100000"/>
              <a:buFont typeface="Arial" pitchFamily="34" charset="0"/>
              <a:buChar char="•"/>
              <a:tabLst/>
              <a:defRPr/>
            </a:pPr>
            <a:r>
              <a:rPr kumimoji="0" lang="en-029" sz="1900" b="0" i="0" u="none" strike="noStrike" kern="1200" cap="none" spc="0" normalizeH="0" baseline="0" noProof="0" dirty="0">
                <a:ln>
                  <a:noFill/>
                </a:ln>
                <a:solidFill>
                  <a:prstClr val="white"/>
                </a:solidFill>
                <a:effectLst/>
                <a:uLnTx/>
                <a:uFillTx/>
                <a:latin typeface="Corbel"/>
              </a:rPr>
              <a:t>is based on calculating a payroll change percentage for each quarter over a three-year period and averaging those quarterly changes over the whole time period.  For seasonal employment payroll fluctuations a greater weight will be assigned to payroll decreases -- payroll reductions will be given twice the weight of payroll increases to ensure that the utilization of the Unemployment system, compared to employers whose payroll stays constant, is reflected in the calculation</a:t>
            </a:r>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10</a:t>
            </a:fld>
            <a:endParaRPr lang="en-US"/>
          </a:p>
        </p:txBody>
      </p:sp>
    </p:spTree>
    <p:extLst>
      <p:ext uri="{BB962C8B-B14F-4D97-AF65-F5344CB8AC3E}">
        <p14:creationId xmlns:p14="http://schemas.microsoft.com/office/powerpoint/2010/main" val="1217784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11</a:t>
            </a:fld>
            <a:endParaRPr lang="en-US"/>
          </a:p>
        </p:txBody>
      </p:sp>
    </p:spTree>
    <p:extLst>
      <p:ext uri="{BB962C8B-B14F-4D97-AF65-F5344CB8AC3E}">
        <p14:creationId xmlns:p14="http://schemas.microsoft.com/office/powerpoint/2010/main" val="3034166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BCR</a:t>
            </a:r>
            <a:r>
              <a:rPr lang="en-US" baseline="0" dirty="0"/>
              <a:t>  is the Base Credit Reduction that can add and additional penalty to that the tax can be upwards of 9%.</a:t>
            </a:r>
          </a:p>
          <a:p>
            <a:r>
              <a:rPr lang="en-US" baseline="0" dirty="0"/>
              <a:t>5.</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solidFill>
                  <a:srgbClr val="000000"/>
                </a:solidFill>
                <a:latin typeface="Corbel"/>
              </a:rPr>
              <a:pPr/>
              <a:t>12</a:t>
            </a:fld>
            <a:endParaRPr lang="en-US">
              <a:solidFill>
                <a:srgbClr val="000000"/>
              </a:solidFill>
              <a:latin typeface="Corbel"/>
            </a:endParaRPr>
          </a:p>
        </p:txBody>
      </p:sp>
    </p:spTree>
    <p:extLst>
      <p:ext uri="{BB962C8B-B14F-4D97-AF65-F5344CB8AC3E}">
        <p14:creationId xmlns:p14="http://schemas.microsoft.com/office/powerpoint/2010/main" val="3029362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13</a:t>
            </a:fld>
            <a:endParaRPr lang="en-US"/>
          </a:p>
        </p:txBody>
      </p:sp>
    </p:spTree>
    <p:extLst>
      <p:ext uri="{BB962C8B-B14F-4D97-AF65-F5344CB8AC3E}">
        <p14:creationId xmlns:p14="http://schemas.microsoft.com/office/powerpoint/2010/main" val="946374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14</a:t>
            </a:fld>
            <a:endParaRPr lang="en-US"/>
          </a:p>
        </p:txBody>
      </p:sp>
    </p:spTree>
    <p:extLst>
      <p:ext uri="{BB962C8B-B14F-4D97-AF65-F5344CB8AC3E}">
        <p14:creationId xmlns:p14="http://schemas.microsoft.com/office/powerpoint/2010/main" val="2685388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15</a:t>
            </a:fld>
            <a:endParaRPr lang="en-US"/>
          </a:p>
        </p:txBody>
      </p:sp>
    </p:spTree>
    <p:extLst>
      <p:ext uri="{BB962C8B-B14F-4D97-AF65-F5344CB8AC3E}">
        <p14:creationId xmlns:p14="http://schemas.microsoft.com/office/powerpoint/2010/main" val="671229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16</a:t>
            </a:fld>
            <a:endParaRPr lang="en-US"/>
          </a:p>
        </p:txBody>
      </p:sp>
    </p:spTree>
    <p:extLst>
      <p:ext uri="{BB962C8B-B14F-4D97-AF65-F5344CB8AC3E}">
        <p14:creationId xmlns:p14="http://schemas.microsoft.com/office/powerpoint/2010/main" val="2799941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17</a:t>
            </a:fld>
            <a:endParaRPr lang="en-US"/>
          </a:p>
        </p:txBody>
      </p:sp>
    </p:spTree>
    <p:extLst>
      <p:ext uri="{BB962C8B-B14F-4D97-AF65-F5344CB8AC3E}">
        <p14:creationId xmlns:p14="http://schemas.microsoft.com/office/powerpoint/2010/main" val="3054678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18</a:t>
            </a:fld>
            <a:endParaRPr lang="en-US"/>
          </a:p>
        </p:txBody>
      </p:sp>
    </p:spTree>
    <p:extLst>
      <p:ext uri="{BB962C8B-B14F-4D97-AF65-F5344CB8AC3E}">
        <p14:creationId xmlns:p14="http://schemas.microsoft.com/office/powerpoint/2010/main" val="2058223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19</a:t>
            </a:fld>
            <a:endParaRPr lang="en-US"/>
          </a:p>
        </p:txBody>
      </p:sp>
    </p:spTree>
    <p:extLst>
      <p:ext uri="{BB962C8B-B14F-4D97-AF65-F5344CB8AC3E}">
        <p14:creationId xmlns:p14="http://schemas.microsoft.com/office/powerpoint/2010/main" val="2891015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20</a:t>
            </a:fld>
            <a:endParaRPr lang="en-US"/>
          </a:p>
        </p:txBody>
      </p:sp>
    </p:spTree>
    <p:extLst>
      <p:ext uri="{BB962C8B-B14F-4D97-AF65-F5344CB8AC3E}">
        <p14:creationId xmlns:p14="http://schemas.microsoft.com/office/powerpoint/2010/main" val="2102957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21</a:t>
            </a:fld>
            <a:endParaRPr lang="en-US"/>
          </a:p>
        </p:txBody>
      </p:sp>
    </p:spTree>
    <p:extLst>
      <p:ext uri="{BB962C8B-B14F-4D97-AF65-F5344CB8AC3E}">
        <p14:creationId xmlns:p14="http://schemas.microsoft.com/office/powerpoint/2010/main" val="3500288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fa</a:t>
            </a:r>
            <a:r>
              <a:rPr lang="en-US" baseline="0" dirty="0"/>
              <a:t>ctors   vs. 1</a:t>
            </a:r>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22</a:t>
            </a:fld>
            <a:endParaRPr lang="en-US"/>
          </a:p>
        </p:txBody>
      </p:sp>
    </p:spTree>
    <p:extLst>
      <p:ext uri="{BB962C8B-B14F-4D97-AF65-F5344CB8AC3E}">
        <p14:creationId xmlns:p14="http://schemas.microsoft.com/office/powerpoint/2010/main" val="39301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get the law 3.0 vs. 5.9 without any FUTA credit</a:t>
            </a:r>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23</a:t>
            </a:fld>
            <a:endParaRPr lang="en-US"/>
          </a:p>
        </p:txBody>
      </p:sp>
    </p:spTree>
    <p:extLst>
      <p:ext uri="{BB962C8B-B14F-4D97-AF65-F5344CB8AC3E}">
        <p14:creationId xmlns:p14="http://schemas.microsoft.com/office/powerpoint/2010/main" val="4178790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40D6A1-DC50-4177-8A70-D91881440AE1}" type="slidenum">
              <a:rPr lang="en-US" smtClean="0"/>
              <a:pPr/>
              <a:t>25</a:t>
            </a:fld>
            <a:endParaRPr lang="en-US"/>
          </a:p>
        </p:txBody>
      </p:sp>
    </p:spTree>
    <p:extLst>
      <p:ext uri="{BB962C8B-B14F-4D97-AF65-F5344CB8AC3E}">
        <p14:creationId xmlns:p14="http://schemas.microsoft.com/office/powerpoint/2010/main" val="1356227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40D6A1-DC50-4177-8A70-D91881440AE1}" type="slidenum">
              <a:rPr lang="en-US" smtClean="0"/>
              <a:pPr/>
              <a:t>26</a:t>
            </a:fld>
            <a:endParaRPr lang="en-US"/>
          </a:p>
        </p:txBody>
      </p:sp>
    </p:spTree>
    <p:extLst>
      <p:ext uri="{BB962C8B-B14F-4D97-AF65-F5344CB8AC3E}">
        <p14:creationId xmlns:p14="http://schemas.microsoft.com/office/powerpoint/2010/main" val="831362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2A91E5F-F752-4B73-B9EE-D7C6C2226E0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0984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215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C40BA801-D45C-46B3-9800-46B40DA321B1}" type="slidenum">
              <a:rPr lang="en-US" smtClean="0">
                <a:solidFill>
                  <a:prstClr val="white">
                    <a:tint val="75000"/>
                  </a:prstClr>
                </a:solidFill>
              </a:rPr>
              <a:pPr/>
              <a:t>‹#›</a:t>
            </a:fld>
            <a:r>
              <a:rPr lang="en-US" dirty="0">
                <a:solidFill>
                  <a:prstClr val="white">
                    <a:tint val="75000"/>
                  </a:prstClr>
                </a:solidFill>
              </a:rPr>
              <a:t>4</a:t>
            </a: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33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1362086" y="6484815"/>
            <a:ext cx="542697" cy="279400"/>
          </a:xfrm>
        </p:spPr>
        <p:txBody>
          <a:bodyPr/>
          <a:lstStyle/>
          <a:p>
            <a:fld id="{4C2F8F2D-937A-46F9-865A-ED746E7D364E}" type="slidenum">
              <a:rPr lang="en-US" smtClean="0">
                <a:solidFill>
                  <a:prstClr val="white">
                    <a:tint val="75000"/>
                  </a:prstClr>
                </a:solidFill>
              </a:rPr>
              <a:pPr/>
              <a:t>‹#›</a:t>
            </a:fld>
            <a:fld id="{2A013F82-EE5E-44EE-A61D-E31C6657F26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1302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059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282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5317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687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0485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9482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4198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3004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59676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2956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3420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653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183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US">
              <a:solidFill>
                <a:prstClr val="white">
                  <a:tint val="75000"/>
                </a:prstClr>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A013F82-EE5E-44EE-A61D-E31C6657F26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6473721"/>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Lst>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oui.doleta.gov/unemploy/budget.asp"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vido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sz="3600" dirty="0"/>
              <a:t>Virgin Islands Department of Labor</a:t>
            </a:r>
          </a:p>
        </p:txBody>
      </p:sp>
      <p:sp>
        <p:nvSpPr>
          <p:cNvPr id="4" name="Subtitle 3"/>
          <p:cNvSpPr>
            <a:spLocks noGrp="1"/>
          </p:cNvSpPr>
          <p:nvPr>
            <p:ph type="subTitle" idx="1"/>
          </p:nvPr>
        </p:nvSpPr>
        <p:spPr>
          <a:xfrm>
            <a:off x="2692398" y="3728661"/>
            <a:ext cx="6815669" cy="1320802"/>
          </a:xfrm>
        </p:spPr>
        <p:txBody>
          <a:bodyPr>
            <a:normAutofit/>
          </a:bodyPr>
          <a:lstStyle/>
          <a:p>
            <a:r>
              <a:rPr lang="it-IT" sz="1200" dirty="0"/>
              <a:t>Proposed Change in VI Unemployment Insurance Experience Rating System</a:t>
            </a:r>
          </a:p>
          <a:p>
            <a:r>
              <a:rPr lang="en-US" sz="1200" dirty="0"/>
              <a:t>Presented by VIDOL Office of the Commissioner</a:t>
            </a:r>
          </a:p>
          <a:p>
            <a:r>
              <a:rPr lang="en-US" sz="1200"/>
              <a:t>Copyright 2019</a:t>
            </a:r>
            <a:endParaRPr lang="en-US" sz="1200" dirty="0"/>
          </a:p>
          <a:p>
            <a:endParaRPr lang="it-IT" sz="1200" dirty="0"/>
          </a:p>
        </p:txBody>
      </p:sp>
      <p:pic>
        <p:nvPicPr>
          <p:cNvPr id="5" name="Picture 4"/>
          <p:cNvPicPr>
            <a:picLocks noChangeAspect="1"/>
          </p:cNvPicPr>
          <p:nvPr/>
        </p:nvPicPr>
        <p:blipFill>
          <a:blip r:embed="rId3"/>
          <a:stretch>
            <a:fillRect/>
          </a:stretch>
        </p:blipFill>
        <p:spPr>
          <a:xfrm>
            <a:off x="10481891" y="5912753"/>
            <a:ext cx="1467703" cy="678386"/>
          </a:xfrm>
          <a:prstGeom prst="rect">
            <a:avLst/>
          </a:prstGeom>
        </p:spPr>
      </p:pic>
    </p:spTree>
    <p:extLst>
      <p:ext uri="{BB962C8B-B14F-4D97-AF65-F5344CB8AC3E}">
        <p14:creationId xmlns:p14="http://schemas.microsoft.com/office/powerpoint/2010/main" val="89338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8866" y="1281903"/>
            <a:ext cx="9146383" cy="651800"/>
          </a:xfrm>
        </p:spPr>
        <p:txBody>
          <a:bodyPr>
            <a:normAutofit fontScale="90000"/>
          </a:bodyPr>
          <a:lstStyle/>
          <a:p>
            <a:r>
              <a:rPr lang="en-US" dirty="0">
                <a:cs typeface="Times New Roman" panose="02020603050405020304" pitchFamily="18" charset="0"/>
              </a:rPr>
              <a:t>Why the need for the proposed legislation?</a:t>
            </a:r>
            <a:endParaRPr lang="en-US" dirty="0"/>
          </a:p>
        </p:txBody>
      </p:sp>
      <p:sp>
        <p:nvSpPr>
          <p:cNvPr id="3" name="Content Placeholder 2"/>
          <p:cNvSpPr>
            <a:spLocks noGrp="1"/>
          </p:cNvSpPr>
          <p:nvPr>
            <p:ph idx="1"/>
          </p:nvPr>
        </p:nvSpPr>
        <p:spPr>
          <a:xfrm>
            <a:off x="951345" y="2755103"/>
            <a:ext cx="10123055" cy="3213897"/>
          </a:xfrm>
        </p:spPr>
        <p:txBody>
          <a:bodyPr>
            <a:normAutofit fontScale="92500" lnSpcReduction="10000"/>
          </a:bodyPr>
          <a:lstStyle/>
          <a:p>
            <a:r>
              <a:rPr lang="en-US" sz="4200" dirty="0">
                <a:cs typeface=""/>
              </a:rPr>
              <a:t>Three main objectives we seek with the proposed legislation are:</a:t>
            </a:r>
          </a:p>
          <a:p>
            <a:pPr lvl="1"/>
            <a:r>
              <a:rPr lang="en-US" sz="3800" dirty="0">
                <a:cs typeface=""/>
              </a:rPr>
              <a:t>Federal Compliance </a:t>
            </a:r>
          </a:p>
          <a:p>
            <a:pPr lvl="1"/>
            <a:r>
              <a:rPr lang="en-US" sz="3800" dirty="0">
                <a:cs typeface=""/>
              </a:rPr>
              <a:t>Trust Fund Reserve </a:t>
            </a:r>
          </a:p>
          <a:p>
            <a:pPr lvl="1"/>
            <a:r>
              <a:rPr lang="en-US" sz="3200" dirty="0">
                <a:cs typeface=""/>
              </a:rPr>
              <a:t>Simplification</a:t>
            </a:r>
          </a:p>
          <a:p>
            <a:pPr lvl="1"/>
            <a:endParaRPr lang="en-US" sz="3200" i="1" dirty="0">
              <a:latin typeface=""/>
              <a:cs typeface=""/>
            </a:endParaRPr>
          </a:p>
          <a:p>
            <a:pPr lvl="1"/>
            <a:endParaRPr lang="en-US" sz="3200" i="1" dirty="0">
              <a:latin typeface=""/>
              <a:cs typeface=""/>
            </a:endParaRPr>
          </a:p>
        </p:txBody>
      </p:sp>
      <p:pic>
        <p:nvPicPr>
          <p:cNvPr id="6" name="Picture 5"/>
          <p:cNvPicPr>
            <a:picLocks noChangeAspect="1"/>
          </p:cNvPicPr>
          <p:nvPr/>
        </p:nvPicPr>
        <p:blipFill>
          <a:blip r:embed="rId3"/>
          <a:stretch>
            <a:fillRect/>
          </a:stretch>
        </p:blipFill>
        <p:spPr>
          <a:xfrm>
            <a:off x="9317098" y="5515633"/>
            <a:ext cx="1467703" cy="678386"/>
          </a:xfrm>
          <a:prstGeom prst="rect">
            <a:avLst/>
          </a:prstGeom>
        </p:spPr>
      </p:pic>
      <p:sp>
        <p:nvSpPr>
          <p:cNvPr id="4" name="TextBox 3"/>
          <p:cNvSpPr txBox="1"/>
          <p:nvPr/>
        </p:nvSpPr>
        <p:spPr>
          <a:xfrm>
            <a:off x="11015082" y="5626187"/>
            <a:ext cx="408236" cy="342813"/>
          </a:xfrm>
          <a:prstGeom prst="rect">
            <a:avLst/>
          </a:prstGeom>
          <a:noFill/>
        </p:spPr>
        <p:txBody>
          <a:bodyPr wrap="squar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2" y="982132"/>
            <a:ext cx="9601196" cy="1303867"/>
          </a:xfrm>
        </p:spPr>
        <p:txBody>
          <a:bodyPr>
            <a:normAutofit/>
          </a:bodyPr>
          <a:lstStyle/>
          <a:p>
            <a:r>
              <a:rPr lang="en-US" sz="6000" dirty="0"/>
              <a:t>Federal Compliance</a:t>
            </a:r>
          </a:p>
        </p:txBody>
      </p:sp>
      <p:sp>
        <p:nvSpPr>
          <p:cNvPr id="3" name="Content Placeholder 2"/>
          <p:cNvSpPr>
            <a:spLocks noGrp="1"/>
          </p:cNvSpPr>
          <p:nvPr>
            <p:ph idx="1"/>
          </p:nvPr>
        </p:nvSpPr>
        <p:spPr/>
        <p:txBody>
          <a:bodyPr/>
          <a:lstStyle/>
          <a:p>
            <a:pPr lvl="1">
              <a:buNone/>
            </a:pPr>
            <a:endParaRPr lang="en-US" sz="3200" dirty="0">
              <a:latin typeface=""/>
              <a:cs typeface=""/>
            </a:endParaRPr>
          </a:p>
          <a:p>
            <a:pPr lvl="1"/>
            <a:r>
              <a:rPr lang="en-US" sz="4000" dirty="0">
                <a:cs typeface=""/>
              </a:rPr>
              <a:t>With this change VIDOL will be in conformity and compliance with Federal Law.</a:t>
            </a:r>
          </a:p>
          <a:p>
            <a:pPr marL="457200" lvl="1" indent="0">
              <a:buNone/>
            </a:pPr>
            <a:endParaRPr lang="en-US" sz="4000" dirty="0"/>
          </a:p>
        </p:txBody>
      </p:sp>
      <p:pic>
        <p:nvPicPr>
          <p:cNvPr id="6" name="Picture 5"/>
          <p:cNvPicPr>
            <a:picLocks noChangeAspect="1"/>
          </p:cNvPicPr>
          <p:nvPr/>
        </p:nvPicPr>
        <p:blipFill>
          <a:blip r:embed="rId3"/>
          <a:stretch>
            <a:fillRect/>
          </a:stretch>
        </p:blipFill>
        <p:spPr>
          <a:xfrm>
            <a:off x="9927745" y="5401670"/>
            <a:ext cx="1467703" cy="678386"/>
          </a:xfrm>
          <a:prstGeom prst="rect">
            <a:avLst/>
          </a:prstGeom>
        </p:spPr>
      </p:pic>
    </p:spTree>
    <p:extLst>
      <p:ext uri="{BB962C8B-B14F-4D97-AF65-F5344CB8AC3E}">
        <p14:creationId xmlns:p14="http://schemas.microsoft.com/office/powerpoint/2010/main" val="119803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2" y="982132"/>
            <a:ext cx="9601196" cy="1303867"/>
          </a:xfrm>
        </p:spPr>
        <p:txBody>
          <a:bodyPr/>
          <a:lstStyle/>
          <a:p>
            <a:r>
              <a:rPr lang="en-US" dirty="0"/>
              <a:t>Trust Fund Reserve</a:t>
            </a:r>
          </a:p>
        </p:txBody>
      </p:sp>
      <p:sp>
        <p:nvSpPr>
          <p:cNvPr id="3" name="Content Placeholder 2"/>
          <p:cNvSpPr>
            <a:spLocks noGrp="1"/>
          </p:cNvSpPr>
          <p:nvPr>
            <p:ph idx="1"/>
          </p:nvPr>
        </p:nvSpPr>
        <p:spPr/>
        <p:txBody>
          <a:bodyPr/>
          <a:lstStyle/>
          <a:p>
            <a:pPr lvl="1"/>
            <a:r>
              <a:rPr lang="en-US" sz="3200" dirty="0">
                <a:latin typeface="+mj-lt"/>
                <a:cs typeface=""/>
              </a:rPr>
              <a:t>Provide an adequate level of trust fund reserve for the long term.</a:t>
            </a:r>
          </a:p>
          <a:p>
            <a:pPr lvl="1"/>
            <a:endParaRPr lang="en-US" dirty="0">
              <a:latin typeface="+mj-lt"/>
            </a:endParaRPr>
          </a:p>
        </p:txBody>
      </p:sp>
      <p:pic>
        <p:nvPicPr>
          <p:cNvPr id="6" name="Picture 5"/>
          <p:cNvPicPr>
            <a:picLocks noChangeAspect="1"/>
          </p:cNvPicPr>
          <p:nvPr/>
        </p:nvPicPr>
        <p:blipFill>
          <a:blip r:embed="rId3"/>
          <a:stretch>
            <a:fillRect/>
          </a:stretch>
        </p:blipFill>
        <p:spPr>
          <a:xfrm>
            <a:off x="9925728" y="5455714"/>
            <a:ext cx="1467703" cy="678386"/>
          </a:xfrm>
          <a:prstGeom prst="rect">
            <a:avLst/>
          </a:prstGeom>
        </p:spPr>
      </p:pic>
    </p:spTree>
    <p:extLst>
      <p:ext uri="{BB962C8B-B14F-4D97-AF65-F5344CB8AC3E}">
        <p14:creationId xmlns:p14="http://schemas.microsoft.com/office/powerpoint/2010/main" val="62874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2" y="982132"/>
            <a:ext cx="9601196" cy="1303867"/>
          </a:xfrm>
        </p:spPr>
        <p:txBody>
          <a:bodyPr/>
          <a:lstStyle/>
          <a:p>
            <a:r>
              <a:rPr lang="en-US" dirty="0"/>
              <a:t>Simplification</a:t>
            </a:r>
          </a:p>
        </p:txBody>
      </p:sp>
      <p:sp>
        <p:nvSpPr>
          <p:cNvPr id="3" name="Content Placeholder 2"/>
          <p:cNvSpPr>
            <a:spLocks noGrp="1"/>
          </p:cNvSpPr>
          <p:nvPr>
            <p:ph idx="1"/>
          </p:nvPr>
        </p:nvSpPr>
        <p:spPr/>
        <p:txBody>
          <a:bodyPr>
            <a:normAutofit/>
          </a:bodyPr>
          <a:lstStyle/>
          <a:p>
            <a:pPr lvl="1">
              <a:buNone/>
            </a:pPr>
            <a:endParaRPr lang="en-US" sz="3200" dirty="0">
              <a:latin typeface=""/>
              <a:cs typeface=""/>
            </a:endParaRPr>
          </a:p>
          <a:p>
            <a:pPr lvl="1"/>
            <a:r>
              <a:rPr lang="en-US" sz="4000" dirty="0">
                <a:cs typeface=""/>
              </a:rPr>
              <a:t>VIDOL will have a simplified methodology to administer</a:t>
            </a:r>
            <a:r>
              <a:rPr lang="en-US" sz="4000" dirty="0">
                <a:cs typeface="Times New Roman" panose="02020603050405020304" pitchFamily="18" charset="0"/>
              </a:rPr>
              <a:t>. </a:t>
            </a:r>
          </a:p>
          <a:p>
            <a:pPr lvl="2"/>
            <a:r>
              <a:rPr lang="en-US" sz="3800" dirty="0">
                <a:cs typeface="Times New Roman" panose="02020603050405020304" pitchFamily="18" charset="0"/>
              </a:rPr>
              <a:t>Lower costs and greater efficiency</a:t>
            </a:r>
            <a:r>
              <a:rPr lang="en-US" sz="3000" dirty="0">
                <a:latin typeface="Times New Roman" panose="02020603050405020304" pitchFamily="18" charset="0"/>
                <a:cs typeface="Times New Roman" panose="02020603050405020304" pitchFamily="18" charset="0"/>
              </a:rPr>
              <a:t>.</a:t>
            </a:r>
            <a:endParaRPr lang="en-US" sz="3000" dirty="0"/>
          </a:p>
          <a:p>
            <a:endParaRPr lang="en-US" i="1" dirty="0"/>
          </a:p>
        </p:txBody>
      </p:sp>
      <p:pic>
        <p:nvPicPr>
          <p:cNvPr id="6" name="Picture 5"/>
          <p:cNvPicPr>
            <a:picLocks noChangeAspect="1"/>
          </p:cNvPicPr>
          <p:nvPr/>
        </p:nvPicPr>
        <p:blipFill>
          <a:blip r:embed="rId3"/>
          <a:stretch>
            <a:fillRect/>
          </a:stretch>
        </p:blipFill>
        <p:spPr>
          <a:xfrm>
            <a:off x="9925728" y="5455714"/>
            <a:ext cx="1467703" cy="6783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907628"/>
          </a:xfrm>
        </p:spPr>
        <p:txBody>
          <a:bodyPr>
            <a:noAutofit/>
          </a:bodyPr>
          <a:lstStyle/>
          <a:p>
            <a:r>
              <a:rPr lang="en-US" sz="6000" dirty="0">
                <a:cs typeface="Times New Roman" panose="02020603050405020304" pitchFamily="18" charset="0"/>
              </a:rPr>
              <a:t>How did we get here?</a:t>
            </a:r>
            <a:endParaRPr lang="en-US" sz="6000" dirty="0"/>
          </a:p>
        </p:txBody>
      </p:sp>
      <p:sp>
        <p:nvSpPr>
          <p:cNvPr id="3" name="Content Placeholder 2"/>
          <p:cNvSpPr>
            <a:spLocks noGrp="1"/>
          </p:cNvSpPr>
          <p:nvPr>
            <p:ph sz="half" idx="1"/>
          </p:nvPr>
        </p:nvSpPr>
        <p:spPr/>
        <p:txBody>
          <a:bodyPr>
            <a:normAutofit fontScale="77500" lnSpcReduction="20000"/>
          </a:bodyPr>
          <a:lstStyle/>
          <a:p>
            <a:r>
              <a:rPr lang="en-US" b="1" dirty="0">
                <a:cs typeface="Times New Roman" panose="02020603050405020304" pitchFamily="18" charset="0"/>
              </a:rPr>
              <a:t>2001- </a:t>
            </a:r>
            <a:r>
              <a:rPr lang="en-US" dirty="0">
                <a:cs typeface="Times New Roman" panose="02020603050405020304" pitchFamily="18" charset="0"/>
              </a:rPr>
              <a:t>Trust fund balance was solvent.</a:t>
            </a:r>
          </a:p>
          <a:p>
            <a:r>
              <a:rPr lang="en-US" b="1" dirty="0">
                <a:cs typeface="Times New Roman" panose="02020603050405020304" pitchFamily="18" charset="0"/>
              </a:rPr>
              <a:t>2001</a:t>
            </a:r>
            <a:r>
              <a:rPr lang="en-US" dirty="0">
                <a:cs typeface="Times New Roman" panose="02020603050405020304" pitchFamily="18" charset="0"/>
              </a:rPr>
              <a:t> -Tax cut enacted by Virgin Islands legislature reduced revenue into the Trust Fund. Reducing the ability to pay future benefits.</a:t>
            </a:r>
          </a:p>
          <a:p>
            <a:r>
              <a:rPr lang="en-US" b="1" dirty="0">
                <a:cs typeface="Times New Roman" panose="02020603050405020304" pitchFamily="18" charset="0"/>
              </a:rPr>
              <a:t>2002-2008</a:t>
            </a:r>
            <a:r>
              <a:rPr lang="en-US" dirty="0">
                <a:cs typeface="Times New Roman" panose="02020603050405020304" pitchFamily="18" charset="0"/>
              </a:rPr>
              <a:t>: The funds were adequate to cover claims, however there were consistent benefit charges and the reserves diminished.</a:t>
            </a:r>
          </a:p>
          <a:p>
            <a:endParaRPr lang="en-US" dirty="0">
              <a:cs typeface="Times New Roman" panose="02020603050405020304" pitchFamily="18" charset="0"/>
            </a:endParaRPr>
          </a:p>
          <a:p>
            <a:endParaRPr lang="en-US" dirty="0">
              <a:cs typeface="Times New Roman" panose="02020603050405020304" pitchFamily="18" charset="0"/>
            </a:endParaRPr>
          </a:p>
          <a:p>
            <a:endParaRPr lang="en-US" dirty="0"/>
          </a:p>
        </p:txBody>
      </p:sp>
      <p:sp>
        <p:nvSpPr>
          <p:cNvPr id="4" name="Content Placeholder 3"/>
          <p:cNvSpPr>
            <a:spLocks noGrp="1"/>
          </p:cNvSpPr>
          <p:nvPr>
            <p:ph sz="half" idx="2"/>
          </p:nvPr>
        </p:nvSpPr>
        <p:spPr>
          <a:xfrm>
            <a:off x="6181344" y="2560320"/>
            <a:ext cx="4718304" cy="3310128"/>
          </a:xfrm>
        </p:spPr>
        <p:txBody>
          <a:bodyPr>
            <a:normAutofit fontScale="77500" lnSpcReduction="20000"/>
          </a:bodyPr>
          <a:lstStyle/>
          <a:p>
            <a:r>
              <a:rPr lang="en-US" b="1" dirty="0"/>
              <a:t>2007-</a:t>
            </a:r>
            <a:r>
              <a:rPr lang="en-US" dirty="0"/>
              <a:t> Economic recession further eroded the fund balance.</a:t>
            </a:r>
          </a:p>
          <a:p>
            <a:r>
              <a:rPr lang="en-US" b="1" dirty="0"/>
              <a:t>2009</a:t>
            </a:r>
            <a:r>
              <a:rPr lang="en-US" dirty="0"/>
              <a:t>- Virgin Islands began to borrow to cover benefits.</a:t>
            </a:r>
          </a:p>
          <a:p>
            <a:r>
              <a:rPr lang="en-US" b="1" dirty="0"/>
              <a:t>2002-2012</a:t>
            </a:r>
            <a:r>
              <a:rPr lang="en-US" dirty="0"/>
              <a:t>- There were no employer contributions. </a:t>
            </a:r>
          </a:p>
          <a:p>
            <a:r>
              <a:rPr lang="en-US" b="1" dirty="0"/>
              <a:t>2012</a:t>
            </a:r>
            <a:r>
              <a:rPr lang="en-US" dirty="0"/>
              <a:t>- Hovensa closure resulted in over  3000 additional claims.</a:t>
            </a:r>
          </a:p>
          <a:p>
            <a:r>
              <a:rPr lang="en-US" b="1" dirty="0"/>
              <a:t>2014</a:t>
            </a:r>
            <a:r>
              <a:rPr lang="en-US" dirty="0"/>
              <a:t>- We borrowed 86 million in from the Federal government.</a:t>
            </a:r>
          </a:p>
          <a:p>
            <a:r>
              <a:rPr lang="en-US" b="1" dirty="0"/>
              <a:t>2017</a:t>
            </a:r>
            <a:r>
              <a:rPr lang="en-US" dirty="0"/>
              <a:t>- Hurricanes Irma and Maria.</a:t>
            </a:r>
          </a:p>
        </p:txBody>
      </p:sp>
      <p:pic>
        <p:nvPicPr>
          <p:cNvPr id="7" name="Picture 6"/>
          <p:cNvPicPr>
            <a:picLocks noChangeAspect="1"/>
          </p:cNvPicPr>
          <p:nvPr/>
        </p:nvPicPr>
        <p:blipFill>
          <a:blip r:embed="rId3"/>
          <a:stretch>
            <a:fillRect/>
          </a:stretch>
        </p:blipFill>
        <p:spPr>
          <a:xfrm>
            <a:off x="9891397" y="5544614"/>
            <a:ext cx="1467703" cy="678386"/>
          </a:xfrm>
          <a:prstGeom prst="rect">
            <a:avLst/>
          </a:prstGeom>
        </p:spPr>
      </p:pic>
      <p:sp>
        <p:nvSpPr>
          <p:cNvPr id="8" name="Slide Number Placeholder 7"/>
          <p:cNvSpPr>
            <a:spLocks noGrp="1"/>
          </p:cNvSpPr>
          <p:nvPr>
            <p:ph type="sldNum" sz="quarter" idx="12"/>
          </p:nvPr>
        </p:nvSpPr>
        <p:spPr/>
        <p:txBody>
          <a:bodyPr/>
          <a:lstStyle/>
          <a:p>
            <a:fld id="{4C2F8F2D-937A-46F9-865A-ED746E7D364E}" type="slidenum">
              <a:rPr lang="en-US" smtClean="0">
                <a:solidFill>
                  <a:prstClr val="white">
                    <a:tint val="75000"/>
                  </a:prstClr>
                </a:solidFill>
              </a:rPr>
              <a:pPr/>
              <a:t>6</a:t>
            </a:fld>
            <a:fld id="{2A013F82-EE5E-44EE-A61D-E31C6657F26F}" type="slidenum">
              <a:rPr lang="en-US" smtClean="0">
                <a:solidFill>
                  <a:prstClr val="white">
                    <a:tint val="75000"/>
                  </a:prstClr>
                </a:solidFill>
              </a:rPr>
              <a:pPr/>
              <a:t>6</a:t>
            </a:fld>
            <a:endParaRPr lang="en-US" dirty="0">
              <a:solidFill>
                <a:prstClr val="white">
                  <a:tint val="75000"/>
                </a:prstClr>
              </a:solidFill>
            </a:endParaRPr>
          </a:p>
        </p:txBody>
      </p:sp>
    </p:spTree>
    <p:extLst>
      <p:ext uri="{BB962C8B-B14F-4D97-AF65-F5344CB8AC3E}">
        <p14:creationId xmlns:p14="http://schemas.microsoft.com/office/powerpoint/2010/main" val="420521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49746" y="5857876"/>
            <a:ext cx="10696575" cy="369332"/>
          </a:xfrm>
          <a:prstGeom prst="rect">
            <a:avLst/>
          </a:prstGeom>
          <a:noFill/>
        </p:spPr>
        <p:txBody>
          <a:bodyPr wrap="square" rtlCol="0">
            <a:spAutoFit/>
          </a:bodyPr>
          <a:lstStyle/>
          <a:p>
            <a:r>
              <a:rPr lang="en-US" b="1" dirty="0">
                <a:solidFill>
                  <a:schemeClr val="accent1"/>
                </a:solidFill>
              </a:rPr>
              <a:t>Average Tax Rate </a:t>
            </a:r>
            <a:r>
              <a:rPr lang="en-US" b="1" dirty="0"/>
              <a:t>				</a:t>
            </a:r>
            <a:r>
              <a:rPr lang="en-US" b="1" dirty="0">
                <a:solidFill>
                  <a:srgbClr val="FF0000"/>
                </a:solidFill>
              </a:rPr>
              <a:t>Benefit Cost Rate</a:t>
            </a:r>
            <a:r>
              <a:rPr lang="en-US" b="1" dirty="0"/>
              <a:t>		 	</a:t>
            </a:r>
            <a:r>
              <a:rPr lang="en-US" b="1" dirty="0">
                <a:solidFill>
                  <a:schemeClr val="accent3"/>
                </a:solidFill>
              </a:rPr>
              <a:t>Trust Fund Reserve</a:t>
            </a:r>
          </a:p>
        </p:txBody>
      </p:sp>
      <p:graphicFrame>
        <p:nvGraphicFramePr>
          <p:cNvPr id="6" name="Chart 5"/>
          <p:cNvGraphicFramePr>
            <a:graphicFrameLocks/>
          </p:cNvGraphicFramePr>
          <p:nvPr>
            <p:extLst>
              <p:ext uri="{D42A27DB-BD31-4B8C-83A1-F6EECF244321}">
                <p14:modId xmlns:p14="http://schemas.microsoft.com/office/powerpoint/2010/main" val="1713485840"/>
              </p:ext>
            </p:extLst>
          </p:nvPr>
        </p:nvGraphicFramePr>
        <p:xfrm>
          <a:off x="591312" y="609600"/>
          <a:ext cx="10887456" cy="5617608"/>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2A013F82-EE5E-44EE-A61D-E31C6657F26F}" type="slidenum">
              <a:rPr lang="en-US" smtClean="0">
                <a:solidFill>
                  <a:prstClr val="white">
                    <a:tint val="75000"/>
                  </a:prstClr>
                </a:solidFill>
              </a:rPr>
              <a:pPr/>
              <a:t>7</a:t>
            </a:fld>
            <a:endParaRPr lang="en-US">
              <a:solidFill>
                <a:prstClr val="white">
                  <a:tint val="75000"/>
                </a:prstClr>
              </a:solidFill>
            </a:endParaRPr>
          </a:p>
        </p:txBody>
      </p:sp>
    </p:spTree>
    <p:extLst>
      <p:ext uri="{BB962C8B-B14F-4D97-AF65-F5344CB8AC3E}">
        <p14:creationId xmlns:p14="http://schemas.microsoft.com/office/powerpoint/2010/main" val="4118516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2810" y="504824"/>
            <a:ext cx="9146383" cy="1724025"/>
          </a:xfrm>
        </p:spPr>
        <p:txBody>
          <a:bodyPr>
            <a:normAutofit/>
          </a:bodyPr>
          <a:lstStyle/>
          <a:p>
            <a:r>
              <a:rPr lang="en-US" dirty="0">
                <a:cs typeface="Times New Roman" panose="02020603050405020304" pitchFamily="18" charset="0"/>
              </a:rPr>
              <a:t>Law prior to 2001</a:t>
            </a:r>
          </a:p>
        </p:txBody>
      </p:sp>
      <p:sp>
        <p:nvSpPr>
          <p:cNvPr id="7" name="Content Placeholder 6"/>
          <p:cNvSpPr>
            <a:spLocks noGrp="1"/>
          </p:cNvSpPr>
          <p:nvPr>
            <p:ph idx="1"/>
          </p:nvPr>
        </p:nvSpPr>
        <p:spPr>
          <a:xfrm>
            <a:off x="1181100" y="2657475"/>
            <a:ext cx="10553700" cy="3362325"/>
          </a:xfrm>
        </p:spPr>
        <p:txBody>
          <a:bodyPr>
            <a:normAutofit/>
          </a:bodyPr>
          <a:lstStyle/>
          <a:p>
            <a:pPr>
              <a:buNone/>
            </a:pPr>
            <a:r>
              <a:rPr lang="en-US" sz="2800" b="1" dirty="0">
                <a:cs typeface="Times New Roman" panose="02020603050405020304" pitchFamily="18" charset="0"/>
              </a:rPr>
              <a:t>Reserve Ratio: </a:t>
            </a:r>
          </a:p>
          <a:p>
            <a:pPr>
              <a:buNone/>
            </a:pPr>
            <a:r>
              <a:rPr lang="en-US" sz="2800" b="1" dirty="0">
                <a:cs typeface="Times New Roman" panose="02020603050405020304" pitchFamily="18" charset="0"/>
              </a:rPr>
              <a:t>Reserve</a:t>
            </a:r>
            <a:r>
              <a:rPr lang="en-US" sz="2800" dirty="0">
                <a:cs typeface="Times New Roman" panose="02020603050405020304" pitchFamily="18" charset="0"/>
              </a:rPr>
              <a:t> </a:t>
            </a:r>
            <a:r>
              <a:rPr lang="en-US" dirty="0">
                <a:cs typeface="Times New Roman" panose="02020603050405020304" pitchFamily="18" charset="0"/>
              </a:rPr>
              <a:t>= </a:t>
            </a:r>
            <a:r>
              <a:rPr lang="en-US" sz="2800" dirty="0">
                <a:cs typeface="Times New Roman" panose="02020603050405020304" pitchFamily="18" charset="0"/>
              </a:rPr>
              <a:t>contribution amount an employer pays into the fund 		           +</a:t>
            </a:r>
            <a:r>
              <a:rPr lang="en-US" sz="2800" i="1" dirty="0">
                <a:cs typeface="Times New Roman" panose="02020603050405020304" pitchFamily="18" charset="0"/>
              </a:rPr>
              <a:t>benefits amount paid to the employee when terminated </a:t>
            </a:r>
            <a:r>
              <a:rPr lang="en-US" sz="2800" dirty="0">
                <a:cs typeface="Times New Roman" panose="02020603050405020304" pitchFamily="18" charset="0"/>
              </a:rPr>
              <a:t>during 3 years.</a:t>
            </a:r>
          </a:p>
          <a:p>
            <a:pPr>
              <a:buNone/>
            </a:pPr>
            <a:r>
              <a:rPr lang="en-US" dirty="0">
                <a:cs typeface="Times New Roman" panose="02020603050405020304" pitchFamily="18" charset="0"/>
              </a:rPr>
              <a:t> </a:t>
            </a:r>
            <a:r>
              <a:rPr lang="en-US" b="1" dirty="0">
                <a:cs typeface="Times New Roman" panose="02020603050405020304" pitchFamily="18" charset="0"/>
              </a:rPr>
              <a:t>Wages</a:t>
            </a:r>
            <a:r>
              <a:rPr lang="en-US" dirty="0">
                <a:cs typeface="Times New Roman" panose="02020603050405020304" pitchFamily="18" charset="0"/>
              </a:rPr>
              <a:t> = wages paid for three years (s</a:t>
            </a:r>
            <a:r>
              <a:rPr lang="en-US" sz="2800" dirty="0">
                <a:cs typeface="Times New Roman" panose="02020603050405020304" pitchFamily="18" charset="0"/>
              </a:rPr>
              <a:t>ame period) </a:t>
            </a:r>
          </a:p>
          <a:p>
            <a:pPr>
              <a:buNone/>
            </a:pPr>
            <a:endParaRPr lang="en-US" dirty="0">
              <a:cs typeface="Times New Roman" panose="02020603050405020304" pitchFamily="18" charset="0"/>
            </a:endParaRPr>
          </a:p>
          <a:p>
            <a:pPr>
              <a:buNone/>
            </a:pPr>
            <a:r>
              <a:rPr lang="en-US" sz="2800" b="1" dirty="0">
                <a:cs typeface="Times New Roman" panose="02020603050405020304" pitchFamily="18" charset="0"/>
              </a:rPr>
              <a:t>Formula: Reserve ratio= Current Reserve/Total Wages</a:t>
            </a:r>
          </a:p>
        </p:txBody>
      </p:sp>
      <p:pic>
        <p:nvPicPr>
          <p:cNvPr id="6" name="Picture 5"/>
          <p:cNvPicPr>
            <a:picLocks noChangeAspect="1"/>
          </p:cNvPicPr>
          <p:nvPr/>
        </p:nvPicPr>
        <p:blipFill>
          <a:blip r:embed="rId3"/>
          <a:stretch>
            <a:fillRect/>
          </a:stretch>
        </p:blipFill>
        <p:spPr>
          <a:xfrm>
            <a:off x="9925728" y="5455714"/>
            <a:ext cx="1467703" cy="678386"/>
          </a:xfrm>
          <a:prstGeom prst="rect">
            <a:avLst/>
          </a:prstGeom>
        </p:spPr>
      </p:pic>
    </p:spTree>
    <p:extLst>
      <p:ext uri="{BB962C8B-B14F-4D97-AF65-F5344CB8AC3E}">
        <p14:creationId xmlns:p14="http://schemas.microsoft.com/office/powerpoint/2010/main" val="48654431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Flat Tax Rate</a:t>
            </a:r>
          </a:p>
        </p:txBody>
      </p:sp>
      <p:sp>
        <p:nvSpPr>
          <p:cNvPr id="5" name="Slide Number Placeholder 4"/>
          <p:cNvSpPr>
            <a:spLocks noGrp="1"/>
          </p:cNvSpPr>
          <p:nvPr>
            <p:ph type="sldNum" sz="quarter" idx="12"/>
          </p:nvPr>
        </p:nvSpPr>
        <p:spPr/>
        <p:txBody>
          <a:bodyPr/>
          <a:lstStyle/>
          <a:p>
            <a:fld id="{4C2F8F2D-937A-46F9-865A-ED746E7D364E}" type="slidenum">
              <a:rPr lang="en-US" smtClean="0">
                <a:solidFill>
                  <a:prstClr val="white">
                    <a:tint val="75000"/>
                  </a:prstClr>
                </a:solidFill>
              </a:rPr>
              <a:pPr/>
              <a:t>9</a:t>
            </a:fld>
            <a:fld id="{2A013F82-EE5E-44EE-A61D-E31C6657F26F}" type="slidenum">
              <a:rPr lang="en-US" smtClean="0">
                <a:solidFill>
                  <a:prstClr val="white">
                    <a:tint val="75000"/>
                  </a:prstClr>
                </a:solidFill>
              </a:rPr>
              <a:pPr/>
              <a:t>9</a:t>
            </a:fld>
            <a:endParaRPr lang="en-US" dirty="0">
              <a:solidFill>
                <a:prstClr val="white">
                  <a:tint val="75000"/>
                </a:prstClr>
              </a:solidFill>
            </a:endParaRPr>
          </a:p>
        </p:txBody>
      </p:sp>
      <p:pic>
        <p:nvPicPr>
          <p:cNvPr id="8" name="Picture 7"/>
          <p:cNvPicPr>
            <a:picLocks noChangeAspect="1"/>
          </p:cNvPicPr>
          <p:nvPr/>
        </p:nvPicPr>
        <p:blipFill>
          <a:blip r:embed="rId2"/>
          <a:stretch>
            <a:fillRect/>
          </a:stretch>
        </p:blipFill>
        <p:spPr>
          <a:xfrm>
            <a:off x="6181344" y="2503374"/>
            <a:ext cx="3269360" cy="3708062"/>
          </a:xfrm>
          <a:prstGeom prst="rect">
            <a:avLst/>
          </a:prstGeom>
        </p:spPr>
      </p:pic>
      <p:pic>
        <p:nvPicPr>
          <p:cNvPr id="9" name="Picture 8"/>
          <p:cNvPicPr>
            <a:picLocks noChangeAspect="1"/>
          </p:cNvPicPr>
          <p:nvPr/>
        </p:nvPicPr>
        <p:blipFill>
          <a:blip r:embed="rId3"/>
          <a:stretch>
            <a:fillRect/>
          </a:stretch>
        </p:blipFill>
        <p:spPr>
          <a:xfrm>
            <a:off x="2663952" y="2463975"/>
            <a:ext cx="3236976" cy="3786860"/>
          </a:xfrm>
          <a:prstGeom prst="rect">
            <a:avLst/>
          </a:prstGeom>
        </p:spPr>
      </p:pic>
      <p:sp>
        <p:nvSpPr>
          <p:cNvPr id="12" name="TextBox 11"/>
          <p:cNvSpPr txBox="1"/>
          <p:nvPr/>
        </p:nvSpPr>
        <p:spPr>
          <a:xfrm>
            <a:off x="4919472" y="2767584"/>
            <a:ext cx="1322832" cy="324307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5484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System-Payroll Variation index</a:t>
            </a:r>
          </a:p>
        </p:txBody>
      </p:sp>
      <p:sp>
        <p:nvSpPr>
          <p:cNvPr id="3" name="Content Placeholder 2"/>
          <p:cNvSpPr>
            <a:spLocks noGrp="1"/>
          </p:cNvSpPr>
          <p:nvPr>
            <p:ph sz="half" idx="1"/>
          </p:nvPr>
        </p:nvSpPr>
        <p:spPr>
          <a:xfrm>
            <a:off x="1409923" y="2882899"/>
            <a:ext cx="9620027" cy="3086101"/>
          </a:xfrm>
        </p:spPr>
        <p:txBody>
          <a:bodyPr>
            <a:normAutofit/>
          </a:bodyPr>
          <a:lstStyle/>
          <a:p>
            <a:r>
              <a:rPr lang="en-029" b="1" dirty="0"/>
              <a:t>Payroll Variation Index</a:t>
            </a:r>
            <a:r>
              <a:rPr lang="en-029" dirty="0"/>
              <a:t> = ((sum of positive Payroll Change Percentages) + (</a:t>
            </a:r>
            <a:r>
              <a:rPr lang="en-029" b="1" dirty="0"/>
              <a:t>2</a:t>
            </a:r>
            <a:r>
              <a:rPr lang="en-029" dirty="0"/>
              <a:t> x (sum of negative Payroll Change Percentages)) / 12</a:t>
            </a:r>
            <a:endParaRPr lang="en-US" dirty="0"/>
          </a:p>
          <a:p>
            <a:endParaRPr lang="en-US" dirty="0"/>
          </a:p>
        </p:txBody>
      </p:sp>
      <p:pic>
        <p:nvPicPr>
          <p:cNvPr id="7" name="Picture 6"/>
          <p:cNvPicPr>
            <a:picLocks noChangeAspect="1"/>
          </p:cNvPicPr>
          <p:nvPr/>
        </p:nvPicPr>
        <p:blipFill>
          <a:blip r:embed="rId3"/>
          <a:stretch>
            <a:fillRect/>
          </a:stretch>
        </p:blipFill>
        <p:spPr>
          <a:xfrm>
            <a:off x="9891398" y="5452539"/>
            <a:ext cx="1467703" cy="678386"/>
          </a:xfrm>
          <a:prstGeom prst="rect">
            <a:avLst/>
          </a:prstGeom>
        </p:spPr>
      </p:pic>
      <p:sp>
        <p:nvSpPr>
          <p:cNvPr id="6" name="Slide Number Placeholder 5"/>
          <p:cNvSpPr>
            <a:spLocks noGrp="1"/>
          </p:cNvSpPr>
          <p:nvPr>
            <p:ph type="sldNum" sz="quarter" idx="12"/>
          </p:nvPr>
        </p:nvSpPr>
        <p:spPr/>
        <p:txBody>
          <a:bodyPr/>
          <a:lstStyle/>
          <a:p>
            <a:fld id="{4C2F8F2D-937A-46F9-865A-ED746E7D364E}" type="slidenum">
              <a:rPr lang="en-US" smtClean="0">
                <a:solidFill>
                  <a:prstClr val="white">
                    <a:tint val="75000"/>
                  </a:prstClr>
                </a:solidFill>
              </a:rPr>
              <a:pPr/>
              <a:t>10</a:t>
            </a:fld>
            <a:fld id="{2A013F82-EE5E-44EE-A61D-E31C6657F26F}" type="slidenum">
              <a:rPr lang="en-US" smtClean="0">
                <a:solidFill>
                  <a:prstClr val="white">
                    <a:tint val="75000"/>
                  </a:prstClr>
                </a:solidFill>
              </a:rPr>
              <a:pPr/>
              <a:t>10</a:t>
            </a:fld>
            <a:endParaRPr lang="en-US" dirty="0">
              <a:solidFill>
                <a:prstClr val="white">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9935" y="752476"/>
            <a:ext cx="9652121" cy="1711324"/>
          </a:xfrm>
        </p:spPr>
        <p:txBody>
          <a:bodyPr>
            <a:normAutofit/>
          </a:bodyPr>
          <a:lstStyle/>
          <a:p>
            <a:r>
              <a:rPr lang="en-US" sz="4000" dirty="0">
                <a:cs typeface="Times New Roman" panose="02020603050405020304" pitchFamily="18" charset="0"/>
              </a:rPr>
              <a:t>What is the Virgin Islands Trust Fund Balance?</a:t>
            </a:r>
          </a:p>
        </p:txBody>
      </p:sp>
      <p:sp>
        <p:nvSpPr>
          <p:cNvPr id="3" name="Content Placeholder 2"/>
          <p:cNvSpPr>
            <a:spLocks noGrp="1"/>
          </p:cNvSpPr>
          <p:nvPr>
            <p:ph idx="1"/>
          </p:nvPr>
        </p:nvSpPr>
        <p:spPr/>
        <p:txBody>
          <a:bodyPr>
            <a:normAutofit/>
          </a:bodyPr>
          <a:lstStyle/>
          <a:p>
            <a:r>
              <a:rPr lang="en-US" sz="3200" dirty="0">
                <a:cs typeface=""/>
              </a:rPr>
              <a:t> </a:t>
            </a:r>
            <a:r>
              <a:rPr lang="en-US" sz="3200" dirty="0">
                <a:solidFill>
                  <a:srgbClr val="FF0000"/>
                </a:solidFill>
                <a:cs typeface=""/>
              </a:rPr>
              <a:t>-$</a:t>
            </a:r>
            <a:r>
              <a:rPr lang="en-US" sz="3200" dirty="0">
                <a:solidFill>
                  <a:srgbClr val="FF0000"/>
                </a:solidFill>
              </a:rPr>
              <a:t>63,480,034.01</a:t>
            </a:r>
            <a:r>
              <a:rPr lang="en-US" sz="3200" dirty="0">
                <a:solidFill>
                  <a:srgbClr val="FF0000"/>
                </a:solidFill>
                <a:cs typeface=""/>
              </a:rPr>
              <a:t> (as of July 26, 2019)</a:t>
            </a:r>
          </a:p>
          <a:p>
            <a:r>
              <a:rPr lang="en-US" sz="2000" dirty="0">
                <a:cs typeface="Times New Roman" panose="02020603050405020304" pitchFamily="18" charset="0"/>
              </a:rPr>
              <a:t>Based on the current loan structure the VI expects to payoff the loan by</a:t>
            </a:r>
            <a:r>
              <a:rPr lang="en-US" sz="2000" dirty="0">
                <a:solidFill>
                  <a:srgbClr val="FF0000"/>
                </a:solidFill>
                <a:cs typeface="Times New Roman" panose="02020603050405020304" pitchFamily="18" charset="0"/>
              </a:rPr>
              <a:t> </a:t>
            </a:r>
            <a:r>
              <a:rPr lang="en-US" sz="4000" dirty="0">
                <a:solidFill>
                  <a:srgbClr val="FF0000"/>
                </a:solidFill>
                <a:cs typeface="Times New Roman" panose="02020603050405020304" pitchFamily="18" charset="0"/>
              </a:rPr>
              <a:t>2025</a:t>
            </a:r>
            <a:r>
              <a:rPr lang="en-US" sz="1200" dirty="0">
                <a:solidFill>
                  <a:schemeClr val="tx1"/>
                </a:solidFill>
                <a:cs typeface="Times New Roman" panose="02020603050405020304" pitchFamily="18" charset="0"/>
              </a:rPr>
              <a:t>.</a:t>
            </a:r>
          </a:p>
          <a:p>
            <a:r>
              <a:rPr lang="en-US" sz="2000" dirty="0">
                <a:cs typeface="Times New Roman" panose="02020603050405020304" pitchFamily="18" charset="0"/>
              </a:rPr>
              <a:t>With the proposed change in the law the Trust fund will be paid off by   </a:t>
            </a:r>
            <a:r>
              <a:rPr lang="en-US" sz="4000" dirty="0">
                <a:solidFill>
                  <a:srgbClr val="00B050"/>
                </a:solidFill>
                <a:cs typeface="Times New Roman" panose="02020603050405020304" pitchFamily="18" charset="0"/>
              </a:rPr>
              <a:t>2024</a:t>
            </a:r>
            <a:r>
              <a:rPr lang="en-US" sz="2000" dirty="0">
                <a:latin typeface="Times New Roman" panose="02020603050405020304" pitchFamily="18" charset="0"/>
                <a:cs typeface="Times New Roman" panose="02020603050405020304" pitchFamily="18" charset="0"/>
              </a:rPr>
              <a:t>.</a:t>
            </a:r>
          </a:p>
          <a:p>
            <a:r>
              <a:rPr lang="en-US" sz="2000" dirty="0">
                <a:solidFill>
                  <a:schemeClr val="tx1"/>
                </a:solidFill>
                <a:hlinkClick r:id="rId3"/>
              </a:rPr>
              <a:t>https://oui.doleta.gov/unemploy/budget.asp</a:t>
            </a:r>
            <a:endParaRPr lang="en-US" sz="20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a:stretch>
            <a:fillRect/>
          </a:stretch>
        </p:blipFill>
        <p:spPr>
          <a:xfrm>
            <a:off x="9750430" y="5313378"/>
            <a:ext cx="1498595" cy="692665"/>
          </a:xfrm>
          <a:prstGeom prst="rect">
            <a:avLst/>
          </a:prstGeom>
        </p:spPr>
      </p:pic>
    </p:spTree>
    <p:extLst>
      <p:ext uri="{BB962C8B-B14F-4D97-AF65-F5344CB8AC3E}">
        <p14:creationId xmlns:p14="http://schemas.microsoft.com/office/powerpoint/2010/main" val="235971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2810" y="587140"/>
            <a:ext cx="9146383" cy="936859"/>
          </a:xfrm>
        </p:spPr>
        <p:txBody>
          <a:bodyPr>
            <a:normAutofit fontScale="90000"/>
          </a:bodyPr>
          <a:lstStyle/>
          <a:p>
            <a:pPr algn="ct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r>
              <a:rPr lang="en-US" dirty="0">
                <a:cs typeface="Times New Roman" panose="02020603050405020304" pitchFamily="18" charset="0"/>
              </a:rPr>
              <a:t>FUTA: Federal Unemployment Tax Act</a:t>
            </a:r>
            <a:br>
              <a:rPr lang="en-US" dirty="0">
                <a:cs typeface="Times New Roman" panose="02020603050405020304" pitchFamily="18" charset="0"/>
              </a:rPr>
            </a:br>
            <a:br>
              <a:rPr lang="en-US" dirty="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br>
              <a:rPr lang="en-US" sz="3300" dirty="0">
                <a:latin typeface="Times New Roman" panose="02020603050405020304" pitchFamily="18" charset="0"/>
                <a:cs typeface="Times New Roman" panose="02020603050405020304" pitchFamily="18" charset="0"/>
              </a:rPr>
            </a:br>
            <a:endParaRPr lang="en-US" sz="33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a:xfrm>
            <a:off x="1217131" y="2038741"/>
            <a:ext cx="9136770" cy="4209659"/>
          </a:xfrm>
        </p:spPr>
        <p:txBody>
          <a:bodyPr>
            <a:normAutofit fontScale="92500" lnSpcReduction="10000"/>
          </a:bodyPr>
          <a:lstStyle/>
          <a:p>
            <a:r>
              <a:rPr lang="en-US" sz="1800" dirty="0">
                <a:cs typeface="Times New Roman" panose="02020603050405020304" pitchFamily="18" charset="0"/>
              </a:rPr>
              <a:t>The FUTA tax is calculated by:</a:t>
            </a:r>
          </a:p>
          <a:p>
            <a:endParaRPr lang="en-US" sz="1800" dirty="0">
              <a:cs typeface="Times New Roman" panose="02020603050405020304" pitchFamily="18" charset="0"/>
            </a:endParaRPr>
          </a:p>
          <a:p>
            <a:r>
              <a:rPr lang="en-US" sz="1800" dirty="0">
                <a:cs typeface="Times New Roman" panose="02020603050405020304" pitchFamily="18" charset="0"/>
              </a:rPr>
              <a:t>The Federal offset credit is 90.0% of the Federal Base Tax.</a:t>
            </a:r>
          </a:p>
          <a:p>
            <a:pPr lvl="1"/>
            <a:r>
              <a:rPr lang="en-US" sz="1800" dirty="0">
                <a:cs typeface="Times New Roman" panose="02020603050405020304" pitchFamily="18" charset="0"/>
              </a:rPr>
              <a:t>6.0% x 90.0%= 5.4%</a:t>
            </a:r>
          </a:p>
          <a:p>
            <a:pPr lvl="1"/>
            <a:r>
              <a:rPr lang="en-US" sz="1800" dirty="0">
                <a:cs typeface="Times New Roman" panose="02020603050405020304" pitchFamily="18" charset="0"/>
              </a:rPr>
              <a:t>Employers receive a 5.4% credit against the tax if have no federal UI loan and in compliance with all of the federal statutes. </a:t>
            </a:r>
          </a:p>
          <a:p>
            <a:pPr lvl="1"/>
            <a:r>
              <a:rPr lang="en-US" sz="1800" dirty="0">
                <a:cs typeface="Times New Roman" panose="02020603050405020304" pitchFamily="18" charset="0"/>
              </a:rPr>
              <a:t>Base Federal Unemployment Tax Rate: 6.0% on the first $7,000 of employees’ earnings.</a:t>
            </a:r>
          </a:p>
          <a:p>
            <a:pPr lvl="1">
              <a:buNone/>
            </a:pPr>
            <a:r>
              <a:rPr lang="en-US" sz="1800" dirty="0">
                <a:cs typeface="Times New Roman" panose="02020603050405020304" pitchFamily="18" charset="0"/>
              </a:rPr>
              <a:t>The total federal employment tax would be reduced by the credit as follows: </a:t>
            </a:r>
          </a:p>
          <a:p>
            <a:pPr lvl="1">
              <a:buNone/>
            </a:pPr>
            <a:r>
              <a:rPr lang="en-US" sz="1800" dirty="0">
                <a:cs typeface="Times New Roman" panose="02020603050405020304" pitchFamily="18" charset="0"/>
              </a:rPr>
              <a:t>	Total Federal Tax :   6.0%</a:t>
            </a:r>
          </a:p>
          <a:p>
            <a:pPr lvl="1">
              <a:buNone/>
            </a:pPr>
            <a:r>
              <a:rPr lang="en-US" sz="1800" dirty="0">
                <a:cs typeface="Times New Roman" panose="02020603050405020304" pitchFamily="18" charset="0"/>
              </a:rPr>
              <a:t>	</a:t>
            </a:r>
            <a:r>
              <a:rPr lang="en-US" sz="1800" u="sng" dirty="0">
                <a:cs typeface="Times New Roman" panose="02020603050405020304" pitchFamily="18" charset="0"/>
              </a:rPr>
              <a:t>Offset credit           -5.4%</a:t>
            </a:r>
          </a:p>
          <a:p>
            <a:pPr lvl="1">
              <a:buNone/>
            </a:pPr>
            <a:r>
              <a:rPr lang="en-US" sz="1800" dirty="0">
                <a:cs typeface="Times New Roman" panose="02020603050405020304" pitchFamily="18" charset="0"/>
              </a:rPr>
              <a:t>	Net Federal Tax       0.6%</a:t>
            </a:r>
            <a:endParaRPr lang="en-US" sz="1800" u="sng" dirty="0">
              <a:cs typeface="Times New Roman" panose="02020603050405020304" pitchFamily="18" charset="0"/>
            </a:endParaRPr>
          </a:p>
          <a:p>
            <a:r>
              <a:rPr lang="en-US" sz="1800" u="sng" dirty="0">
                <a:cs typeface="Times New Roman" panose="02020603050405020304" pitchFamily="18" charset="0"/>
              </a:rPr>
              <a:t>Currently due to the outstanding loan the 2019 FUTA tax rate will be 3.3%</a:t>
            </a:r>
            <a:endParaRPr lang="en-US" sz="18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9891398" y="5452539"/>
            <a:ext cx="1467703" cy="678386"/>
          </a:xfrm>
          <a:prstGeom prst="rect">
            <a:avLst/>
          </a:prstGeom>
        </p:spPr>
      </p:pic>
    </p:spTree>
    <p:extLst>
      <p:ext uri="{BB962C8B-B14F-4D97-AF65-F5344CB8AC3E}">
        <p14:creationId xmlns:p14="http://schemas.microsoft.com/office/powerpoint/2010/main" val="306923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2" y="982132"/>
            <a:ext cx="9601196" cy="1303867"/>
          </a:xfrm>
        </p:spPr>
        <p:txBody>
          <a:bodyPr>
            <a:normAutofit/>
          </a:bodyPr>
          <a:lstStyle/>
          <a:p>
            <a:r>
              <a:rPr lang="en-US" sz="5400" dirty="0">
                <a:cs typeface="Times New Roman" panose="02020603050405020304" pitchFamily="18" charset="0"/>
              </a:rPr>
              <a:t>How do we finance the fund?</a:t>
            </a:r>
          </a:p>
        </p:txBody>
      </p:sp>
      <p:sp>
        <p:nvSpPr>
          <p:cNvPr id="3" name="Content Placeholder 2"/>
          <p:cNvSpPr>
            <a:spLocks noGrp="1"/>
          </p:cNvSpPr>
          <p:nvPr>
            <p:ph idx="1"/>
          </p:nvPr>
        </p:nvSpPr>
        <p:spPr/>
        <p:txBody>
          <a:bodyPr>
            <a:normAutofit fontScale="92500" lnSpcReduction="10000"/>
          </a:bodyPr>
          <a:lstStyle/>
          <a:p>
            <a:r>
              <a:rPr lang="en-US" dirty="0">
                <a:cs typeface="Times New Roman" panose="02020603050405020304" pitchFamily="18" charset="0"/>
              </a:rPr>
              <a:t>The Unemployment Insurance system uses a contribution rate to establish the overall funding levels necessary (taxes) to cover an adequate level of benefits for the entire system. </a:t>
            </a:r>
          </a:p>
          <a:p>
            <a:r>
              <a:rPr lang="en-US" dirty="0">
                <a:cs typeface="Times New Roman" panose="02020603050405020304" pitchFamily="18" charset="0"/>
              </a:rPr>
              <a:t>In addition to the contribution rate, employers are also graded on their experience (how much benefits they have paid out, or exposure to risk), and a fund solvency factor. </a:t>
            </a:r>
          </a:p>
          <a:p>
            <a:r>
              <a:rPr lang="en-US" dirty="0">
                <a:cs typeface="Times New Roman" panose="02020603050405020304" pitchFamily="18" charset="0"/>
              </a:rPr>
              <a:t>UI Taxes = Contribution Rate + Fund Solvency Contribution Rate + Reserve Ratio   Experience (which is used to grade employers or based on benefit charges for given time period).</a:t>
            </a:r>
          </a:p>
          <a:p>
            <a:pPr>
              <a:buNone/>
            </a:pPr>
            <a:endParaRPr lang="en-US" sz="1800" dirty="0">
              <a:cs typeface="Times New Roman" panose="02020603050405020304" pitchFamily="18" charset="0"/>
            </a:endParaRPr>
          </a:p>
          <a:p>
            <a:endParaRPr lang="en-US" sz="1800" dirty="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9891397" y="5449438"/>
            <a:ext cx="1467703" cy="678386"/>
          </a:xfrm>
          <a:prstGeom prst="rect">
            <a:avLst/>
          </a:prstGeom>
        </p:spPr>
      </p:pic>
    </p:spTree>
    <p:extLst>
      <p:ext uri="{BB962C8B-B14F-4D97-AF65-F5344CB8AC3E}">
        <p14:creationId xmlns:p14="http://schemas.microsoft.com/office/powerpoint/2010/main" val="35267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2" y="982132"/>
            <a:ext cx="9601196" cy="1303867"/>
          </a:xfrm>
        </p:spPr>
        <p:txBody>
          <a:bodyPr>
            <a:normAutofit fontScale="90000"/>
          </a:bodyPr>
          <a:lstStyle/>
          <a:p>
            <a:r>
              <a:rPr lang="en-US" dirty="0"/>
              <a:t>Steps to Yearly Tax Rate Assignment for Individual Employers	</a:t>
            </a:r>
          </a:p>
        </p:txBody>
      </p:sp>
      <p:sp>
        <p:nvSpPr>
          <p:cNvPr id="3" name="Content Placeholder 2"/>
          <p:cNvSpPr>
            <a:spLocks noGrp="1"/>
          </p:cNvSpPr>
          <p:nvPr>
            <p:ph idx="1"/>
          </p:nvPr>
        </p:nvSpPr>
        <p:spPr>
          <a:xfrm>
            <a:off x="1213104" y="2420112"/>
            <a:ext cx="9683493" cy="3870960"/>
          </a:xfrm>
        </p:spPr>
        <p:txBody>
          <a:bodyPr>
            <a:normAutofit fontScale="92500" lnSpcReduction="20000"/>
          </a:bodyPr>
          <a:lstStyle/>
          <a:p>
            <a:r>
              <a:rPr lang="en-US" dirty="0"/>
              <a:t>1. Calculate a desired level of financing-Base Contribution Rate, (20 years Average Benefits.)</a:t>
            </a:r>
          </a:p>
          <a:p>
            <a:r>
              <a:rPr lang="en-US" dirty="0"/>
              <a:t>2. Calculate a Fund Solvency Contribution Rate- (based on solvency of the Trust Fund.) </a:t>
            </a:r>
          </a:p>
          <a:p>
            <a:r>
              <a:rPr lang="en-US" dirty="0"/>
              <a:t>3. Calculate a Payroll Variation Index for each eligible employer.</a:t>
            </a:r>
          </a:p>
          <a:p>
            <a:r>
              <a:rPr lang="en-US" dirty="0"/>
              <a:t>3. Rank employers by their </a:t>
            </a:r>
            <a:r>
              <a:rPr lang="en-US" b="1" dirty="0"/>
              <a:t>Payroll Variation Index </a:t>
            </a:r>
            <a:r>
              <a:rPr lang="en-US" dirty="0"/>
              <a:t>and place them in appropriate tax rate interval groups based on their taxable payroll.</a:t>
            </a:r>
          </a:p>
          <a:p>
            <a:r>
              <a:rPr lang="en-US" dirty="0"/>
              <a:t>From the Total Contribution Rate and Tax Rate Factor, calculate the Group Tax Rate for each group.</a:t>
            </a:r>
          </a:p>
          <a:p>
            <a:r>
              <a:rPr lang="en-US" dirty="0"/>
              <a:t>Assign the appropriate tax rates to employers based on their group assignment. </a:t>
            </a:r>
          </a:p>
          <a:p>
            <a:endParaRPr lang="en-US" dirty="0"/>
          </a:p>
          <a:p>
            <a:endParaRPr lang="en-US" dirty="0"/>
          </a:p>
          <a:p>
            <a:endParaRPr lang="en-US" dirty="0">
              <a:cs typeface="Times New Roman" panose="02020603050405020304" pitchFamily="18" charset="0"/>
            </a:endParaRPr>
          </a:p>
        </p:txBody>
      </p:sp>
    </p:spTree>
    <p:extLst>
      <p:ext uri="{BB962C8B-B14F-4D97-AF65-F5344CB8AC3E}">
        <p14:creationId xmlns:p14="http://schemas.microsoft.com/office/powerpoint/2010/main" val="33908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5040" y="664464"/>
            <a:ext cx="6946390" cy="816863"/>
          </a:xfrm>
        </p:spPr>
        <p:txBody>
          <a:bodyPr/>
          <a:lstStyle/>
          <a:p>
            <a:r>
              <a:rPr lang="en-US" dirty="0"/>
              <a:t>Hypothetical Employer</a:t>
            </a:r>
          </a:p>
        </p:txBody>
      </p:sp>
      <p:sp>
        <p:nvSpPr>
          <p:cNvPr id="3" name="Content Placeholder 2"/>
          <p:cNvSpPr>
            <a:spLocks noGrp="1"/>
          </p:cNvSpPr>
          <p:nvPr>
            <p:ph sz="half" idx="1"/>
          </p:nvPr>
        </p:nvSpPr>
        <p:spPr>
          <a:xfrm>
            <a:off x="1200912" y="1609344"/>
            <a:ext cx="4815840" cy="4203749"/>
          </a:xfrm>
        </p:spPr>
        <p:txBody>
          <a:bodyPr/>
          <a:lstStyle/>
          <a:p>
            <a:r>
              <a:rPr lang="en-US" dirty="0"/>
              <a:t>This is what the calculation looks like for a hypothetical employer:</a:t>
            </a:r>
          </a:p>
          <a:p>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4139956486"/>
              </p:ext>
            </p:extLst>
          </p:nvPr>
        </p:nvGraphicFramePr>
        <p:xfrm>
          <a:off x="1487424" y="2578615"/>
          <a:ext cx="4303775" cy="3602734"/>
        </p:xfrm>
        <a:graphic>
          <a:graphicData uri="http://schemas.openxmlformats.org/drawingml/2006/table">
            <a:tbl>
              <a:tblPr firstRow="1" firstCol="1" bandRow="1">
                <a:tableStyleId>{5C22544A-7EE6-4342-B048-85BDC9FD1C3A}</a:tableStyleId>
              </a:tblPr>
              <a:tblGrid>
                <a:gridCol w="945338">
                  <a:extLst>
                    <a:ext uri="{9D8B030D-6E8A-4147-A177-3AD203B41FA5}">
                      <a16:colId xmlns:a16="http://schemas.microsoft.com/office/drawing/2014/main" val="20000"/>
                    </a:ext>
                  </a:extLst>
                </a:gridCol>
                <a:gridCol w="684126">
                  <a:extLst>
                    <a:ext uri="{9D8B030D-6E8A-4147-A177-3AD203B41FA5}">
                      <a16:colId xmlns:a16="http://schemas.microsoft.com/office/drawing/2014/main" val="20001"/>
                    </a:ext>
                  </a:extLst>
                </a:gridCol>
                <a:gridCol w="746319">
                  <a:extLst>
                    <a:ext uri="{9D8B030D-6E8A-4147-A177-3AD203B41FA5}">
                      <a16:colId xmlns:a16="http://schemas.microsoft.com/office/drawing/2014/main" val="20002"/>
                    </a:ext>
                  </a:extLst>
                </a:gridCol>
                <a:gridCol w="870706">
                  <a:extLst>
                    <a:ext uri="{9D8B030D-6E8A-4147-A177-3AD203B41FA5}">
                      <a16:colId xmlns:a16="http://schemas.microsoft.com/office/drawing/2014/main" val="20003"/>
                    </a:ext>
                  </a:extLst>
                </a:gridCol>
                <a:gridCol w="1057286">
                  <a:extLst>
                    <a:ext uri="{9D8B030D-6E8A-4147-A177-3AD203B41FA5}">
                      <a16:colId xmlns:a16="http://schemas.microsoft.com/office/drawing/2014/main" val="20004"/>
                    </a:ext>
                  </a:extLst>
                </a:gridCol>
              </a:tblGrid>
              <a:tr h="896858">
                <a:tc>
                  <a:txBody>
                    <a:bodyPr/>
                    <a:lstStyle/>
                    <a:p>
                      <a:pPr marL="0" marR="0" algn="ctr">
                        <a:lnSpc>
                          <a:spcPts val="1400"/>
                        </a:lnSpc>
                        <a:spcBef>
                          <a:spcPts val="0"/>
                        </a:spcBef>
                        <a:spcAft>
                          <a:spcPts val="0"/>
                        </a:spcAft>
                      </a:pPr>
                      <a:r>
                        <a:rPr lang="en-US" sz="1000" dirty="0">
                          <a:effectLst/>
                        </a:rPr>
                        <a:t>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ts val="1400"/>
                        </a:lnSpc>
                        <a:spcBef>
                          <a:spcPts val="0"/>
                        </a:spcBef>
                        <a:spcAft>
                          <a:spcPts val="0"/>
                        </a:spcAft>
                      </a:pPr>
                      <a:r>
                        <a:rPr lang="en-US" sz="1000" dirty="0">
                          <a:effectLst/>
                        </a:rPr>
                        <a:t> </a:t>
                      </a:r>
                      <a:endParaRPr lang="en-US" sz="1200" dirty="0">
                        <a:effectLst/>
                      </a:endParaRPr>
                    </a:p>
                    <a:p>
                      <a:pPr marL="0" marR="0" algn="ctr">
                        <a:lnSpc>
                          <a:spcPts val="1400"/>
                        </a:lnSpc>
                        <a:spcBef>
                          <a:spcPts val="0"/>
                        </a:spcBef>
                        <a:spcAft>
                          <a:spcPts val="0"/>
                        </a:spcAft>
                      </a:pPr>
                      <a:r>
                        <a:rPr lang="en-US" sz="1000" dirty="0">
                          <a:effectLst/>
                        </a:rPr>
                        <a:t>Total Wages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ts val="1400"/>
                        </a:lnSpc>
                        <a:spcBef>
                          <a:spcPts val="0"/>
                        </a:spcBef>
                        <a:spcAft>
                          <a:spcPts val="0"/>
                        </a:spcAft>
                      </a:pPr>
                      <a:r>
                        <a:rPr lang="en-US" sz="1000" dirty="0">
                          <a:effectLst/>
                        </a:rPr>
                        <a:t> </a:t>
                      </a:r>
                      <a:endParaRPr lang="en-US" sz="1200" dirty="0">
                        <a:effectLst/>
                      </a:endParaRPr>
                    </a:p>
                    <a:p>
                      <a:pPr marL="0" marR="0" algn="ctr">
                        <a:lnSpc>
                          <a:spcPts val="1400"/>
                        </a:lnSpc>
                        <a:spcBef>
                          <a:spcPts val="0"/>
                        </a:spcBef>
                        <a:spcAft>
                          <a:spcPts val="0"/>
                        </a:spcAft>
                      </a:pPr>
                      <a:r>
                        <a:rPr lang="en-US" sz="1000" dirty="0">
                          <a:effectLst/>
                        </a:rPr>
                        <a:t>Payroll Change from Prior Qtr.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ts val="1400"/>
                        </a:lnSpc>
                        <a:spcBef>
                          <a:spcPts val="0"/>
                        </a:spcBef>
                        <a:spcAft>
                          <a:spcPts val="0"/>
                        </a:spcAft>
                      </a:pPr>
                      <a:r>
                        <a:rPr lang="en-US" sz="1000">
                          <a:effectLst/>
                        </a:rPr>
                        <a:t>Payroll Change Percentage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ts val="1400"/>
                        </a:lnSpc>
                        <a:spcBef>
                          <a:spcPts val="0"/>
                        </a:spcBef>
                        <a:spcAft>
                          <a:spcPts val="0"/>
                        </a:spcAft>
                      </a:pPr>
                      <a:r>
                        <a:rPr lang="en-US" sz="1000">
                          <a:effectLst/>
                        </a:rPr>
                        <a:t>Weighted Payroll Change Percentage</a:t>
                      </a:r>
                      <a:endParaRPr lang="en-US" sz="1200">
                        <a:effectLst/>
                      </a:endParaRPr>
                    </a:p>
                    <a:p>
                      <a:pPr marL="0" marR="0" algn="ctr">
                        <a:lnSpc>
                          <a:spcPts val="1400"/>
                        </a:lnSpc>
                        <a:spcBef>
                          <a:spcPts val="0"/>
                        </a:spcBef>
                        <a:spcAft>
                          <a:spcPts val="0"/>
                        </a:spcAft>
                      </a:pPr>
                      <a:r>
                        <a:rPr lang="en-US" sz="1000">
                          <a:effectLst/>
                        </a:rPr>
                        <a:t>(2 x negatives)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0"/>
                  </a:ext>
                </a:extLst>
              </a:tr>
              <a:tr h="211435">
                <a:tc>
                  <a:txBody>
                    <a:bodyPr/>
                    <a:lstStyle/>
                    <a:p>
                      <a:pPr marL="0" marR="0" algn="ctr">
                        <a:spcBef>
                          <a:spcPts val="0"/>
                        </a:spcBef>
                        <a:spcAft>
                          <a:spcPts val="0"/>
                        </a:spcAft>
                      </a:pPr>
                      <a:r>
                        <a:rPr lang="en-US" sz="1000">
                          <a:effectLst/>
                        </a:rPr>
                        <a:t>Quarter 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$70,000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000">
                          <a:effectLst/>
                        </a:rPr>
                        <a:t>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000">
                          <a:effectLst/>
                        </a:rPr>
                        <a:t>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000">
                          <a:effectLst/>
                        </a:rPr>
                        <a:t>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11435">
                <a:tc>
                  <a:txBody>
                    <a:bodyPr/>
                    <a:lstStyle/>
                    <a:p>
                      <a:pPr marL="0" marR="0" algn="ctr">
                        <a:spcBef>
                          <a:spcPts val="0"/>
                        </a:spcBef>
                        <a:spcAft>
                          <a:spcPts val="0"/>
                        </a:spcAft>
                      </a:pPr>
                      <a:r>
                        <a:rPr lang="en-US" sz="1000">
                          <a:effectLst/>
                        </a:rPr>
                        <a:t>Quarter 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75,000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$5,000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2"/>
                  </a:ext>
                </a:extLst>
              </a:tr>
              <a:tr h="211435">
                <a:tc>
                  <a:txBody>
                    <a:bodyPr/>
                    <a:lstStyle/>
                    <a:p>
                      <a:pPr marL="0" marR="0" algn="ctr">
                        <a:spcBef>
                          <a:spcPts val="0"/>
                        </a:spcBef>
                        <a:spcAft>
                          <a:spcPts val="0"/>
                        </a:spcAft>
                      </a:pPr>
                      <a:r>
                        <a:rPr lang="en-US" sz="1000">
                          <a:effectLst/>
                        </a:rPr>
                        <a:t> Quarter 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73,000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-2,000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-2.48%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-4.96%</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3"/>
                  </a:ext>
                </a:extLst>
              </a:tr>
              <a:tr h="211435">
                <a:tc>
                  <a:txBody>
                    <a:bodyPr/>
                    <a:lstStyle/>
                    <a:p>
                      <a:pPr marL="0" marR="0" algn="ctr">
                        <a:spcBef>
                          <a:spcPts val="0"/>
                        </a:spcBef>
                        <a:spcAft>
                          <a:spcPts val="0"/>
                        </a:spcAft>
                      </a:pPr>
                      <a:r>
                        <a:rPr lang="en-US" sz="1000">
                          <a:effectLst/>
                        </a:rPr>
                        <a:t>Quarter 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77,000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4.97%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4.97%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4"/>
                  </a:ext>
                </a:extLst>
              </a:tr>
              <a:tr h="211435">
                <a:tc>
                  <a:txBody>
                    <a:bodyPr/>
                    <a:lstStyle/>
                    <a:p>
                      <a:pPr marL="0" marR="0" algn="ctr">
                        <a:spcBef>
                          <a:spcPts val="0"/>
                        </a:spcBef>
                        <a:spcAft>
                          <a:spcPts val="0"/>
                        </a:spcAft>
                      </a:pPr>
                      <a:r>
                        <a:rPr lang="en-US" sz="1000">
                          <a:effectLst/>
                        </a:rPr>
                        <a:t>Quarter 4</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80,000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3,000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3.73%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3.73%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5"/>
                  </a:ext>
                </a:extLst>
              </a:tr>
              <a:tr h="211435">
                <a:tc>
                  <a:txBody>
                    <a:bodyPr/>
                    <a:lstStyle/>
                    <a:p>
                      <a:pPr marL="0" marR="0" algn="ctr">
                        <a:spcBef>
                          <a:spcPts val="0"/>
                        </a:spcBef>
                        <a:spcAft>
                          <a:spcPts val="0"/>
                        </a:spcAft>
                      </a:pPr>
                      <a:r>
                        <a:rPr lang="en-US" sz="1000">
                          <a:effectLst/>
                        </a:rPr>
                        <a:t>Quarter 5</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80,000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6"/>
                  </a:ext>
                </a:extLst>
              </a:tr>
              <a:tr h="211435">
                <a:tc>
                  <a:txBody>
                    <a:bodyPr/>
                    <a:lstStyle/>
                    <a:p>
                      <a:pPr marL="0" marR="0" algn="ctr">
                        <a:spcBef>
                          <a:spcPts val="0"/>
                        </a:spcBef>
                        <a:spcAft>
                          <a:spcPts val="0"/>
                        </a:spcAft>
                      </a:pPr>
                      <a:r>
                        <a:rPr lang="en-US" sz="1000">
                          <a:effectLst/>
                        </a:rPr>
                        <a:t>Quarter 6</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82,000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2,000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2.48%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2.48%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7"/>
                  </a:ext>
                </a:extLst>
              </a:tr>
              <a:tr h="211435">
                <a:tc>
                  <a:txBody>
                    <a:bodyPr/>
                    <a:lstStyle/>
                    <a:p>
                      <a:pPr marL="0" marR="0" algn="ctr">
                        <a:spcBef>
                          <a:spcPts val="0"/>
                        </a:spcBef>
                        <a:spcAft>
                          <a:spcPts val="0"/>
                        </a:spcAft>
                      </a:pPr>
                      <a:r>
                        <a:rPr lang="en-US" sz="1000">
                          <a:effectLst/>
                        </a:rPr>
                        <a:t>Quarter 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77,000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-5,000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-12.42%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8"/>
                  </a:ext>
                </a:extLst>
              </a:tr>
              <a:tr h="168656">
                <a:tc>
                  <a:txBody>
                    <a:bodyPr/>
                    <a:lstStyle/>
                    <a:p>
                      <a:pPr marL="0" marR="0" algn="ctr">
                        <a:spcBef>
                          <a:spcPts val="0"/>
                        </a:spcBef>
                        <a:spcAft>
                          <a:spcPts val="0"/>
                        </a:spcAft>
                      </a:pPr>
                      <a:r>
                        <a:rPr lang="en-US" sz="1000">
                          <a:effectLst/>
                        </a:rPr>
                        <a:t>Quarter 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80,000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3,000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3.73%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3.73%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9"/>
                  </a:ext>
                </a:extLst>
              </a:tr>
              <a:tr h="211435">
                <a:tc>
                  <a:txBody>
                    <a:bodyPr/>
                    <a:lstStyle/>
                    <a:p>
                      <a:pPr marL="0" marR="0" algn="ctr">
                        <a:spcBef>
                          <a:spcPts val="0"/>
                        </a:spcBef>
                        <a:spcAft>
                          <a:spcPts val="0"/>
                        </a:spcAft>
                      </a:pPr>
                      <a:r>
                        <a:rPr lang="en-US" sz="1000">
                          <a:effectLst/>
                        </a:rPr>
                        <a:t>Quarter 9</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85,000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5,000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10"/>
                  </a:ext>
                </a:extLst>
              </a:tr>
              <a:tr h="211435">
                <a:tc>
                  <a:txBody>
                    <a:bodyPr/>
                    <a:lstStyle/>
                    <a:p>
                      <a:pPr marL="0" marR="0" algn="ctr">
                        <a:spcBef>
                          <a:spcPts val="0"/>
                        </a:spcBef>
                        <a:spcAft>
                          <a:spcPts val="0"/>
                        </a:spcAft>
                      </a:pPr>
                      <a:r>
                        <a:rPr lang="en-US" sz="1000">
                          <a:effectLst/>
                        </a:rPr>
                        <a:t>Quarter 10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81,000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-4.97%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-9.94%</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11"/>
                  </a:ext>
                </a:extLst>
              </a:tr>
              <a:tr h="211435">
                <a:tc>
                  <a:txBody>
                    <a:bodyPr/>
                    <a:lstStyle/>
                    <a:p>
                      <a:pPr marL="0" marR="0" algn="ctr">
                        <a:spcBef>
                          <a:spcPts val="0"/>
                        </a:spcBef>
                        <a:spcAft>
                          <a:spcPts val="0"/>
                        </a:spcAft>
                      </a:pPr>
                      <a:r>
                        <a:rPr lang="en-US" sz="1000">
                          <a:effectLst/>
                        </a:rPr>
                        <a:t>Quarter 11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dirty="0">
                          <a:effectLst/>
                        </a:rPr>
                        <a:t>86,000</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5,000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6.21%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12"/>
                  </a:ext>
                </a:extLst>
              </a:tr>
              <a:tr h="211435">
                <a:tc>
                  <a:txBody>
                    <a:bodyPr/>
                    <a:lstStyle/>
                    <a:p>
                      <a:pPr marL="0" marR="0" algn="ctr">
                        <a:spcBef>
                          <a:spcPts val="0"/>
                        </a:spcBef>
                        <a:spcAft>
                          <a:spcPts val="0"/>
                        </a:spcAft>
                      </a:pPr>
                      <a:r>
                        <a:rPr lang="en-US" sz="1000">
                          <a:effectLst/>
                        </a:rPr>
                        <a:t>Quarter 12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90,000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dirty="0">
                          <a:effectLst/>
                        </a:rPr>
                        <a:t>4,000</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a:effectLst/>
                        </a:rPr>
                        <a:t>4.97%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000" dirty="0">
                          <a:effectLst/>
                        </a:rPr>
                        <a:t>4.97%</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13"/>
                  </a:ext>
                </a:extLst>
              </a:tr>
            </a:tbl>
          </a:graphicData>
        </a:graphic>
      </p:graphicFrame>
      <p:sp>
        <p:nvSpPr>
          <p:cNvPr id="8" name="Rectangle 7"/>
          <p:cNvSpPr/>
          <p:nvPr/>
        </p:nvSpPr>
        <p:spPr>
          <a:xfrm>
            <a:off x="5791200" y="2976196"/>
            <a:ext cx="5327904" cy="2964914"/>
          </a:xfrm>
          <a:prstGeom prst="rect">
            <a:avLst/>
          </a:prstGeom>
        </p:spPr>
        <p:txBody>
          <a:bodyPr wrap="square">
            <a:spAutoFit/>
          </a:bodyPr>
          <a:lstStyle/>
          <a:p>
            <a:pPr>
              <a:lnSpc>
                <a:spcPts val="1400"/>
              </a:lnSpc>
            </a:pPr>
            <a:r>
              <a:rPr lang="en-US" sz="2400" dirty="0">
                <a:ea typeface="Calibri" panose="020F0502020204030204" pitchFamily="34" charset="0"/>
                <a:cs typeface="Times New Roman" panose="02020603050405020304" pitchFamily="18" charset="0"/>
              </a:rPr>
              <a:t>Average Total Wages = </a:t>
            </a: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(75,000 + ... + 90,000) / 12 = $80,500</a:t>
            </a:r>
            <a:endParaRPr lang="en-US" sz="2400" dirty="0">
              <a:ea typeface="Times New Roman" panose="02020603050405020304" pitchFamily="18" charset="0"/>
              <a:cs typeface="Times New Roman" panose="02020603050405020304" pitchFamily="18" charset="0"/>
            </a:endParaRP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Sum of Weighted Payroll Change </a:t>
            </a: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Percentages = </a:t>
            </a: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(6.21% +  -4.96% + ... + 4.97%) = 11.19%</a:t>
            </a:r>
            <a:endParaRPr lang="en-US" sz="2400" dirty="0">
              <a:ea typeface="Times New Roman" panose="02020603050405020304" pitchFamily="18" charset="0"/>
              <a:cs typeface="Times New Roman" panose="02020603050405020304" pitchFamily="18" charset="0"/>
            </a:endParaRP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Payroll Variation Index =</a:t>
            </a:r>
          </a:p>
          <a:p>
            <a:pPr>
              <a:lnSpc>
                <a:spcPts val="1400"/>
              </a:lnSpc>
            </a:pPr>
            <a:endParaRPr lang="en-US" sz="2400" dirty="0">
              <a:ea typeface="Calibri" panose="020F0502020204030204" pitchFamily="34"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 11.19%  / 12 = +0.93%</a:t>
            </a:r>
            <a:endParaRPr lang="en-US" sz="2400" dirty="0">
              <a:ea typeface="Times New Roman" panose="02020603050405020304" pitchFamily="18" charset="0"/>
              <a:cs typeface="Times New Roman" panose="02020603050405020304" pitchFamily="18" charset="0"/>
            </a:endParaRPr>
          </a:p>
          <a:p>
            <a:pPr>
              <a:lnSpc>
                <a:spcPts val="1400"/>
              </a:lnSpc>
            </a:pPr>
            <a:r>
              <a:rPr lang="en-US" sz="2400" dirty="0">
                <a:ea typeface="Calibri" panose="020F0502020204030204" pitchFamily="34"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4C2F8F2D-937A-46F9-865A-ED746E7D364E}" type="slidenum">
              <a:rPr lang="en-US" smtClean="0">
                <a:solidFill>
                  <a:prstClr val="white">
                    <a:tint val="75000"/>
                  </a:prstClr>
                </a:solidFill>
              </a:rPr>
              <a:pPr/>
              <a:t>15</a:t>
            </a:fld>
            <a:fld id="{2A013F82-EE5E-44EE-A61D-E31C6657F26F}" type="slidenum">
              <a:rPr lang="en-US" smtClean="0">
                <a:solidFill>
                  <a:prstClr val="white">
                    <a:tint val="75000"/>
                  </a:prstClr>
                </a:solidFill>
              </a:rPr>
              <a:pPr/>
              <a:t>15</a:t>
            </a:fld>
            <a:endParaRPr lang="en-US" dirty="0">
              <a:solidFill>
                <a:prstClr val="white">
                  <a:tint val="75000"/>
                </a:prstClr>
              </a:solidFill>
            </a:endParaRPr>
          </a:p>
        </p:txBody>
      </p:sp>
    </p:spTree>
    <p:extLst>
      <p:ext uri="{BB962C8B-B14F-4D97-AF65-F5344CB8AC3E}">
        <p14:creationId xmlns:p14="http://schemas.microsoft.com/office/powerpoint/2010/main" val="324995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310" y="506644"/>
            <a:ext cx="9601196" cy="1303867"/>
          </a:xfrm>
        </p:spPr>
        <p:txBody>
          <a:bodyPr/>
          <a:lstStyle/>
          <a:p>
            <a:r>
              <a:rPr lang="en-US" dirty="0"/>
              <a:t>Example of Several Employers</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2137572776"/>
              </p:ext>
            </p:extLst>
          </p:nvPr>
        </p:nvGraphicFramePr>
        <p:xfrm>
          <a:off x="902209" y="1469134"/>
          <a:ext cx="10412336" cy="4763023"/>
        </p:xfrm>
        <a:graphic>
          <a:graphicData uri="http://schemas.openxmlformats.org/drawingml/2006/table">
            <a:tbl>
              <a:tblPr firstRow="1" firstCol="1" bandRow="1">
                <a:tableStyleId>{5C22544A-7EE6-4342-B048-85BDC9FD1C3A}</a:tableStyleId>
              </a:tblPr>
              <a:tblGrid>
                <a:gridCol w="1335023">
                  <a:extLst>
                    <a:ext uri="{9D8B030D-6E8A-4147-A177-3AD203B41FA5}">
                      <a16:colId xmlns:a16="http://schemas.microsoft.com/office/drawing/2014/main" val="20000"/>
                    </a:ext>
                  </a:extLst>
                </a:gridCol>
                <a:gridCol w="1621536">
                  <a:extLst>
                    <a:ext uri="{9D8B030D-6E8A-4147-A177-3AD203B41FA5}">
                      <a16:colId xmlns:a16="http://schemas.microsoft.com/office/drawing/2014/main" val="20001"/>
                    </a:ext>
                  </a:extLst>
                </a:gridCol>
                <a:gridCol w="1652016">
                  <a:extLst>
                    <a:ext uri="{9D8B030D-6E8A-4147-A177-3AD203B41FA5}">
                      <a16:colId xmlns:a16="http://schemas.microsoft.com/office/drawing/2014/main" val="20002"/>
                    </a:ext>
                  </a:extLst>
                </a:gridCol>
                <a:gridCol w="2170176">
                  <a:extLst>
                    <a:ext uri="{9D8B030D-6E8A-4147-A177-3AD203B41FA5}">
                      <a16:colId xmlns:a16="http://schemas.microsoft.com/office/drawing/2014/main" val="20003"/>
                    </a:ext>
                  </a:extLst>
                </a:gridCol>
                <a:gridCol w="1627632">
                  <a:extLst>
                    <a:ext uri="{9D8B030D-6E8A-4147-A177-3AD203B41FA5}">
                      <a16:colId xmlns:a16="http://schemas.microsoft.com/office/drawing/2014/main" val="20004"/>
                    </a:ext>
                  </a:extLst>
                </a:gridCol>
                <a:gridCol w="2005953">
                  <a:extLst>
                    <a:ext uri="{9D8B030D-6E8A-4147-A177-3AD203B41FA5}">
                      <a16:colId xmlns:a16="http://schemas.microsoft.com/office/drawing/2014/main" val="20005"/>
                    </a:ext>
                  </a:extLst>
                </a:gridCol>
              </a:tblGrid>
              <a:tr h="264324">
                <a:tc>
                  <a:txBody>
                    <a:bodyPr/>
                    <a:lstStyle/>
                    <a:p>
                      <a:pPr marL="0" marR="0">
                        <a:lnSpc>
                          <a:spcPts val="1400"/>
                        </a:lnSpc>
                        <a:spcBef>
                          <a:spcPts val="0"/>
                        </a:spcBef>
                        <a:spcAft>
                          <a:spcPts val="0"/>
                        </a:spcAft>
                      </a:pPr>
                      <a:r>
                        <a:rPr lang="en-US" sz="800" dirty="0">
                          <a:effectLst/>
                        </a:rPr>
                        <a:t> </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800">
                          <a:effectLst/>
                        </a:rPr>
                        <a:t>Constant Payroll</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800">
                          <a:effectLst/>
                        </a:rPr>
                        <a:t>Steady Growth</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800">
                          <a:effectLst/>
                        </a:rPr>
                        <a:t>Steady Decline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800">
                          <a:effectLst/>
                        </a:rPr>
                        <a:t>Seasonal Employer</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800">
                          <a:effectLst/>
                        </a:rPr>
                        <a:t>Fluctuating Payroll</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extLst>
                  <a:ext uri="{0D108BD9-81ED-4DB2-BD59-A6C34878D82A}">
                    <a16:rowId xmlns:a16="http://schemas.microsoft.com/office/drawing/2014/main" val="10000"/>
                  </a:ext>
                </a:extLst>
              </a:tr>
              <a:tr h="333790">
                <a:tc>
                  <a:txBody>
                    <a:bodyPr/>
                    <a:lstStyle/>
                    <a:p>
                      <a:pPr marL="0" marR="0" algn="ctr">
                        <a:spcBef>
                          <a:spcPts val="0"/>
                        </a:spcBef>
                        <a:spcAft>
                          <a:spcPts val="0"/>
                        </a:spcAft>
                      </a:pPr>
                      <a:r>
                        <a:rPr lang="en-US" sz="800">
                          <a:effectLst/>
                        </a:rPr>
                        <a:t>Quarter 0</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lnSpc>
                          <a:spcPts val="1400"/>
                        </a:lnSpc>
                        <a:spcBef>
                          <a:spcPts val="0"/>
                        </a:spcBef>
                        <a:spcAft>
                          <a:spcPts val="0"/>
                        </a:spcAft>
                      </a:pPr>
                      <a:r>
                        <a:rPr lang="en-US" sz="1600" dirty="0">
                          <a:effectLst/>
                        </a:rPr>
                        <a:t>$70,000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$57,000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$83,000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$140,000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1"/>
                  </a:ext>
                </a:extLst>
              </a:tr>
              <a:tr h="256305">
                <a:tc>
                  <a:txBody>
                    <a:bodyPr/>
                    <a:lstStyle/>
                    <a:p>
                      <a:pPr marL="0" marR="0" algn="ctr">
                        <a:spcBef>
                          <a:spcPts val="0"/>
                        </a:spcBef>
                        <a:spcAft>
                          <a:spcPts val="0"/>
                        </a:spcAft>
                      </a:pPr>
                      <a:r>
                        <a:rPr lang="en-US" sz="800">
                          <a:effectLst/>
                        </a:rPr>
                        <a:t>Quarter 1</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dirty="0">
                          <a:effectLst/>
                        </a:rPr>
                        <a:t>59,000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81,000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140,000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2"/>
                  </a:ext>
                </a:extLst>
              </a:tr>
              <a:tr h="264294">
                <a:tc>
                  <a:txBody>
                    <a:bodyPr/>
                    <a:lstStyle/>
                    <a:p>
                      <a:pPr marL="0" marR="0" algn="ctr">
                        <a:spcBef>
                          <a:spcPts val="0"/>
                        </a:spcBef>
                        <a:spcAft>
                          <a:spcPts val="0"/>
                        </a:spcAft>
                      </a:pPr>
                      <a:r>
                        <a:rPr lang="en-US" sz="800" dirty="0">
                          <a:effectLst/>
                        </a:rPr>
                        <a:t>Quarter 2</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dirty="0">
                          <a:effectLst/>
                        </a:rPr>
                        <a:t>61,000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79,000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3"/>
                  </a:ext>
                </a:extLst>
              </a:tr>
              <a:tr h="264294">
                <a:tc>
                  <a:txBody>
                    <a:bodyPr/>
                    <a:lstStyle/>
                    <a:p>
                      <a:pPr marL="0" marR="0" algn="ctr">
                        <a:spcBef>
                          <a:spcPts val="0"/>
                        </a:spcBef>
                        <a:spcAft>
                          <a:spcPts val="0"/>
                        </a:spcAft>
                      </a:pPr>
                      <a:r>
                        <a:rPr lang="en-US" sz="800">
                          <a:effectLst/>
                        </a:rPr>
                        <a:t>Quarter 3</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dirty="0">
                          <a:effectLst/>
                        </a:rPr>
                        <a:t>63,000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77,000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4"/>
                  </a:ext>
                </a:extLst>
              </a:tr>
              <a:tr h="264294">
                <a:tc>
                  <a:txBody>
                    <a:bodyPr/>
                    <a:lstStyle/>
                    <a:p>
                      <a:pPr marL="0" marR="0" algn="ctr">
                        <a:spcBef>
                          <a:spcPts val="0"/>
                        </a:spcBef>
                        <a:spcAft>
                          <a:spcPts val="0"/>
                        </a:spcAft>
                      </a:pPr>
                      <a:r>
                        <a:rPr lang="en-US" sz="800">
                          <a:effectLst/>
                        </a:rPr>
                        <a:t>Quarter 4</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65,000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75,000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140,000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5"/>
                  </a:ext>
                </a:extLst>
              </a:tr>
              <a:tr h="264294">
                <a:tc>
                  <a:txBody>
                    <a:bodyPr/>
                    <a:lstStyle/>
                    <a:p>
                      <a:pPr marL="0" marR="0" algn="ctr">
                        <a:spcBef>
                          <a:spcPts val="0"/>
                        </a:spcBef>
                        <a:spcAft>
                          <a:spcPts val="0"/>
                        </a:spcAft>
                      </a:pPr>
                      <a:r>
                        <a:rPr lang="en-US" sz="800">
                          <a:effectLst/>
                        </a:rPr>
                        <a:t>Quarter 5</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67,000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73,000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140,000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6"/>
                  </a:ext>
                </a:extLst>
              </a:tr>
              <a:tr h="264294">
                <a:tc>
                  <a:txBody>
                    <a:bodyPr/>
                    <a:lstStyle/>
                    <a:p>
                      <a:pPr marL="0" marR="0" algn="ctr">
                        <a:spcBef>
                          <a:spcPts val="0"/>
                        </a:spcBef>
                        <a:spcAft>
                          <a:spcPts val="0"/>
                        </a:spcAft>
                      </a:pPr>
                      <a:r>
                        <a:rPr lang="en-US" sz="800">
                          <a:effectLst/>
                        </a:rPr>
                        <a:t>Quarter 6</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dirty="0">
                          <a:effectLst/>
                        </a:rPr>
                        <a:t>69,000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71,000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7"/>
                  </a:ext>
                </a:extLst>
              </a:tr>
              <a:tr h="264294">
                <a:tc>
                  <a:txBody>
                    <a:bodyPr/>
                    <a:lstStyle/>
                    <a:p>
                      <a:pPr marL="0" marR="0" algn="ctr">
                        <a:spcBef>
                          <a:spcPts val="0"/>
                        </a:spcBef>
                        <a:spcAft>
                          <a:spcPts val="0"/>
                        </a:spcAft>
                      </a:pPr>
                      <a:r>
                        <a:rPr lang="en-US" sz="800">
                          <a:effectLst/>
                        </a:rPr>
                        <a:t>Quarter 7</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71,000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69,000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8"/>
                  </a:ext>
                </a:extLst>
              </a:tr>
              <a:tr h="264294">
                <a:tc>
                  <a:txBody>
                    <a:bodyPr/>
                    <a:lstStyle/>
                    <a:p>
                      <a:pPr marL="0" marR="0" algn="ctr">
                        <a:spcBef>
                          <a:spcPts val="0"/>
                        </a:spcBef>
                        <a:spcAft>
                          <a:spcPts val="0"/>
                        </a:spcAft>
                      </a:pPr>
                      <a:r>
                        <a:rPr lang="en-US" sz="800">
                          <a:effectLst/>
                        </a:rPr>
                        <a:t>Quarter 8</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73,000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67,000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140,000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09"/>
                  </a:ext>
                </a:extLst>
              </a:tr>
              <a:tr h="264294">
                <a:tc>
                  <a:txBody>
                    <a:bodyPr/>
                    <a:lstStyle/>
                    <a:p>
                      <a:pPr marL="0" marR="0" algn="ctr">
                        <a:spcBef>
                          <a:spcPts val="0"/>
                        </a:spcBef>
                        <a:spcAft>
                          <a:spcPts val="0"/>
                        </a:spcAft>
                      </a:pPr>
                      <a:r>
                        <a:rPr lang="en-US" sz="800">
                          <a:effectLst/>
                        </a:rPr>
                        <a:t>Quarter 9</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75,000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65,000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140,000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10"/>
                  </a:ext>
                </a:extLst>
              </a:tr>
              <a:tr h="264294">
                <a:tc>
                  <a:txBody>
                    <a:bodyPr/>
                    <a:lstStyle/>
                    <a:p>
                      <a:pPr marL="0" marR="0" algn="ctr">
                        <a:spcBef>
                          <a:spcPts val="0"/>
                        </a:spcBef>
                        <a:spcAft>
                          <a:spcPts val="0"/>
                        </a:spcAft>
                      </a:pPr>
                      <a:r>
                        <a:rPr lang="en-US" sz="800">
                          <a:effectLst/>
                        </a:rPr>
                        <a:t>Quarter 10</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77,000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63,000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11"/>
                  </a:ext>
                </a:extLst>
              </a:tr>
              <a:tr h="264294">
                <a:tc>
                  <a:txBody>
                    <a:bodyPr/>
                    <a:lstStyle/>
                    <a:p>
                      <a:pPr marL="0" marR="0" algn="ctr">
                        <a:spcBef>
                          <a:spcPts val="0"/>
                        </a:spcBef>
                        <a:spcAft>
                          <a:spcPts val="0"/>
                        </a:spcAft>
                      </a:pPr>
                      <a:r>
                        <a:rPr lang="en-US" sz="800">
                          <a:effectLst/>
                        </a:rPr>
                        <a:t>Quarter 11</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79,000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61,000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12"/>
                  </a:ext>
                </a:extLst>
              </a:tr>
              <a:tr h="264294">
                <a:tc>
                  <a:txBody>
                    <a:bodyPr/>
                    <a:lstStyle/>
                    <a:p>
                      <a:pPr marL="0" marR="0" algn="ctr">
                        <a:spcBef>
                          <a:spcPts val="0"/>
                        </a:spcBef>
                        <a:spcAft>
                          <a:spcPts val="0"/>
                        </a:spcAft>
                      </a:pPr>
                      <a:r>
                        <a:rPr lang="en-US" sz="800">
                          <a:effectLst/>
                        </a:rPr>
                        <a:t>Quarter 12</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81,000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59,000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dirty="0">
                          <a:effectLst/>
                        </a:rPr>
                        <a:t>140,000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spcBef>
                          <a:spcPts val="0"/>
                        </a:spcBef>
                        <a:spcAft>
                          <a:spcPts val="0"/>
                        </a:spcAft>
                      </a:pPr>
                      <a:r>
                        <a:rPr lang="en-US" sz="1600">
                          <a:effectLst/>
                        </a:rPr>
                        <a:t>90,000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extLst>
                  <a:ext uri="{0D108BD9-81ED-4DB2-BD59-A6C34878D82A}">
                    <a16:rowId xmlns:a16="http://schemas.microsoft.com/office/drawing/2014/main" val="10013"/>
                  </a:ext>
                </a:extLst>
              </a:tr>
              <a:tr h="333790">
                <a:tc>
                  <a:txBody>
                    <a:bodyPr/>
                    <a:lstStyle/>
                    <a:p>
                      <a:pPr marL="0" marR="0">
                        <a:lnSpc>
                          <a:spcPts val="1400"/>
                        </a:lnSpc>
                        <a:spcBef>
                          <a:spcPts val="0"/>
                        </a:spcBef>
                        <a:spcAft>
                          <a:spcPts val="0"/>
                        </a:spcAft>
                      </a:pPr>
                      <a:r>
                        <a:rPr lang="en-US" sz="800">
                          <a:effectLst/>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lnSpc>
                          <a:spcPts val="1400"/>
                        </a:lnSpc>
                        <a:spcBef>
                          <a:spcPts val="0"/>
                        </a:spcBef>
                        <a:spcAft>
                          <a:spcPts val="0"/>
                        </a:spcAft>
                      </a:pPr>
                      <a:r>
                        <a:rPr lang="en-US" sz="1600">
                          <a:effectLst/>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dirty="0">
                          <a:effectLst/>
                        </a:rPr>
                        <a:t> </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extLst>
                  <a:ext uri="{0D108BD9-81ED-4DB2-BD59-A6C34878D82A}">
                    <a16:rowId xmlns:a16="http://schemas.microsoft.com/office/drawing/2014/main" val="10014"/>
                  </a:ext>
                </a:extLst>
              </a:tr>
              <a:tr h="333790">
                <a:tc>
                  <a:txBody>
                    <a:bodyPr/>
                    <a:lstStyle/>
                    <a:p>
                      <a:pPr marL="0" marR="0">
                        <a:lnSpc>
                          <a:spcPts val="1400"/>
                        </a:lnSpc>
                        <a:spcBef>
                          <a:spcPts val="0"/>
                        </a:spcBef>
                        <a:spcAft>
                          <a:spcPts val="0"/>
                        </a:spcAft>
                      </a:pPr>
                      <a:r>
                        <a:rPr lang="en-US" sz="800">
                          <a:effectLst/>
                        </a:rPr>
                        <a:t>Average Payroll</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nchor="b"/>
                </a:tc>
                <a:tc>
                  <a:txBody>
                    <a:bodyPr/>
                    <a:lstStyle/>
                    <a:p>
                      <a:pPr marL="0" marR="0" algn="ctr">
                        <a:lnSpc>
                          <a:spcPts val="1400"/>
                        </a:lnSpc>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$70,000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dirty="0">
                          <a:effectLst/>
                        </a:rPr>
                        <a:t>$70,000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extLst>
                  <a:ext uri="{0D108BD9-81ED-4DB2-BD59-A6C34878D82A}">
                    <a16:rowId xmlns:a16="http://schemas.microsoft.com/office/drawing/2014/main" val="10015"/>
                  </a:ext>
                </a:extLst>
              </a:tr>
              <a:tr h="333790">
                <a:tc>
                  <a:txBody>
                    <a:bodyPr/>
                    <a:lstStyle/>
                    <a:p>
                      <a:pPr marL="0" marR="0">
                        <a:lnSpc>
                          <a:spcPts val="1400"/>
                        </a:lnSpc>
                        <a:spcBef>
                          <a:spcPts val="0"/>
                        </a:spcBef>
                        <a:spcAft>
                          <a:spcPts val="0"/>
                        </a:spcAft>
                      </a:pPr>
                      <a:r>
                        <a:rPr lang="en-US" sz="800">
                          <a:effectLst/>
                        </a:rPr>
                        <a:t>Payroll Variation Index</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2.86%</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-5.71%</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a:effectLst/>
                        </a:rPr>
                        <a:t>-50.00%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tc>
                  <a:txBody>
                    <a:bodyPr/>
                    <a:lstStyle/>
                    <a:p>
                      <a:pPr marL="0" marR="0" algn="ctr">
                        <a:lnSpc>
                          <a:spcPts val="1400"/>
                        </a:lnSpc>
                        <a:spcBef>
                          <a:spcPts val="0"/>
                        </a:spcBef>
                        <a:spcAft>
                          <a:spcPts val="0"/>
                        </a:spcAft>
                      </a:pPr>
                      <a:r>
                        <a:rPr lang="en-US" sz="1600" dirty="0">
                          <a:effectLst/>
                        </a:rPr>
                        <a:t>-28.57%</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537" marR="57537" marT="0" marB="0"/>
                </a:tc>
                <a:extLst>
                  <a:ext uri="{0D108BD9-81ED-4DB2-BD59-A6C34878D82A}">
                    <a16:rowId xmlns:a16="http://schemas.microsoft.com/office/drawing/2014/main" val="10016"/>
                  </a:ext>
                </a:extLst>
              </a:tr>
            </a:tbl>
          </a:graphicData>
        </a:graphic>
      </p:graphicFrame>
      <p:sp>
        <p:nvSpPr>
          <p:cNvPr id="10" name="Rectangle 1"/>
          <p:cNvSpPr>
            <a:spLocks noChangeArrowheads="1"/>
          </p:cNvSpPr>
          <p:nvPr/>
        </p:nvSpPr>
        <p:spPr bwMode="auto">
          <a:xfrm>
            <a:off x="-102184" y="65610"/>
            <a:ext cx="1229418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sz="1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5" name="Slide Number Placeholder 4"/>
          <p:cNvSpPr>
            <a:spLocks noGrp="1"/>
          </p:cNvSpPr>
          <p:nvPr>
            <p:ph type="sldNum" sz="quarter" idx="12"/>
          </p:nvPr>
        </p:nvSpPr>
        <p:spPr/>
        <p:txBody>
          <a:bodyPr/>
          <a:lstStyle/>
          <a:p>
            <a:fld id="{4C2F8F2D-937A-46F9-865A-ED746E7D364E}" type="slidenum">
              <a:rPr lang="en-US" smtClean="0">
                <a:solidFill>
                  <a:prstClr val="white">
                    <a:tint val="75000"/>
                  </a:prstClr>
                </a:solidFill>
              </a:rPr>
              <a:pPr/>
              <a:t>16</a:t>
            </a:fld>
            <a:fld id="{2A013F82-EE5E-44EE-A61D-E31C6657F26F}" type="slidenum">
              <a:rPr lang="en-US" smtClean="0">
                <a:solidFill>
                  <a:prstClr val="white">
                    <a:tint val="75000"/>
                  </a:prstClr>
                </a:solidFill>
              </a:rPr>
              <a:pPr/>
              <a:t>16</a:t>
            </a:fld>
            <a:endParaRPr lang="en-US" dirty="0">
              <a:solidFill>
                <a:prstClr val="white">
                  <a:tint val="75000"/>
                </a:prstClr>
              </a:solidFill>
            </a:endParaRPr>
          </a:p>
        </p:txBody>
      </p:sp>
    </p:spTree>
    <p:extLst>
      <p:ext uri="{BB962C8B-B14F-4D97-AF65-F5344CB8AC3E}">
        <p14:creationId xmlns:p14="http://schemas.microsoft.com/office/powerpoint/2010/main" val="95364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2" y="982132"/>
            <a:ext cx="9601196" cy="1303867"/>
          </a:xfrm>
        </p:spPr>
        <p:txBody>
          <a:bodyPr/>
          <a:lstStyle/>
          <a:p>
            <a:r>
              <a:rPr lang="en-US" dirty="0"/>
              <a:t>Base contribution rate</a:t>
            </a:r>
          </a:p>
        </p:txBody>
      </p:sp>
      <p:sp>
        <p:nvSpPr>
          <p:cNvPr id="3" name="Content Placeholder 2"/>
          <p:cNvSpPr>
            <a:spLocks noGrp="1"/>
          </p:cNvSpPr>
          <p:nvPr>
            <p:ph idx="1"/>
          </p:nvPr>
        </p:nvSpPr>
        <p:spPr/>
        <p:txBody>
          <a:bodyPr/>
          <a:lstStyle/>
          <a:p>
            <a:r>
              <a:rPr lang="en-US" dirty="0"/>
              <a:t>Base contribution rate will provide the Department of Labor with the target average tax assignment of the individual employer tax rates and therefore the desired level of contributions to be collected in the upcoming rate year. </a:t>
            </a:r>
          </a:p>
          <a:p>
            <a:r>
              <a:rPr lang="en-US" dirty="0"/>
              <a:t>Formula: Base Contribution Rate= </a:t>
            </a:r>
          </a:p>
          <a:p>
            <a:pPr marL="0" indent="0">
              <a:buNone/>
            </a:pPr>
            <a:r>
              <a:rPr lang="en-US" dirty="0"/>
              <a:t>   Average of (Benefits Paid/Total Wages)(last twenty years) X </a:t>
            </a:r>
          </a:p>
          <a:p>
            <a:pPr marL="0" indent="0">
              <a:buNone/>
            </a:pPr>
            <a:r>
              <a:rPr lang="en-US" dirty="0"/>
              <a:t>                      (Total wages/Taxable Wages)(prior year)</a:t>
            </a:r>
          </a:p>
        </p:txBody>
      </p:sp>
      <p:pic>
        <p:nvPicPr>
          <p:cNvPr id="6" name="Picture 5"/>
          <p:cNvPicPr>
            <a:picLocks noChangeAspect="1"/>
          </p:cNvPicPr>
          <p:nvPr/>
        </p:nvPicPr>
        <p:blipFill>
          <a:blip r:embed="rId3"/>
          <a:stretch>
            <a:fillRect/>
          </a:stretch>
        </p:blipFill>
        <p:spPr>
          <a:xfrm>
            <a:off x="9721855" y="5276335"/>
            <a:ext cx="1498595" cy="692665"/>
          </a:xfrm>
          <a:prstGeom prst="rect">
            <a:avLst/>
          </a:prstGeom>
        </p:spPr>
      </p:pic>
    </p:spTree>
    <p:extLst>
      <p:ext uri="{BB962C8B-B14F-4D97-AF65-F5344CB8AC3E}">
        <p14:creationId xmlns:p14="http://schemas.microsoft.com/office/powerpoint/2010/main" val="189921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295402" y="982132"/>
            <a:ext cx="9601196" cy="1303867"/>
          </a:xfrm>
        </p:spPr>
        <p:txBody>
          <a:bodyPr/>
          <a:lstStyle/>
          <a:p>
            <a:r>
              <a:rPr lang="en-US" dirty="0">
                <a:cs typeface="Times New Roman" panose="02020603050405020304" pitchFamily="18" charset="0"/>
              </a:rPr>
              <a:t>What Law is Changing?</a:t>
            </a:r>
          </a:p>
        </p:txBody>
      </p:sp>
      <p:sp>
        <p:nvSpPr>
          <p:cNvPr id="3" name="Content Placeholder 2"/>
          <p:cNvSpPr>
            <a:spLocks noGrp="1"/>
          </p:cNvSpPr>
          <p:nvPr>
            <p:ph idx="1"/>
          </p:nvPr>
        </p:nvSpPr>
        <p:spPr>
          <a:xfrm>
            <a:off x="676275" y="2581275"/>
            <a:ext cx="10677525" cy="4095752"/>
          </a:xfrm>
        </p:spPr>
        <p:txBody>
          <a:bodyPr>
            <a:noAutofit/>
          </a:bodyPr>
          <a:lstStyle/>
          <a:p>
            <a:r>
              <a:rPr lang="en-US" sz="4000" dirty="0">
                <a:latin typeface="+mj-lt"/>
                <a:cs typeface="Times New Roman" panose="02020603050405020304" pitchFamily="18" charset="0"/>
              </a:rPr>
              <a:t>V.I. Code Chapter 12 Sec 308.</a:t>
            </a:r>
          </a:p>
          <a:p>
            <a:r>
              <a:rPr lang="en-US" sz="3200" dirty="0">
                <a:cs typeface="Times New Roman" panose="02020603050405020304" pitchFamily="18" charset="0"/>
              </a:rPr>
              <a:t>The proposed bill will strike out the current methodology, process, and elements that currently finance the trust fund.</a:t>
            </a:r>
          </a:p>
          <a:p>
            <a:pPr lvl="1"/>
            <a:r>
              <a:rPr lang="en-US" sz="3200" dirty="0">
                <a:cs typeface="Times New Roman" panose="02020603050405020304" pitchFamily="18" charset="0"/>
              </a:rPr>
              <a:t> A new way of calculating or determining the annual contribution rate (or how much is needed to cover at minimum.)</a:t>
            </a:r>
          </a:p>
        </p:txBody>
      </p:sp>
      <p:pic>
        <p:nvPicPr>
          <p:cNvPr id="6" name="Picture 5"/>
          <p:cNvPicPr>
            <a:picLocks noChangeAspect="1"/>
          </p:cNvPicPr>
          <p:nvPr/>
        </p:nvPicPr>
        <p:blipFill>
          <a:blip r:embed="rId3"/>
          <a:stretch>
            <a:fillRect/>
          </a:stretch>
        </p:blipFill>
        <p:spPr>
          <a:xfrm>
            <a:off x="9683755" y="5571354"/>
            <a:ext cx="1498595" cy="692665"/>
          </a:xfrm>
          <a:prstGeom prst="rect">
            <a:avLst/>
          </a:prstGeom>
        </p:spPr>
      </p:pic>
    </p:spTree>
    <p:extLst>
      <p:ext uri="{BB962C8B-B14F-4D97-AF65-F5344CB8AC3E}">
        <p14:creationId xmlns:p14="http://schemas.microsoft.com/office/powerpoint/2010/main" val="242689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488391" y="1168366"/>
            <a:ext cx="9146383" cy="831783"/>
          </a:xfrm>
        </p:spPr>
        <p:txBody>
          <a:bodyPr>
            <a:normAutofit fontScale="90000"/>
          </a:bodyPr>
          <a:lstStyle/>
          <a:p>
            <a:r>
              <a:rPr lang="en-US" dirty="0"/>
              <a:t>Why change the experience rating method four reasons</a:t>
            </a:r>
          </a:p>
        </p:txBody>
      </p:sp>
      <p:sp>
        <p:nvSpPr>
          <p:cNvPr id="3" name="Content Placeholder 2"/>
          <p:cNvSpPr>
            <a:spLocks noGrp="1"/>
          </p:cNvSpPr>
          <p:nvPr>
            <p:ph idx="1"/>
          </p:nvPr>
        </p:nvSpPr>
        <p:spPr>
          <a:xfrm>
            <a:off x="1408510" y="1889058"/>
            <a:ext cx="9136770" cy="4807017"/>
          </a:xfrm>
        </p:spPr>
        <p:txBody>
          <a:bodyPr>
            <a:normAutofit/>
          </a:bodyPr>
          <a:lstStyle/>
          <a:p>
            <a:endParaRPr lang="en-US" sz="32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3200" dirty="0">
                <a:cs typeface="Times New Roman" panose="02020603050405020304" pitchFamily="18" charset="0"/>
              </a:rPr>
              <a:t>The USDOL Employment and Training Unemployment Insurance Division of Fiscal and Actuarial Services conducted analysis on various methodologies and concluded that: </a:t>
            </a:r>
          </a:p>
          <a:p>
            <a:pPr lvl="1"/>
            <a:r>
              <a:rPr lang="en-US" sz="3200" dirty="0">
                <a:cs typeface="Times New Roman" panose="02020603050405020304" pitchFamily="18" charset="0"/>
              </a:rPr>
              <a:t>Payroll Variation Method will address the weakness of the current law.</a:t>
            </a:r>
          </a:p>
        </p:txBody>
      </p:sp>
      <p:pic>
        <p:nvPicPr>
          <p:cNvPr id="6" name="Picture 5"/>
          <p:cNvPicPr>
            <a:picLocks noChangeAspect="1"/>
          </p:cNvPicPr>
          <p:nvPr/>
        </p:nvPicPr>
        <p:blipFill>
          <a:blip r:embed="rId3"/>
          <a:stretch>
            <a:fillRect/>
          </a:stretch>
        </p:blipFill>
        <p:spPr>
          <a:xfrm>
            <a:off x="9795982" y="5416035"/>
            <a:ext cx="1498595" cy="692665"/>
          </a:xfrm>
          <a:prstGeom prst="rect">
            <a:avLst/>
          </a:prstGeom>
        </p:spPr>
      </p:pic>
    </p:spTree>
    <p:extLst>
      <p:ext uri="{BB962C8B-B14F-4D97-AF65-F5344CB8AC3E}">
        <p14:creationId xmlns:p14="http://schemas.microsoft.com/office/powerpoint/2010/main" val="13067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522810" y="866774"/>
            <a:ext cx="9146383" cy="1304925"/>
          </a:xfrm>
        </p:spPr>
        <p:txBody>
          <a:bodyPr>
            <a:normAutofit fontScale="90000"/>
          </a:bodyPr>
          <a:lstStyle/>
          <a:p>
            <a:r>
              <a:rPr lang="en-US" dirty="0"/>
              <a:t>Why change the experience rating method?</a:t>
            </a:r>
          </a:p>
        </p:txBody>
      </p:sp>
      <p:sp>
        <p:nvSpPr>
          <p:cNvPr id="3" name="Content Placeholder 2"/>
          <p:cNvSpPr>
            <a:spLocks noGrp="1"/>
          </p:cNvSpPr>
          <p:nvPr>
            <p:ph idx="1"/>
          </p:nvPr>
        </p:nvSpPr>
        <p:spPr>
          <a:xfrm>
            <a:off x="1532423" y="2219325"/>
            <a:ext cx="9136770" cy="4029075"/>
          </a:xfrm>
        </p:spPr>
        <p:txBody>
          <a:bodyPr>
            <a:normAutofit lnSpcReduction="10000"/>
          </a:bodyPr>
          <a:lstStyle/>
          <a:p>
            <a:endParaRPr lang="en-US" sz="1800" dirty="0"/>
          </a:p>
          <a:p>
            <a:pPr marL="0" indent="0">
              <a:buNone/>
            </a:pPr>
            <a:r>
              <a:rPr lang="en-US" sz="3000" dirty="0">
                <a:solidFill>
                  <a:schemeClr val="accent1"/>
                </a:solidFill>
                <a:cs typeface="Times New Roman" panose="02020603050405020304" pitchFamily="18" charset="0"/>
              </a:rPr>
              <a:t>2</a:t>
            </a:r>
            <a:r>
              <a:rPr lang="en-US" sz="3000" dirty="0">
                <a:cs typeface="Times New Roman" panose="02020603050405020304" pitchFamily="18" charset="0"/>
              </a:rPr>
              <a:t>. The current reserve ratio rating system was not designed to  grade employers’ experience but as an accounting formulation for individual employer accounts and has drawbacks when applied to a pooled financing system.</a:t>
            </a:r>
          </a:p>
          <a:p>
            <a:pPr lvl="1"/>
            <a:r>
              <a:rPr lang="en-US" sz="2800" dirty="0">
                <a:cs typeface="Times New Roman" panose="02020603050405020304" pitchFamily="18" charset="0"/>
              </a:rPr>
              <a:t>There is no longer a relationship between the individual employers reserve amount and the amount in the Virgin Islands pooled trust fund (an imbalance has been established.)</a:t>
            </a:r>
          </a:p>
        </p:txBody>
      </p:sp>
      <p:pic>
        <p:nvPicPr>
          <p:cNvPr id="6" name="Picture 5"/>
          <p:cNvPicPr>
            <a:picLocks noChangeAspect="1"/>
          </p:cNvPicPr>
          <p:nvPr/>
        </p:nvPicPr>
        <p:blipFill>
          <a:blip r:embed="rId3"/>
          <a:stretch>
            <a:fillRect/>
          </a:stretch>
        </p:blipFill>
        <p:spPr>
          <a:xfrm>
            <a:off x="9875951" y="5441435"/>
            <a:ext cx="1498595" cy="692665"/>
          </a:xfrm>
          <a:prstGeom prst="rect">
            <a:avLst/>
          </a:prstGeom>
        </p:spPr>
      </p:pic>
    </p:spTree>
    <p:extLst>
      <p:ext uri="{BB962C8B-B14F-4D97-AF65-F5344CB8AC3E}">
        <p14:creationId xmlns:p14="http://schemas.microsoft.com/office/powerpoint/2010/main" val="206880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398985" y="997017"/>
            <a:ext cx="9146383" cy="831783"/>
          </a:xfrm>
        </p:spPr>
        <p:txBody>
          <a:bodyPr>
            <a:normAutofit fontScale="90000"/>
          </a:bodyPr>
          <a:lstStyle/>
          <a:p>
            <a:r>
              <a:rPr lang="en-US" dirty="0"/>
              <a:t>Why change the experience rating method?</a:t>
            </a:r>
          </a:p>
        </p:txBody>
      </p:sp>
      <p:sp>
        <p:nvSpPr>
          <p:cNvPr id="3" name="Content Placeholder 2"/>
          <p:cNvSpPr>
            <a:spLocks noGrp="1"/>
          </p:cNvSpPr>
          <p:nvPr>
            <p:ph idx="1"/>
          </p:nvPr>
        </p:nvSpPr>
        <p:spPr>
          <a:xfrm>
            <a:off x="1522810" y="2190750"/>
            <a:ext cx="9136770" cy="3829050"/>
          </a:xfrm>
        </p:spPr>
        <p:txBody>
          <a:bodyPr>
            <a:normAutofit/>
          </a:bodyPr>
          <a:lstStyle/>
          <a:p>
            <a:endParaRPr lang="en-US" sz="1800" dirty="0">
              <a:latin typeface="+mj-lt"/>
            </a:endParaRPr>
          </a:p>
          <a:p>
            <a:pPr marL="457200" lvl="1" indent="0">
              <a:buNone/>
            </a:pPr>
            <a:r>
              <a:rPr lang="en-US" sz="3200" dirty="0">
                <a:solidFill>
                  <a:schemeClr val="accent1"/>
                </a:solidFill>
                <a:latin typeface="+mj-lt"/>
                <a:cs typeface="Times New Roman" panose="02020603050405020304" pitchFamily="18" charset="0"/>
              </a:rPr>
              <a:t>3.</a:t>
            </a:r>
            <a:r>
              <a:rPr lang="en-US" sz="3200" dirty="0">
                <a:latin typeface="+mj-lt"/>
                <a:cs typeface="Times New Roman" panose="02020603050405020304" pitchFamily="18" charset="0"/>
              </a:rPr>
              <a:t> Currently, as employers build up large reserves there is not a substantial impact on tax rates when they have layoffs.</a:t>
            </a:r>
          </a:p>
          <a:p>
            <a:pPr marL="457200" lvl="1" indent="0">
              <a:buNone/>
            </a:pPr>
            <a:r>
              <a:rPr lang="en-US" sz="3200" dirty="0">
                <a:latin typeface="+mj-lt"/>
                <a:cs typeface="Times New Roman" panose="02020603050405020304" pitchFamily="18" charset="0"/>
              </a:rPr>
              <a:t>This does not incentivize employers to maintain high payrolls.</a:t>
            </a:r>
          </a:p>
        </p:txBody>
      </p:sp>
      <p:pic>
        <p:nvPicPr>
          <p:cNvPr id="6" name="Picture 5"/>
          <p:cNvPicPr>
            <a:picLocks noChangeAspect="1"/>
          </p:cNvPicPr>
          <p:nvPr/>
        </p:nvPicPr>
        <p:blipFill>
          <a:blip r:embed="rId3"/>
          <a:stretch>
            <a:fillRect/>
          </a:stretch>
        </p:blipFill>
        <p:spPr>
          <a:xfrm>
            <a:off x="10249981" y="5708135"/>
            <a:ext cx="1498595" cy="692665"/>
          </a:xfrm>
          <a:prstGeom prst="rect">
            <a:avLst/>
          </a:prstGeom>
        </p:spPr>
      </p:pic>
    </p:spTree>
    <p:extLst>
      <p:ext uri="{BB962C8B-B14F-4D97-AF65-F5344CB8AC3E}">
        <p14:creationId xmlns:p14="http://schemas.microsoft.com/office/powerpoint/2010/main" val="118995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723900" y="781050"/>
            <a:ext cx="9945293" cy="1540137"/>
          </a:xfrm>
        </p:spPr>
        <p:txBody>
          <a:bodyPr>
            <a:normAutofit/>
          </a:bodyPr>
          <a:lstStyle/>
          <a:p>
            <a:r>
              <a:rPr lang="en-US" dirty="0">
                <a:cs typeface="Times New Roman" panose="02020603050405020304" pitchFamily="18" charset="0"/>
              </a:rPr>
              <a:t>Why change the experience rating method?</a:t>
            </a:r>
          </a:p>
        </p:txBody>
      </p:sp>
      <p:sp>
        <p:nvSpPr>
          <p:cNvPr id="3" name="Content Placeholder 2"/>
          <p:cNvSpPr>
            <a:spLocks noGrp="1"/>
          </p:cNvSpPr>
          <p:nvPr>
            <p:ph idx="1"/>
          </p:nvPr>
        </p:nvSpPr>
        <p:spPr/>
        <p:txBody>
          <a:bodyPr>
            <a:normAutofit/>
          </a:bodyPr>
          <a:lstStyle/>
          <a:p>
            <a:pPr marL="457200" lvl="1" indent="0">
              <a:buNone/>
            </a:pPr>
            <a:r>
              <a:rPr lang="en-US" sz="4000" dirty="0">
                <a:solidFill>
                  <a:schemeClr val="accent1"/>
                </a:solidFill>
                <a:latin typeface="Times New Roman" panose="02020603050405020304" pitchFamily="18" charset="0"/>
                <a:cs typeface="Times New Roman" panose="02020603050405020304" pitchFamily="18" charset="0"/>
              </a:rPr>
              <a:t>4. </a:t>
            </a:r>
            <a:r>
              <a:rPr lang="en-US" sz="4000" dirty="0">
                <a:cs typeface="Times New Roman" panose="02020603050405020304" pitchFamily="18" charset="0"/>
              </a:rPr>
              <a:t>The current method relies on assigning benefit charges to individual employers through an administrative function, that is costly, and inefficient</a:t>
            </a:r>
            <a:r>
              <a:rPr lang="en-US" sz="4000" dirty="0">
                <a:latin typeface="Times New Roman" panose="02020603050405020304" pitchFamily="18" charset="0"/>
                <a:cs typeface="Times New Roman" panose="02020603050405020304" pitchFamily="18" charset="0"/>
              </a:rPr>
              <a:t>. </a:t>
            </a:r>
          </a:p>
          <a:p>
            <a:pPr marL="457200" lvl="1" indent="0">
              <a:buNone/>
            </a:pPr>
            <a:endParaRPr lang="en-US" sz="4000" dirty="0"/>
          </a:p>
          <a:p>
            <a:pPr lvl="1"/>
            <a:endParaRPr lang="en-US" sz="4000" dirty="0"/>
          </a:p>
        </p:txBody>
      </p:sp>
      <p:pic>
        <p:nvPicPr>
          <p:cNvPr id="6" name="Picture 5"/>
          <p:cNvPicPr>
            <a:picLocks noChangeAspect="1"/>
          </p:cNvPicPr>
          <p:nvPr/>
        </p:nvPicPr>
        <p:blipFill>
          <a:blip r:embed="rId3"/>
          <a:stretch>
            <a:fillRect/>
          </a:stretch>
        </p:blipFill>
        <p:spPr>
          <a:xfrm>
            <a:off x="9604603" y="5276335"/>
            <a:ext cx="1498595" cy="692665"/>
          </a:xfrm>
          <a:prstGeom prst="rect">
            <a:avLst/>
          </a:prstGeom>
        </p:spPr>
      </p:pic>
    </p:spTree>
    <p:extLst>
      <p:ext uri="{BB962C8B-B14F-4D97-AF65-F5344CB8AC3E}">
        <p14:creationId xmlns:p14="http://schemas.microsoft.com/office/powerpoint/2010/main" val="4259206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95402" y="982132"/>
            <a:ext cx="9601196" cy="1303867"/>
          </a:xfrm>
        </p:spPr>
        <p:txBody>
          <a:bodyPr>
            <a:normAutofit/>
          </a:bodyPr>
          <a:lstStyle/>
          <a:p>
            <a:r>
              <a:rPr lang="en-US" sz="4444" dirty="0"/>
              <a:t>How will this impact business taxes</a:t>
            </a:r>
            <a:r>
              <a:rPr lang="en-US" dirty="0"/>
              <a:t>?</a:t>
            </a:r>
          </a:p>
        </p:txBody>
      </p:sp>
      <p:sp>
        <p:nvSpPr>
          <p:cNvPr id="4" name="Content Placeholder 3"/>
          <p:cNvSpPr>
            <a:spLocks noGrp="1"/>
          </p:cNvSpPr>
          <p:nvPr>
            <p:ph idx="1"/>
          </p:nvPr>
        </p:nvSpPr>
        <p:spPr/>
        <p:txBody>
          <a:bodyPr>
            <a:normAutofit/>
          </a:bodyPr>
          <a:lstStyle/>
          <a:p>
            <a:r>
              <a:rPr lang="en-US" sz="3600" dirty="0"/>
              <a:t>Short term: employers may see an increase depending on the individual employer’s Payroll Variation index. </a:t>
            </a:r>
            <a:endParaRPr lang="en-US" sz="3200" dirty="0"/>
          </a:p>
          <a:p>
            <a:r>
              <a:rPr lang="en-US" sz="3600" dirty="0"/>
              <a:t>Long term: employers will be able to have 0.6% FUTA tax instead of the current 3.3% tax (2019).</a:t>
            </a:r>
          </a:p>
        </p:txBody>
      </p:sp>
      <p:pic>
        <p:nvPicPr>
          <p:cNvPr id="7" name="Picture 6"/>
          <p:cNvPicPr>
            <a:picLocks noChangeAspect="1"/>
          </p:cNvPicPr>
          <p:nvPr/>
        </p:nvPicPr>
        <p:blipFill>
          <a:blip r:embed="rId3"/>
          <a:stretch>
            <a:fillRect/>
          </a:stretch>
        </p:blipFill>
        <p:spPr>
          <a:xfrm>
            <a:off x="9939359" y="5512752"/>
            <a:ext cx="1371780" cy="634049"/>
          </a:xfrm>
          <a:prstGeom prst="rect">
            <a:avLst/>
          </a:prstGeom>
        </p:spPr>
      </p:pic>
    </p:spTree>
    <p:extLst>
      <p:ext uri="{BB962C8B-B14F-4D97-AF65-F5344CB8AC3E}">
        <p14:creationId xmlns:p14="http://schemas.microsoft.com/office/powerpoint/2010/main" val="161659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tretch>
            <a:fillRect/>
          </a:stretch>
        </p:blipFill>
        <p:spPr>
          <a:xfrm>
            <a:off x="985011" y="2974207"/>
            <a:ext cx="10181096" cy="2868328"/>
          </a:xfrm>
          <a:prstGeom prst="rect">
            <a:avLst/>
          </a:prstGeom>
        </p:spPr>
      </p:pic>
      <p:sp>
        <p:nvSpPr>
          <p:cNvPr id="4" name="Title 1"/>
          <p:cNvSpPr txBox="1">
            <a:spLocks/>
          </p:cNvSpPr>
          <p:nvPr/>
        </p:nvSpPr>
        <p:spPr>
          <a:xfrm>
            <a:off x="1326524" y="752094"/>
            <a:ext cx="9601196" cy="586786"/>
          </a:xfrm>
          <a:prstGeom prst="rect">
            <a:avLst/>
          </a:prstGeom>
          <a:effectLst/>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Forecast under new system</a:t>
            </a:r>
          </a:p>
        </p:txBody>
      </p:sp>
      <p:sp>
        <p:nvSpPr>
          <p:cNvPr id="5" name="TextBox 4"/>
          <p:cNvSpPr txBox="1"/>
          <p:nvPr/>
        </p:nvSpPr>
        <p:spPr>
          <a:xfrm>
            <a:off x="2127182" y="2541070"/>
            <a:ext cx="2618073" cy="369332"/>
          </a:xfrm>
          <a:prstGeom prst="rect">
            <a:avLst/>
          </a:prstGeom>
          <a:noFill/>
        </p:spPr>
        <p:txBody>
          <a:bodyPr wrap="square" rtlCol="0">
            <a:spAutoFit/>
          </a:bodyPr>
          <a:lstStyle/>
          <a:p>
            <a:r>
              <a:rPr lang="en-US" dirty="0"/>
              <a:t>Current System Forecast</a:t>
            </a:r>
          </a:p>
        </p:txBody>
      </p:sp>
      <p:sp>
        <p:nvSpPr>
          <p:cNvPr id="6" name="TextBox 5"/>
          <p:cNvSpPr txBox="1"/>
          <p:nvPr/>
        </p:nvSpPr>
        <p:spPr>
          <a:xfrm>
            <a:off x="7313594" y="2520215"/>
            <a:ext cx="2618073" cy="369332"/>
          </a:xfrm>
          <a:prstGeom prst="rect">
            <a:avLst/>
          </a:prstGeom>
          <a:noFill/>
        </p:spPr>
        <p:txBody>
          <a:bodyPr wrap="square" rtlCol="0">
            <a:spAutoFit/>
          </a:bodyPr>
          <a:lstStyle/>
          <a:p>
            <a:r>
              <a:rPr lang="en-US" dirty="0"/>
              <a:t>New Tax System Forecast</a:t>
            </a:r>
          </a:p>
        </p:txBody>
      </p:sp>
      <p:pic>
        <p:nvPicPr>
          <p:cNvPr id="7" name="Picture 6"/>
          <p:cNvPicPr>
            <a:picLocks noChangeAspect="1"/>
          </p:cNvPicPr>
          <p:nvPr/>
        </p:nvPicPr>
        <p:blipFill>
          <a:blip r:embed="rId3"/>
          <a:stretch>
            <a:fillRect/>
          </a:stretch>
        </p:blipFill>
        <p:spPr>
          <a:xfrm>
            <a:off x="1779905" y="1694692"/>
            <a:ext cx="7710604" cy="567890"/>
          </a:xfrm>
          <a:prstGeom prst="rect">
            <a:avLst/>
          </a:prstGeom>
        </p:spPr>
      </p:pic>
      <p:sp>
        <p:nvSpPr>
          <p:cNvPr id="8" name="TextBox 7"/>
          <p:cNvSpPr txBox="1"/>
          <p:nvPr/>
        </p:nvSpPr>
        <p:spPr>
          <a:xfrm>
            <a:off x="1779905" y="1354075"/>
            <a:ext cx="1463040" cy="369332"/>
          </a:xfrm>
          <a:prstGeom prst="rect">
            <a:avLst/>
          </a:prstGeom>
          <a:noFill/>
        </p:spPr>
        <p:txBody>
          <a:bodyPr wrap="square" rtlCol="0">
            <a:spAutoFit/>
          </a:bodyPr>
          <a:lstStyle/>
          <a:p>
            <a:r>
              <a:rPr lang="en-US" b="1" dirty="0"/>
              <a:t>Assumption</a:t>
            </a:r>
            <a:r>
              <a:rPr lang="en-US" dirty="0"/>
              <a:t>:</a:t>
            </a:r>
          </a:p>
        </p:txBody>
      </p:sp>
    </p:spTree>
    <p:extLst>
      <p:ext uri="{BB962C8B-B14F-4D97-AF65-F5344CB8AC3E}">
        <p14:creationId xmlns:p14="http://schemas.microsoft.com/office/powerpoint/2010/main" val="117338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14857" y="560832"/>
            <a:ext cx="9582912" cy="769441"/>
          </a:xfrm>
          <a:prstGeom prst="rect">
            <a:avLst/>
          </a:prstGeom>
          <a:noFill/>
        </p:spPr>
        <p:txBody>
          <a:bodyPr wrap="square" rtlCol="0">
            <a:spAutoFit/>
          </a:bodyPr>
          <a:lstStyle/>
          <a:p>
            <a:pPr algn="ctr"/>
            <a:r>
              <a:rPr lang="en-US" sz="4400" b="1" dirty="0"/>
              <a:t>Distribution of Contribution Rates</a:t>
            </a:r>
          </a:p>
        </p:txBody>
      </p:sp>
      <p:graphicFrame>
        <p:nvGraphicFramePr>
          <p:cNvPr id="4" name="Table 3"/>
          <p:cNvGraphicFramePr>
            <a:graphicFrameLocks noGrp="1"/>
          </p:cNvGraphicFramePr>
          <p:nvPr>
            <p:extLst>
              <p:ext uri="{D42A27DB-BD31-4B8C-83A1-F6EECF244321}">
                <p14:modId xmlns:p14="http://schemas.microsoft.com/office/powerpoint/2010/main" val="4227757902"/>
              </p:ext>
            </p:extLst>
          </p:nvPr>
        </p:nvGraphicFramePr>
        <p:xfrm>
          <a:off x="768096" y="1274058"/>
          <a:ext cx="10692384" cy="4803660"/>
        </p:xfrm>
        <a:graphic>
          <a:graphicData uri="http://schemas.openxmlformats.org/drawingml/2006/table">
            <a:tbl>
              <a:tblPr firstRow="1" bandRow="1">
                <a:tableStyleId>{5C22544A-7EE6-4342-B048-85BDC9FD1C3A}</a:tableStyleId>
              </a:tblPr>
              <a:tblGrid>
                <a:gridCol w="2715026">
                  <a:extLst>
                    <a:ext uri="{9D8B030D-6E8A-4147-A177-3AD203B41FA5}">
                      <a16:colId xmlns:a16="http://schemas.microsoft.com/office/drawing/2014/main" val="20000"/>
                    </a:ext>
                  </a:extLst>
                </a:gridCol>
                <a:gridCol w="4259106">
                  <a:extLst>
                    <a:ext uri="{9D8B030D-6E8A-4147-A177-3AD203B41FA5}">
                      <a16:colId xmlns:a16="http://schemas.microsoft.com/office/drawing/2014/main" val="20001"/>
                    </a:ext>
                  </a:extLst>
                </a:gridCol>
                <a:gridCol w="3718252">
                  <a:extLst>
                    <a:ext uri="{9D8B030D-6E8A-4147-A177-3AD203B41FA5}">
                      <a16:colId xmlns:a16="http://schemas.microsoft.com/office/drawing/2014/main" val="20002"/>
                    </a:ext>
                  </a:extLst>
                </a:gridCol>
              </a:tblGrid>
              <a:tr h="320244">
                <a:tc>
                  <a:txBody>
                    <a:bodyPr/>
                    <a:lstStyle/>
                    <a:p>
                      <a:pPr algn="ctr"/>
                      <a:r>
                        <a:rPr lang="en-US" sz="1400" dirty="0"/>
                        <a:t>Contribution Interval</a:t>
                      </a:r>
                    </a:p>
                  </a:txBody>
                  <a:tcPr/>
                </a:tc>
                <a:tc>
                  <a:txBody>
                    <a:bodyPr/>
                    <a:lstStyle/>
                    <a:p>
                      <a:pPr algn="ctr"/>
                      <a:r>
                        <a:rPr lang="en-US" sz="1400" dirty="0"/>
                        <a:t>Percentage</a:t>
                      </a:r>
                      <a:r>
                        <a:rPr lang="en-US" sz="1400" baseline="0" dirty="0"/>
                        <a:t> of Employers’  Wages</a:t>
                      </a:r>
                      <a:endParaRPr lang="en-US" sz="1400" dirty="0"/>
                    </a:p>
                  </a:txBody>
                  <a:tcPr/>
                </a:tc>
                <a:tc>
                  <a:txBody>
                    <a:bodyPr/>
                    <a:lstStyle/>
                    <a:p>
                      <a:pPr algn="ctr"/>
                      <a:r>
                        <a:rPr lang="en-US" sz="1400" dirty="0"/>
                        <a:t>Contribution</a:t>
                      </a:r>
                      <a:r>
                        <a:rPr lang="en-US" sz="1400" baseline="0" dirty="0"/>
                        <a:t> Rate</a:t>
                      </a:r>
                      <a:endParaRPr lang="en-US" sz="1400" dirty="0"/>
                    </a:p>
                  </a:txBody>
                  <a:tcPr/>
                </a:tc>
                <a:extLst>
                  <a:ext uri="{0D108BD9-81ED-4DB2-BD59-A6C34878D82A}">
                    <a16:rowId xmlns:a16="http://schemas.microsoft.com/office/drawing/2014/main" val="10000"/>
                  </a:ext>
                </a:extLst>
              </a:tr>
              <a:tr h="320244">
                <a:tc>
                  <a:txBody>
                    <a:bodyPr/>
                    <a:lstStyle/>
                    <a:p>
                      <a:pPr algn="ctr"/>
                      <a:r>
                        <a:rPr lang="en-US" sz="1400" b="0" dirty="0"/>
                        <a:t>1</a:t>
                      </a:r>
                    </a:p>
                  </a:txBody>
                  <a:tcPr/>
                </a:tc>
                <a:tc>
                  <a:txBody>
                    <a:bodyPr/>
                    <a:lstStyle/>
                    <a:p>
                      <a:pPr algn="ctr"/>
                      <a:r>
                        <a:rPr lang="en-US" sz="1400" b="0" dirty="0"/>
                        <a:t>2%</a:t>
                      </a:r>
                    </a:p>
                  </a:txBody>
                  <a:tcPr/>
                </a:tc>
                <a:tc>
                  <a:txBody>
                    <a:bodyPr/>
                    <a:lstStyle/>
                    <a:p>
                      <a:pPr algn="ctr"/>
                      <a:r>
                        <a:rPr lang="en-US" sz="1400" b="0" dirty="0"/>
                        <a:t>1.5%</a:t>
                      </a:r>
                    </a:p>
                  </a:txBody>
                  <a:tcPr/>
                </a:tc>
                <a:extLst>
                  <a:ext uri="{0D108BD9-81ED-4DB2-BD59-A6C34878D82A}">
                    <a16:rowId xmlns:a16="http://schemas.microsoft.com/office/drawing/2014/main" val="10001"/>
                  </a:ext>
                </a:extLst>
              </a:tr>
              <a:tr h="320244">
                <a:tc>
                  <a:txBody>
                    <a:bodyPr/>
                    <a:lstStyle/>
                    <a:p>
                      <a:pPr algn="ctr"/>
                      <a:r>
                        <a:rPr lang="en-US" sz="1400" b="0" dirty="0"/>
                        <a:t>2</a:t>
                      </a:r>
                    </a:p>
                  </a:txBody>
                  <a:tcPr/>
                </a:tc>
                <a:tc>
                  <a:txBody>
                    <a:bodyPr/>
                    <a:lstStyle/>
                    <a:p>
                      <a:pPr algn="ctr"/>
                      <a:r>
                        <a:rPr lang="en-US" sz="1400" b="0" dirty="0"/>
                        <a:t>3%</a:t>
                      </a:r>
                    </a:p>
                  </a:txBody>
                  <a:tcPr/>
                </a:tc>
                <a:tc>
                  <a:txBody>
                    <a:bodyPr/>
                    <a:lstStyle/>
                    <a:p>
                      <a:pPr algn="ctr"/>
                      <a:r>
                        <a:rPr lang="en-US" sz="1400" b="0" dirty="0"/>
                        <a:t>1.7%</a:t>
                      </a:r>
                    </a:p>
                  </a:txBody>
                  <a:tcPr/>
                </a:tc>
                <a:extLst>
                  <a:ext uri="{0D108BD9-81ED-4DB2-BD59-A6C34878D82A}">
                    <a16:rowId xmlns:a16="http://schemas.microsoft.com/office/drawing/2014/main" val="10002"/>
                  </a:ext>
                </a:extLst>
              </a:tr>
              <a:tr h="320244">
                <a:tc>
                  <a:txBody>
                    <a:bodyPr/>
                    <a:lstStyle/>
                    <a:p>
                      <a:pPr algn="ctr"/>
                      <a:r>
                        <a:rPr lang="en-US" sz="1400" b="0" dirty="0"/>
                        <a:t>3</a:t>
                      </a:r>
                    </a:p>
                  </a:txBody>
                  <a:tcPr/>
                </a:tc>
                <a:tc>
                  <a:txBody>
                    <a:bodyPr/>
                    <a:lstStyle/>
                    <a:p>
                      <a:pPr algn="ctr"/>
                      <a:r>
                        <a:rPr lang="en-US" sz="1400" b="0" dirty="0"/>
                        <a:t>5%</a:t>
                      </a:r>
                    </a:p>
                  </a:txBody>
                  <a:tcPr/>
                </a:tc>
                <a:tc>
                  <a:txBody>
                    <a:bodyPr/>
                    <a:lstStyle/>
                    <a:p>
                      <a:pPr algn="ctr"/>
                      <a:r>
                        <a:rPr lang="en-US" sz="1400" b="0" dirty="0"/>
                        <a:t>1.9%</a:t>
                      </a:r>
                    </a:p>
                  </a:txBody>
                  <a:tcPr/>
                </a:tc>
                <a:extLst>
                  <a:ext uri="{0D108BD9-81ED-4DB2-BD59-A6C34878D82A}">
                    <a16:rowId xmlns:a16="http://schemas.microsoft.com/office/drawing/2014/main" val="10003"/>
                  </a:ext>
                </a:extLst>
              </a:tr>
              <a:tr h="320244">
                <a:tc>
                  <a:txBody>
                    <a:bodyPr/>
                    <a:lstStyle/>
                    <a:p>
                      <a:pPr algn="ctr"/>
                      <a:r>
                        <a:rPr lang="en-US" sz="1400" b="1" dirty="0">
                          <a:solidFill>
                            <a:schemeClr val="tx1"/>
                          </a:solidFill>
                        </a:rPr>
                        <a:t>4</a:t>
                      </a:r>
                    </a:p>
                  </a:txBody>
                  <a:tcPr>
                    <a:solidFill>
                      <a:schemeClr val="accent1">
                        <a:lumMod val="40000"/>
                        <a:lumOff val="60000"/>
                      </a:schemeClr>
                    </a:solidFill>
                  </a:tcPr>
                </a:tc>
                <a:tc>
                  <a:txBody>
                    <a:bodyPr/>
                    <a:lstStyle/>
                    <a:p>
                      <a:pPr algn="ctr"/>
                      <a:r>
                        <a:rPr lang="en-US" sz="1400" b="1" dirty="0">
                          <a:solidFill>
                            <a:schemeClr val="tx1"/>
                          </a:solidFill>
                        </a:rPr>
                        <a:t>20%</a:t>
                      </a:r>
                    </a:p>
                  </a:txBody>
                  <a:tcPr>
                    <a:solidFill>
                      <a:schemeClr val="accent1">
                        <a:lumMod val="40000"/>
                        <a:lumOff val="60000"/>
                      </a:schemeClr>
                    </a:solidFill>
                  </a:tcPr>
                </a:tc>
                <a:tc>
                  <a:txBody>
                    <a:bodyPr/>
                    <a:lstStyle/>
                    <a:p>
                      <a:pPr algn="ctr"/>
                      <a:r>
                        <a:rPr lang="en-US" sz="1400" b="1" dirty="0">
                          <a:solidFill>
                            <a:schemeClr val="tx1"/>
                          </a:solidFill>
                        </a:rPr>
                        <a:t>2.1%</a:t>
                      </a:r>
                    </a:p>
                  </a:txBody>
                  <a:tcPr>
                    <a:solidFill>
                      <a:schemeClr val="accent1">
                        <a:lumMod val="40000"/>
                        <a:lumOff val="60000"/>
                      </a:schemeClr>
                    </a:solidFill>
                  </a:tcPr>
                </a:tc>
                <a:extLst>
                  <a:ext uri="{0D108BD9-81ED-4DB2-BD59-A6C34878D82A}">
                    <a16:rowId xmlns:a16="http://schemas.microsoft.com/office/drawing/2014/main" val="10004"/>
                  </a:ext>
                </a:extLst>
              </a:tr>
              <a:tr h="320244">
                <a:tc>
                  <a:txBody>
                    <a:bodyPr/>
                    <a:lstStyle/>
                    <a:p>
                      <a:pPr algn="ctr"/>
                      <a:r>
                        <a:rPr lang="en-US" sz="1400" b="1" dirty="0">
                          <a:solidFill>
                            <a:schemeClr val="tx1"/>
                          </a:solidFill>
                        </a:rPr>
                        <a:t>5</a:t>
                      </a:r>
                    </a:p>
                  </a:txBody>
                  <a:tcPr>
                    <a:solidFill>
                      <a:schemeClr val="accent1">
                        <a:lumMod val="40000"/>
                        <a:lumOff val="60000"/>
                      </a:schemeClr>
                    </a:solidFill>
                  </a:tcPr>
                </a:tc>
                <a:tc>
                  <a:txBody>
                    <a:bodyPr/>
                    <a:lstStyle/>
                    <a:p>
                      <a:pPr algn="ctr"/>
                      <a:r>
                        <a:rPr lang="en-US" sz="1400" b="1" dirty="0">
                          <a:solidFill>
                            <a:schemeClr val="tx1"/>
                          </a:solidFill>
                        </a:rPr>
                        <a:t>40%</a:t>
                      </a:r>
                    </a:p>
                  </a:txBody>
                  <a:tcPr>
                    <a:solidFill>
                      <a:schemeClr val="accent1">
                        <a:lumMod val="40000"/>
                        <a:lumOff val="60000"/>
                      </a:schemeClr>
                    </a:solidFill>
                  </a:tcPr>
                </a:tc>
                <a:tc>
                  <a:txBody>
                    <a:bodyPr/>
                    <a:lstStyle/>
                    <a:p>
                      <a:pPr algn="ctr"/>
                      <a:r>
                        <a:rPr lang="en-US" sz="1400" b="1" dirty="0">
                          <a:solidFill>
                            <a:schemeClr val="tx1"/>
                          </a:solidFill>
                        </a:rPr>
                        <a:t>2.4%</a:t>
                      </a:r>
                    </a:p>
                  </a:txBody>
                  <a:tcPr>
                    <a:solidFill>
                      <a:schemeClr val="accent1">
                        <a:lumMod val="40000"/>
                        <a:lumOff val="60000"/>
                      </a:schemeClr>
                    </a:solidFill>
                  </a:tcPr>
                </a:tc>
                <a:extLst>
                  <a:ext uri="{0D108BD9-81ED-4DB2-BD59-A6C34878D82A}">
                    <a16:rowId xmlns:a16="http://schemas.microsoft.com/office/drawing/2014/main" val="10005"/>
                  </a:ext>
                </a:extLst>
              </a:tr>
              <a:tr h="320244">
                <a:tc>
                  <a:txBody>
                    <a:bodyPr/>
                    <a:lstStyle/>
                    <a:p>
                      <a:pPr algn="ctr"/>
                      <a:r>
                        <a:rPr lang="en-US" sz="1400" b="1" dirty="0">
                          <a:solidFill>
                            <a:schemeClr val="tx1"/>
                          </a:solidFill>
                        </a:rPr>
                        <a:t>6</a:t>
                      </a:r>
                    </a:p>
                  </a:txBody>
                  <a:tcPr>
                    <a:solidFill>
                      <a:schemeClr val="accent1">
                        <a:lumMod val="40000"/>
                        <a:lumOff val="60000"/>
                      </a:schemeClr>
                    </a:solidFill>
                  </a:tcPr>
                </a:tc>
                <a:tc>
                  <a:txBody>
                    <a:bodyPr/>
                    <a:lstStyle/>
                    <a:p>
                      <a:pPr algn="ctr"/>
                      <a:r>
                        <a:rPr lang="en-US" sz="1400" b="1" dirty="0">
                          <a:solidFill>
                            <a:schemeClr val="tx1"/>
                          </a:solidFill>
                        </a:rPr>
                        <a:t>20%</a:t>
                      </a:r>
                    </a:p>
                  </a:txBody>
                  <a:tcPr>
                    <a:solidFill>
                      <a:schemeClr val="accent1">
                        <a:lumMod val="40000"/>
                        <a:lumOff val="60000"/>
                      </a:schemeClr>
                    </a:solidFill>
                  </a:tcPr>
                </a:tc>
                <a:tc>
                  <a:txBody>
                    <a:bodyPr/>
                    <a:lstStyle/>
                    <a:p>
                      <a:pPr algn="ctr"/>
                      <a:r>
                        <a:rPr lang="en-US" sz="1400" b="1" dirty="0">
                          <a:solidFill>
                            <a:schemeClr val="tx1"/>
                          </a:solidFill>
                        </a:rPr>
                        <a:t>2.6%</a:t>
                      </a:r>
                    </a:p>
                  </a:txBody>
                  <a:tcPr>
                    <a:solidFill>
                      <a:schemeClr val="accent1">
                        <a:lumMod val="40000"/>
                        <a:lumOff val="60000"/>
                      </a:schemeClr>
                    </a:solidFill>
                  </a:tcPr>
                </a:tc>
                <a:extLst>
                  <a:ext uri="{0D108BD9-81ED-4DB2-BD59-A6C34878D82A}">
                    <a16:rowId xmlns:a16="http://schemas.microsoft.com/office/drawing/2014/main" val="10006"/>
                  </a:ext>
                </a:extLst>
              </a:tr>
              <a:tr h="320244">
                <a:tc>
                  <a:txBody>
                    <a:bodyPr/>
                    <a:lstStyle/>
                    <a:p>
                      <a:pPr algn="ctr"/>
                      <a:r>
                        <a:rPr lang="en-US" sz="1400" b="0" dirty="0"/>
                        <a:t>7</a:t>
                      </a:r>
                    </a:p>
                  </a:txBody>
                  <a:tcPr/>
                </a:tc>
                <a:tc>
                  <a:txBody>
                    <a:bodyPr/>
                    <a:lstStyle/>
                    <a:p>
                      <a:pPr algn="ctr"/>
                      <a:r>
                        <a:rPr lang="en-US" sz="1400" b="0" dirty="0"/>
                        <a:t>5%</a:t>
                      </a:r>
                    </a:p>
                  </a:txBody>
                  <a:tcPr/>
                </a:tc>
                <a:tc>
                  <a:txBody>
                    <a:bodyPr/>
                    <a:lstStyle/>
                    <a:p>
                      <a:pPr algn="ctr"/>
                      <a:r>
                        <a:rPr lang="en-US" sz="1400" b="0" dirty="0"/>
                        <a:t>2.8%</a:t>
                      </a:r>
                    </a:p>
                  </a:txBody>
                  <a:tcPr/>
                </a:tc>
                <a:extLst>
                  <a:ext uri="{0D108BD9-81ED-4DB2-BD59-A6C34878D82A}">
                    <a16:rowId xmlns:a16="http://schemas.microsoft.com/office/drawing/2014/main" val="10007"/>
                  </a:ext>
                </a:extLst>
              </a:tr>
              <a:tr h="320244">
                <a:tc>
                  <a:txBody>
                    <a:bodyPr/>
                    <a:lstStyle/>
                    <a:p>
                      <a:pPr algn="ctr"/>
                      <a:r>
                        <a:rPr lang="en-US" sz="1400" b="0" dirty="0"/>
                        <a:t>8</a:t>
                      </a:r>
                    </a:p>
                  </a:txBody>
                  <a:tcPr/>
                </a:tc>
                <a:tc>
                  <a:txBody>
                    <a:bodyPr/>
                    <a:lstStyle/>
                    <a:p>
                      <a:pPr algn="ctr"/>
                      <a:r>
                        <a:rPr lang="en-US" sz="1400" b="0" dirty="0"/>
                        <a:t>2%</a:t>
                      </a:r>
                    </a:p>
                  </a:txBody>
                  <a:tcPr/>
                </a:tc>
                <a:tc>
                  <a:txBody>
                    <a:bodyPr/>
                    <a:lstStyle/>
                    <a:p>
                      <a:pPr algn="ctr"/>
                      <a:r>
                        <a:rPr lang="en-US" sz="1400" b="0" dirty="0"/>
                        <a:t>3%</a:t>
                      </a:r>
                    </a:p>
                  </a:txBody>
                  <a:tcPr/>
                </a:tc>
                <a:extLst>
                  <a:ext uri="{0D108BD9-81ED-4DB2-BD59-A6C34878D82A}">
                    <a16:rowId xmlns:a16="http://schemas.microsoft.com/office/drawing/2014/main" val="10008"/>
                  </a:ext>
                </a:extLst>
              </a:tr>
              <a:tr h="320244">
                <a:tc>
                  <a:txBody>
                    <a:bodyPr/>
                    <a:lstStyle/>
                    <a:p>
                      <a:pPr algn="ctr"/>
                      <a:r>
                        <a:rPr lang="en-US" sz="1400" b="0" dirty="0"/>
                        <a:t>9</a:t>
                      </a:r>
                    </a:p>
                  </a:txBody>
                  <a:tcPr/>
                </a:tc>
                <a:tc>
                  <a:txBody>
                    <a:bodyPr/>
                    <a:lstStyle/>
                    <a:p>
                      <a:pPr algn="ctr"/>
                      <a:r>
                        <a:rPr lang="en-US" sz="1400" b="0" dirty="0"/>
                        <a:t>1%</a:t>
                      </a:r>
                    </a:p>
                  </a:txBody>
                  <a:tcPr/>
                </a:tc>
                <a:tc>
                  <a:txBody>
                    <a:bodyPr/>
                    <a:lstStyle/>
                    <a:p>
                      <a:pPr algn="ctr"/>
                      <a:r>
                        <a:rPr lang="en-US" sz="1400" b="0" dirty="0"/>
                        <a:t>3.4%</a:t>
                      </a:r>
                    </a:p>
                  </a:txBody>
                  <a:tcPr/>
                </a:tc>
                <a:extLst>
                  <a:ext uri="{0D108BD9-81ED-4DB2-BD59-A6C34878D82A}">
                    <a16:rowId xmlns:a16="http://schemas.microsoft.com/office/drawing/2014/main" val="10009"/>
                  </a:ext>
                </a:extLst>
              </a:tr>
              <a:tr h="320244">
                <a:tc>
                  <a:txBody>
                    <a:bodyPr/>
                    <a:lstStyle/>
                    <a:p>
                      <a:pPr algn="ctr"/>
                      <a:r>
                        <a:rPr lang="en-US" sz="1400" b="0" dirty="0"/>
                        <a:t>10</a:t>
                      </a:r>
                    </a:p>
                  </a:txBody>
                  <a:tcPr/>
                </a:tc>
                <a:tc>
                  <a:txBody>
                    <a:bodyPr/>
                    <a:lstStyle/>
                    <a:p>
                      <a:pPr algn="ctr"/>
                      <a:r>
                        <a:rPr lang="en-US" sz="1400" b="0" dirty="0"/>
                        <a:t>1%</a:t>
                      </a:r>
                    </a:p>
                  </a:txBody>
                  <a:tcPr/>
                </a:tc>
                <a:tc>
                  <a:txBody>
                    <a:bodyPr/>
                    <a:lstStyle/>
                    <a:p>
                      <a:pPr algn="ctr"/>
                      <a:r>
                        <a:rPr lang="en-US" sz="1400" b="0" dirty="0"/>
                        <a:t>3.8%</a:t>
                      </a:r>
                    </a:p>
                  </a:txBody>
                  <a:tcPr/>
                </a:tc>
                <a:extLst>
                  <a:ext uri="{0D108BD9-81ED-4DB2-BD59-A6C34878D82A}">
                    <a16:rowId xmlns:a16="http://schemas.microsoft.com/office/drawing/2014/main" val="10010"/>
                  </a:ext>
                </a:extLst>
              </a:tr>
              <a:tr h="320244">
                <a:tc>
                  <a:txBody>
                    <a:bodyPr/>
                    <a:lstStyle/>
                    <a:p>
                      <a:pPr algn="ctr"/>
                      <a:r>
                        <a:rPr lang="en-US" sz="1400" b="0" dirty="0"/>
                        <a:t>11</a:t>
                      </a:r>
                    </a:p>
                  </a:txBody>
                  <a:tcPr/>
                </a:tc>
                <a:tc>
                  <a:txBody>
                    <a:bodyPr/>
                    <a:lstStyle/>
                    <a:p>
                      <a:pPr algn="ctr"/>
                      <a:r>
                        <a:rPr lang="en-US" sz="1400" b="0" dirty="0"/>
                        <a:t>.5%</a:t>
                      </a:r>
                    </a:p>
                  </a:txBody>
                  <a:tcPr/>
                </a:tc>
                <a:tc>
                  <a:txBody>
                    <a:bodyPr/>
                    <a:lstStyle/>
                    <a:p>
                      <a:pPr algn="ctr"/>
                      <a:r>
                        <a:rPr lang="en-US" sz="1400" b="0" dirty="0"/>
                        <a:t>4.2%</a:t>
                      </a:r>
                    </a:p>
                  </a:txBody>
                  <a:tcPr/>
                </a:tc>
                <a:extLst>
                  <a:ext uri="{0D108BD9-81ED-4DB2-BD59-A6C34878D82A}">
                    <a16:rowId xmlns:a16="http://schemas.microsoft.com/office/drawing/2014/main" val="10011"/>
                  </a:ext>
                </a:extLst>
              </a:tr>
              <a:tr h="320244">
                <a:tc>
                  <a:txBody>
                    <a:bodyPr/>
                    <a:lstStyle/>
                    <a:p>
                      <a:pPr algn="ctr"/>
                      <a:r>
                        <a:rPr lang="en-US" sz="1400" b="0" dirty="0"/>
                        <a:t>12</a:t>
                      </a:r>
                    </a:p>
                  </a:txBody>
                  <a:tcPr/>
                </a:tc>
                <a:tc>
                  <a:txBody>
                    <a:bodyPr/>
                    <a:lstStyle/>
                    <a:p>
                      <a:pPr algn="ctr"/>
                      <a:r>
                        <a:rPr lang="en-US" sz="1400" b="0" dirty="0"/>
                        <a:t>.4%</a:t>
                      </a:r>
                    </a:p>
                  </a:txBody>
                  <a:tcPr/>
                </a:tc>
                <a:tc>
                  <a:txBody>
                    <a:bodyPr/>
                    <a:lstStyle/>
                    <a:p>
                      <a:pPr algn="ctr"/>
                      <a:r>
                        <a:rPr lang="en-US" sz="1400" b="0" dirty="0"/>
                        <a:t>4.6%</a:t>
                      </a:r>
                    </a:p>
                  </a:txBody>
                  <a:tcPr/>
                </a:tc>
                <a:extLst>
                  <a:ext uri="{0D108BD9-81ED-4DB2-BD59-A6C34878D82A}">
                    <a16:rowId xmlns:a16="http://schemas.microsoft.com/office/drawing/2014/main" val="10012"/>
                  </a:ext>
                </a:extLst>
              </a:tr>
              <a:tr h="320244">
                <a:tc>
                  <a:txBody>
                    <a:bodyPr/>
                    <a:lstStyle/>
                    <a:p>
                      <a:pPr algn="ctr"/>
                      <a:r>
                        <a:rPr lang="en-US" sz="1400" b="0" dirty="0"/>
                        <a:t>13</a:t>
                      </a:r>
                    </a:p>
                  </a:txBody>
                  <a:tcPr/>
                </a:tc>
                <a:tc>
                  <a:txBody>
                    <a:bodyPr/>
                    <a:lstStyle/>
                    <a:p>
                      <a:pPr algn="ctr"/>
                      <a:r>
                        <a:rPr lang="en-US" sz="1400" b="0" dirty="0"/>
                        <a:t>.09%</a:t>
                      </a:r>
                    </a:p>
                  </a:txBody>
                  <a:tcPr/>
                </a:tc>
                <a:tc>
                  <a:txBody>
                    <a:bodyPr/>
                    <a:lstStyle/>
                    <a:p>
                      <a:pPr algn="ctr"/>
                      <a:r>
                        <a:rPr lang="en-US" sz="1400" b="0" dirty="0"/>
                        <a:t>5%</a:t>
                      </a:r>
                    </a:p>
                  </a:txBody>
                  <a:tcPr/>
                </a:tc>
                <a:extLst>
                  <a:ext uri="{0D108BD9-81ED-4DB2-BD59-A6C34878D82A}">
                    <a16:rowId xmlns:a16="http://schemas.microsoft.com/office/drawing/2014/main" val="10013"/>
                  </a:ext>
                </a:extLst>
              </a:tr>
              <a:tr h="320244">
                <a:tc>
                  <a:txBody>
                    <a:bodyPr/>
                    <a:lstStyle/>
                    <a:p>
                      <a:pPr algn="ctr"/>
                      <a:r>
                        <a:rPr lang="en-US" sz="1400" b="0" dirty="0"/>
                        <a:t>14</a:t>
                      </a:r>
                    </a:p>
                  </a:txBody>
                  <a:tcPr/>
                </a:tc>
                <a:tc>
                  <a:txBody>
                    <a:bodyPr/>
                    <a:lstStyle/>
                    <a:p>
                      <a:pPr algn="ctr"/>
                      <a:r>
                        <a:rPr lang="en-US" sz="1400" b="0" dirty="0"/>
                        <a:t>.01%</a:t>
                      </a:r>
                    </a:p>
                  </a:txBody>
                  <a:tcPr/>
                </a:tc>
                <a:tc>
                  <a:txBody>
                    <a:bodyPr/>
                    <a:lstStyle/>
                    <a:p>
                      <a:pPr algn="ctr"/>
                      <a:r>
                        <a:rPr lang="en-US" sz="1400" b="0" dirty="0"/>
                        <a:t>5.4%</a:t>
                      </a:r>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128742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295402" y="982132"/>
            <a:ext cx="9601196" cy="1303867"/>
          </a:xfrm>
        </p:spPr>
        <p:txBody>
          <a:bodyPr>
            <a:normAutofit/>
          </a:bodyPr>
          <a:lstStyle/>
          <a:p>
            <a:r>
              <a:rPr lang="en-US" sz="5400" dirty="0"/>
              <a:t>Thank you for your time</a:t>
            </a:r>
          </a:p>
        </p:txBody>
      </p:sp>
      <p:sp>
        <p:nvSpPr>
          <p:cNvPr id="6" name="Rectangle 11"/>
          <p:cNvSpPr txBox="1">
            <a:spLocks noChangeArrowheads="1"/>
          </p:cNvSpPr>
          <p:nvPr/>
        </p:nvSpPr>
        <p:spPr>
          <a:xfrm>
            <a:off x="1524002" y="2209800"/>
            <a:ext cx="9134391" cy="381000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Clr>
                <a:schemeClr val="accent1"/>
              </a:buClr>
              <a:buSzPct val="100000"/>
              <a:buFont typeface="Arial" pitchFamily="34" charset="0"/>
              <a:buNone/>
              <a:defRPr sz="2000" kern="1200" cap="all" spc="200" baseline="0">
                <a:solidFill>
                  <a:schemeClr val="accent1"/>
                </a:solidFill>
                <a:latin typeface="+mn-lt"/>
                <a:ea typeface="+mn-ea"/>
                <a:cs typeface="+mn-cs"/>
              </a:defRPr>
            </a:lvl1pPr>
            <a:lvl2pPr marL="457200" indent="0" algn="l" defTabSz="914400" rtl="0" eaLnBrk="1" latinLnBrk="0" hangingPunct="1">
              <a:lnSpc>
                <a:spcPct val="90000"/>
              </a:lnSpc>
              <a:spcBef>
                <a:spcPts val="1200"/>
              </a:spcBef>
              <a:buClr>
                <a:schemeClr val="accent1"/>
              </a:buClr>
              <a:buSzPct val="10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Clr>
                <a:schemeClr val="accent1"/>
              </a:buClr>
              <a:buSzPct val="10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Clr>
                <a:schemeClr val="accent1"/>
              </a:buClr>
              <a:buSzPct val="10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Clr>
                <a:schemeClr val="accent1"/>
              </a:buClr>
              <a:buSzPct val="10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9pPr>
          </a:lstStyle>
          <a:p>
            <a:pPr marL="342900" indent="-342900" fontAlgn="base">
              <a:lnSpc>
                <a:spcPct val="100000"/>
              </a:lnSpc>
              <a:spcBef>
                <a:spcPct val="50000"/>
              </a:spcBef>
              <a:spcAft>
                <a:spcPct val="0"/>
              </a:spcAft>
              <a:buClrTx/>
              <a:buSzTx/>
              <a:buFont typeface="Arial" pitchFamily="34" charset="0"/>
              <a:buChar char="•"/>
            </a:pPr>
            <a:endParaRPr lang="en-US" altLang="en-US" b="1" cap="none" spc="0" dirty="0">
              <a:solidFill>
                <a:prstClr val="white"/>
              </a:solidFill>
              <a:latin typeface="Adobe Caslon Pro Bold"/>
            </a:endParaRPr>
          </a:p>
        </p:txBody>
      </p:sp>
      <p:pic>
        <p:nvPicPr>
          <p:cNvPr id="8" name="Picture 7"/>
          <p:cNvPicPr>
            <a:picLocks noChangeAspect="1"/>
          </p:cNvPicPr>
          <p:nvPr/>
        </p:nvPicPr>
        <p:blipFill>
          <a:blip r:embed="rId3"/>
          <a:stretch>
            <a:fillRect/>
          </a:stretch>
        </p:blipFill>
        <p:spPr>
          <a:xfrm>
            <a:off x="3523396" y="2820155"/>
            <a:ext cx="4552637" cy="2104270"/>
          </a:xfrm>
          <a:prstGeom prst="rect">
            <a:avLst/>
          </a:prstGeom>
        </p:spPr>
      </p:pic>
      <p:sp>
        <p:nvSpPr>
          <p:cNvPr id="2" name="TextBox 1"/>
          <p:cNvSpPr txBox="1"/>
          <p:nvPr/>
        </p:nvSpPr>
        <p:spPr>
          <a:xfrm>
            <a:off x="1004711" y="5458581"/>
            <a:ext cx="10600267" cy="923330"/>
          </a:xfrm>
          <a:prstGeom prst="rect">
            <a:avLst/>
          </a:prstGeom>
          <a:noFill/>
        </p:spPr>
        <p:txBody>
          <a:bodyPr wrap="square" rtlCol="0">
            <a:spAutoFit/>
          </a:bodyPr>
          <a:lstStyle/>
          <a:p>
            <a:r>
              <a:rPr lang="en-US" dirty="0"/>
              <a:t>For further information please contact the Unemployment Insurance Division    </a:t>
            </a:r>
            <a:r>
              <a:rPr lang="en-US" dirty="0">
                <a:hlinkClick r:id="rId4"/>
              </a:rPr>
              <a:t>www.vidol.gov</a:t>
            </a:r>
            <a:r>
              <a:rPr lang="en-US" dirty="0"/>
              <a:t>  340-776-3700</a:t>
            </a:r>
          </a:p>
          <a:p>
            <a:endParaRPr lang="en-US" dirty="0"/>
          </a:p>
          <a:p>
            <a:r>
              <a:rPr lang="en-US" dirty="0"/>
              <a:t> </a:t>
            </a:r>
          </a:p>
        </p:txBody>
      </p:sp>
    </p:spTree>
    <p:extLst>
      <p:ext uri="{BB962C8B-B14F-4D97-AF65-F5344CB8AC3E}">
        <p14:creationId xmlns:p14="http://schemas.microsoft.com/office/powerpoint/2010/main" val="313547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TM02900743[[fn=Organic]]</Template>
  <TotalTime>32616</TotalTime>
  <Words>2017</Words>
  <Application>Microsoft Office PowerPoint</Application>
  <PresentationFormat>Widescreen</PresentationFormat>
  <Paragraphs>400</Paragraphs>
  <Slides>26</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Adobe Caslon Pro Bold</vt:lpstr>
      <vt:lpstr>Arial</vt:lpstr>
      <vt:lpstr>Calibri</vt:lpstr>
      <vt:lpstr>Corbel</vt:lpstr>
      <vt:lpstr>Garamond</vt:lpstr>
      <vt:lpstr>Times New Roman</vt:lpstr>
      <vt:lpstr>Organic</vt:lpstr>
      <vt:lpstr>Virgin Islands Department of Labor</vt:lpstr>
      <vt:lpstr>Why the need for the proposed legislation?</vt:lpstr>
      <vt:lpstr>Federal Compliance</vt:lpstr>
      <vt:lpstr>Trust Fund Reserve</vt:lpstr>
      <vt:lpstr>Simplification</vt:lpstr>
      <vt:lpstr>How did we get here?</vt:lpstr>
      <vt:lpstr>PowerPoint Presentation</vt:lpstr>
      <vt:lpstr>Law prior to 2001</vt:lpstr>
      <vt:lpstr>Flat Tax Rate</vt:lpstr>
      <vt:lpstr>Proposed System-Payroll Variation index</vt:lpstr>
      <vt:lpstr>What is the Virgin Islands Trust Fund Balance?</vt:lpstr>
      <vt:lpstr>       FUTA: Federal Unemployment Tax Act      </vt:lpstr>
      <vt:lpstr>How do we finance the fund?</vt:lpstr>
      <vt:lpstr>Steps to Yearly Tax Rate Assignment for Individual Employers </vt:lpstr>
      <vt:lpstr>Hypothetical Employer</vt:lpstr>
      <vt:lpstr>Example of Several Employers</vt:lpstr>
      <vt:lpstr>Base contribution rate</vt:lpstr>
      <vt:lpstr>What Law is Changing?</vt:lpstr>
      <vt:lpstr>Why change the experience rating method four reasons</vt:lpstr>
      <vt:lpstr>Why change the experience rating method?</vt:lpstr>
      <vt:lpstr>Why change the experience rating method?</vt:lpstr>
      <vt:lpstr>Why change the experience rating method?</vt:lpstr>
      <vt:lpstr>How will this impact business taxes?</vt:lpstr>
      <vt:lpstr>PowerPoint Presentation</vt:lpstr>
      <vt:lpstr>PowerPoint Presentation</vt:lpstr>
      <vt:lpstr>Thank you for your time</vt:lpstr>
    </vt:vector>
  </TitlesOfParts>
  <Company>VIDOL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Virgin Islands Department of Labor</dc:title>
  <dc:creator>Amanda Dunstan</dc:creator>
  <cp:lastModifiedBy>Amanda Dunstan</cp:lastModifiedBy>
  <cp:revision>223</cp:revision>
  <cp:lastPrinted>2019-07-23T20:41:12Z</cp:lastPrinted>
  <dcterms:created xsi:type="dcterms:W3CDTF">2017-08-19T18:42:58Z</dcterms:created>
  <dcterms:modified xsi:type="dcterms:W3CDTF">2024-02-06T18:13:42Z</dcterms:modified>
</cp:coreProperties>
</file>